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383" r:id="rId2"/>
    <p:sldId id="382" r:id="rId3"/>
    <p:sldId id="381" r:id="rId4"/>
    <p:sldId id="376" r:id="rId5"/>
    <p:sldId id="384" r:id="rId6"/>
    <p:sldId id="440" r:id="rId7"/>
    <p:sldId id="375" r:id="rId8"/>
    <p:sldId id="385" r:id="rId9"/>
    <p:sldId id="410" r:id="rId10"/>
    <p:sldId id="386" r:id="rId11"/>
    <p:sldId id="411" r:id="rId12"/>
    <p:sldId id="412" r:id="rId13"/>
    <p:sldId id="413" r:id="rId14"/>
    <p:sldId id="414" r:id="rId15"/>
    <p:sldId id="415" r:id="rId16"/>
    <p:sldId id="416" r:id="rId17"/>
    <p:sldId id="417" r:id="rId18"/>
    <p:sldId id="418" r:id="rId19"/>
    <p:sldId id="419" r:id="rId20"/>
    <p:sldId id="420" r:id="rId21"/>
    <p:sldId id="421" r:id="rId22"/>
    <p:sldId id="422" r:id="rId23"/>
    <p:sldId id="423" r:id="rId24"/>
    <p:sldId id="424" r:id="rId25"/>
    <p:sldId id="425" r:id="rId26"/>
    <p:sldId id="426" r:id="rId27"/>
    <p:sldId id="427" r:id="rId28"/>
    <p:sldId id="428" r:id="rId29"/>
    <p:sldId id="429" r:id="rId30"/>
    <p:sldId id="430" r:id="rId31"/>
    <p:sldId id="431" r:id="rId32"/>
    <p:sldId id="432" r:id="rId33"/>
    <p:sldId id="433" r:id="rId34"/>
    <p:sldId id="434" r:id="rId35"/>
    <p:sldId id="435" r:id="rId36"/>
    <p:sldId id="436" r:id="rId37"/>
    <p:sldId id="437" r:id="rId38"/>
    <p:sldId id="438" r:id="rId39"/>
    <p:sldId id="439" r:id="rId40"/>
    <p:sldId id="441" r:id="rId41"/>
    <p:sldId id="442" r:id="rId42"/>
    <p:sldId id="379" r:id="rId43"/>
    <p:sldId id="353" r:id="rId44"/>
    <p:sldId id="399" r:id="rId45"/>
    <p:sldId id="443" r:id="rId46"/>
    <p:sldId id="400" r:id="rId47"/>
    <p:sldId id="401" r:id="rId48"/>
    <p:sldId id="373" r:id="rId49"/>
  </p:sldIdLst>
  <p:sldSz cx="12195175" cy="6858000"/>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0101"/>
    <a:srgbClr val="56505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21" autoAdjust="0"/>
    <p:restoredTop sz="99096" autoAdjust="0"/>
  </p:normalViewPr>
  <p:slideViewPr>
    <p:cSldViewPr>
      <p:cViewPr varScale="1">
        <p:scale>
          <a:sx n="114" d="100"/>
          <a:sy n="114" d="100"/>
        </p:scale>
        <p:origin x="456" y="108"/>
      </p:cViewPr>
      <p:guideLst>
        <p:guide orient="horz" pos="2160"/>
        <p:guide pos="3841"/>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2BD56D8A-FAAB-4564-8481-15C9B0AB15AA}" type="datetimeFigureOut">
              <a:rPr lang="zh-CN" altLang="en-US"/>
              <a:pPr>
                <a:defRPr/>
              </a:pPr>
              <a:t>2018/7/14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A3C33E73-F644-44E5-AAEE-12900A01FDC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p:cNvSpPr>
          <p:nvPr>
            <p:ph type="sldImg"/>
          </p:nvPr>
        </p:nvSpPr>
        <p:spPr bwMode="auto">
          <a:noFill/>
          <a:ln>
            <a:solidFill>
              <a:srgbClr val="000000"/>
            </a:solidFill>
            <a:miter lim="800000"/>
            <a:headEnd/>
            <a:tailEnd/>
          </a:ln>
        </p:spPr>
      </p:sp>
      <p:sp>
        <p:nvSpPr>
          <p:cNvPr id="2765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2765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EE0C7CE-A280-4967-8940-4B585BEE5FF6}" type="slidenum">
              <a:rPr lang="zh-CN" altLang="en-US"/>
              <a:pPr fontAlgn="base">
                <a:spcBef>
                  <a:spcPct val="0"/>
                </a:spcBef>
                <a:spcAft>
                  <a:spcPct val="0"/>
                </a:spcAft>
                <a:defRPr/>
              </a:pPr>
              <a:t>1</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幻灯片图像占位符 1"/>
          <p:cNvSpPr>
            <a:spLocks noGrp="1" noRot="1" noChangeAspect="1"/>
          </p:cNvSpPr>
          <p:nvPr>
            <p:ph type="sldImg"/>
          </p:nvPr>
        </p:nvSpPr>
        <p:spPr bwMode="auto">
          <a:noFill/>
          <a:ln>
            <a:solidFill>
              <a:srgbClr val="000000"/>
            </a:solidFill>
            <a:miter lim="800000"/>
            <a:headEnd/>
            <a:tailEnd/>
          </a:ln>
        </p:spPr>
      </p:sp>
      <p:sp>
        <p:nvSpPr>
          <p:cNvPr id="4403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198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CC228DF-205E-46C6-8E12-258B71B21B7E}" type="slidenum">
              <a:rPr lang="zh-CN" altLang="en-US"/>
              <a:pPr fontAlgn="base">
                <a:spcBef>
                  <a:spcPct val="0"/>
                </a:spcBef>
                <a:spcAft>
                  <a:spcPct val="0"/>
                </a:spcAft>
                <a:defRPr/>
              </a:pPr>
              <a:t>10</a:t>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幻灯片图像占位符 1"/>
          <p:cNvSpPr>
            <a:spLocks noGrp="1" noRot="1" noChangeAspect="1" noTextEdit="1"/>
          </p:cNvSpPr>
          <p:nvPr>
            <p:ph type="sldImg"/>
          </p:nvPr>
        </p:nvSpPr>
        <p:spPr bwMode="auto">
          <a:noFill/>
          <a:ln>
            <a:solidFill>
              <a:srgbClr val="000000"/>
            </a:solidFill>
            <a:miter lim="800000"/>
            <a:headEnd/>
            <a:tailEnd/>
          </a:ln>
        </p:spPr>
      </p:sp>
      <p:sp>
        <p:nvSpPr>
          <p:cNvPr id="4608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1987" name="灯片编号占位符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EF375C90-D74A-4F5F-9861-CE1FD2FD9FCB}" type="slidenum">
              <a:rPr lang="zh-CN" altLang="en-US" sz="1200">
                <a:latin typeface="+mn-lt"/>
                <a:ea typeface="+mn-ea"/>
              </a:rPr>
              <a:pPr algn="r">
                <a:defRPr/>
              </a:pPr>
              <a:t>11</a:t>
            </a:fld>
            <a:endParaRPr lang="en-US" altLang="zh-CN" sz="1200">
              <a:latin typeface="+mn-lt"/>
              <a:ea typeface="+mn-ea"/>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幻灯片图像占位符 1"/>
          <p:cNvSpPr>
            <a:spLocks noGrp="1" noRot="1" noChangeAspect="1" noTextEdit="1"/>
          </p:cNvSpPr>
          <p:nvPr>
            <p:ph type="sldImg"/>
          </p:nvPr>
        </p:nvSpPr>
        <p:spPr bwMode="auto">
          <a:noFill/>
          <a:ln>
            <a:solidFill>
              <a:srgbClr val="000000"/>
            </a:solidFill>
            <a:miter lim="800000"/>
            <a:headEnd/>
            <a:tailEnd/>
          </a:ln>
        </p:spPr>
      </p:sp>
      <p:sp>
        <p:nvSpPr>
          <p:cNvPr id="4813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9939" name="灯片编号占位符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F0655A79-BEB8-4B58-BF46-7E9CC5F4D4F7}" type="slidenum">
              <a:rPr lang="zh-CN" altLang="en-US" sz="1200">
                <a:latin typeface="+mn-lt"/>
                <a:ea typeface="+mn-ea"/>
              </a:rPr>
              <a:pPr algn="r">
                <a:defRPr/>
              </a:pPr>
              <a:t>12</a:t>
            </a:fld>
            <a:endParaRPr lang="en-US" altLang="zh-CN" sz="1200">
              <a:latin typeface="+mn-lt"/>
              <a:ea typeface="+mn-ea"/>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幻灯片图像占位符 1"/>
          <p:cNvSpPr>
            <a:spLocks noGrp="1" noRot="1" noChangeAspect="1" noTextEdit="1"/>
          </p:cNvSpPr>
          <p:nvPr>
            <p:ph type="sldImg"/>
          </p:nvPr>
        </p:nvSpPr>
        <p:spPr bwMode="auto">
          <a:noFill/>
          <a:ln>
            <a:solidFill>
              <a:srgbClr val="000000"/>
            </a:solidFill>
            <a:miter lim="800000"/>
            <a:headEnd/>
            <a:tailEnd/>
          </a:ln>
        </p:spPr>
      </p:sp>
      <p:sp>
        <p:nvSpPr>
          <p:cNvPr id="5017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1987" name="灯片编号占位符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00A483D4-426E-4D62-8899-3F433706F585}" type="slidenum">
              <a:rPr lang="zh-CN" altLang="en-US" sz="1200">
                <a:latin typeface="+mn-lt"/>
                <a:ea typeface="+mn-ea"/>
              </a:rPr>
              <a:pPr algn="r">
                <a:defRPr/>
              </a:pPr>
              <a:t>13</a:t>
            </a:fld>
            <a:endParaRPr lang="en-US" altLang="zh-CN" sz="1200">
              <a:latin typeface="+mn-lt"/>
              <a:ea typeface="+mn-ea"/>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幻灯片图像占位符 1"/>
          <p:cNvSpPr>
            <a:spLocks noGrp="1" noRot="1" noChangeAspect="1" noTextEdit="1"/>
          </p:cNvSpPr>
          <p:nvPr>
            <p:ph type="sldImg"/>
          </p:nvPr>
        </p:nvSpPr>
        <p:spPr bwMode="auto">
          <a:noFill/>
          <a:ln>
            <a:solidFill>
              <a:srgbClr val="000000"/>
            </a:solidFill>
            <a:miter lim="800000"/>
            <a:headEnd/>
            <a:tailEnd/>
          </a:ln>
        </p:spPr>
      </p:sp>
      <p:sp>
        <p:nvSpPr>
          <p:cNvPr id="5222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9939" name="灯片编号占位符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EB44F944-AF3A-4B81-89C9-01A07816FE26}" type="slidenum">
              <a:rPr lang="zh-CN" altLang="en-US" sz="1200">
                <a:latin typeface="+mn-lt"/>
                <a:ea typeface="+mn-ea"/>
              </a:rPr>
              <a:pPr algn="r">
                <a:defRPr/>
              </a:pPr>
              <a:t>14</a:t>
            </a:fld>
            <a:endParaRPr lang="en-US" altLang="zh-CN" sz="1200">
              <a:latin typeface="+mn-lt"/>
              <a:ea typeface="+mn-ea"/>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幻灯片图像占位符 1"/>
          <p:cNvSpPr>
            <a:spLocks noGrp="1" noRot="1" noChangeAspect="1" noTextEdit="1"/>
          </p:cNvSpPr>
          <p:nvPr>
            <p:ph type="sldImg"/>
          </p:nvPr>
        </p:nvSpPr>
        <p:spPr bwMode="auto">
          <a:noFill/>
          <a:ln>
            <a:solidFill>
              <a:srgbClr val="000000"/>
            </a:solidFill>
            <a:miter lim="800000"/>
            <a:headEnd/>
            <a:tailEnd/>
          </a:ln>
        </p:spPr>
      </p:sp>
      <p:sp>
        <p:nvSpPr>
          <p:cNvPr id="5427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1987" name="灯片编号占位符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2BDDF828-BA8A-4690-969D-5C7FD07B2CD3}" type="slidenum">
              <a:rPr lang="zh-CN" altLang="en-US" sz="1200">
                <a:latin typeface="+mn-lt"/>
                <a:ea typeface="+mn-ea"/>
              </a:rPr>
              <a:pPr algn="r">
                <a:defRPr/>
              </a:pPr>
              <a:t>15</a:t>
            </a:fld>
            <a:endParaRPr lang="en-US" altLang="zh-CN" sz="1200">
              <a:latin typeface="+mn-lt"/>
              <a:ea typeface="+mn-ea"/>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幻灯片图像占位符 1"/>
          <p:cNvSpPr>
            <a:spLocks noGrp="1" noRot="1" noChangeAspect="1" noTextEdit="1"/>
          </p:cNvSpPr>
          <p:nvPr>
            <p:ph type="sldImg"/>
          </p:nvPr>
        </p:nvSpPr>
        <p:spPr bwMode="auto">
          <a:noFill/>
          <a:ln>
            <a:solidFill>
              <a:srgbClr val="000000"/>
            </a:solidFill>
            <a:miter lim="800000"/>
            <a:headEnd/>
            <a:tailEnd/>
          </a:ln>
        </p:spPr>
      </p:sp>
      <p:sp>
        <p:nvSpPr>
          <p:cNvPr id="5632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9939" name="灯片编号占位符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DEE58C0F-89EC-41D3-B758-67C01F09E637}" type="slidenum">
              <a:rPr lang="zh-CN" altLang="en-US" sz="1200">
                <a:latin typeface="+mn-lt"/>
                <a:ea typeface="+mn-ea"/>
              </a:rPr>
              <a:pPr algn="r">
                <a:defRPr/>
              </a:pPr>
              <a:t>16</a:t>
            </a:fld>
            <a:endParaRPr lang="en-US" altLang="zh-CN" sz="1200">
              <a:latin typeface="+mn-lt"/>
              <a:ea typeface="+mn-ea"/>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幻灯片图像占位符 1"/>
          <p:cNvSpPr>
            <a:spLocks noGrp="1" noRot="1" noChangeAspect="1" noTextEdit="1"/>
          </p:cNvSpPr>
          <p:nvPr>
            <p:ph type="sldImg"/>
          </p:nvPr>
        </p:nvSpPr>
        <p:spPr bwMode="auto">
          <a:noFill/>
          <a:ln>
            <a:solidFill>
              <a:srgbClr val="000000"/>
            </a:solidFill>
            <a:miter lim="800000"/>
            <a:headEnd/>
            <a:tailEnd/>
          </a:ln>
        </p:spPr>
      </p:sp>
      <p:sp>
        <p:nvSpPr>
          <p:cNvPr id="5837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1987" name="灯片编号占位符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1FE61E3F-EA17-45D1-8AA4-0CDF28E6D695}" type="slidenum">
              <a:rPr lang="zh-CN" altLang="en-US" sz="1200">
                <a:latin typeface="+mn-lt"/>
                <a:ea typeface="+mn-ea"/>
              </a:rPr>
              <a:pPr algn="r">
                <a:defRPr/>
              </a:pPr>
              <a:t>17</a:t>
            </a:fld>
            <a:endParaRPr lang="en-US" altLang="zh-CN" sz="1200">
              <a:latin typeface="+mn-lt"/>
              <a:ea typeface="+mn-ea"/>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幻灯片图像占位符 1"/>
          <p:cNvSpPr>
            <a:spLocks noGrp="1" noRot="1" noChangeAspect="1" noTextEdit="1"/>
          </p:cNvSpPr>
          <p:nvPr>
            <p:ph type="sldImg"/>
          </p:nvPr>
        </p:nvSpPr>
        <p:spPr bwMode="auto">
          <a:noFill/>
          <a:ln>
            <a:solidFill>
              <a:srgbClr val="000000"/>
            </a:solidFill>
            <a:miter lim="800000"/>
            <a:headEnd/>
            <a:tailEnd/>
          </a:ln>
        </p:spPr>
      </p:sp>
      <p:sp>
        <p:nvSpPr>
          <p:cNvPr id="6041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9939" name="灯片编号占位符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84AEE1CE-9F7E-4EB7-8A3C-1E9EDDBE77AC}" type="slidenum">
              <a:rPr lang="zh-CN" altLang="en-US" sz="1200">
                <a:latin typeface="+mn-lt"/>
                <a:ea typeface="+mn-ea"/>
              </a:rPr>
              <a:pPr algn="r">
                <a:defRPr/>
              </a:pPr>
              <a:t>18</a:t>
            </a:fld>
            <a:endParaRPr lang="en-US" altLang="zh-CN" sz="1200">
              <a:latin typeface="+mn-lt"/>
              <a:ea typeface="+mn-ea"/>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幻灯片图像占位符 1"/>
          <p:cNvSpPr>
            <a:spLocks noGrp="1" noRot="1" noChangeAspect="1" noTextEdit="1"/>
          </p:cNvSpPr>
          <p:nvPr>
            <p:ph type="sldImg"/>
          </p:nvPr>
        </p:nvSpPr>
        <p:spPr bwMode="auto">
          <a:noFill/>
          <a:ln>
            <a:solidFill>
              <a:srgbClr val="000000"/>
            </a:solidFill>
            <a:miter lim="800000"/>
            <a:headEnd/>
            <a:tailEnd/>
          </a:ln>
        </p:spPr>
      </p:sp>
      <p:sp>
        <p:nvSpPr>
          <p:cNvPr id="6246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1987" name="灯片编号占位符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1B3739FD-239C-4B26-A6CC-27192D4AABF8}" type="slidenum">
              <a:rPr lang="zh-CN" altLang="en-US" sz="1200">
                <a:latin typeface="+mn-lt"/>
                <a:ea typeface="+mn-ea"/>
              </a:rPr>
              <a:pPr algn="r">
                <a:defRPr/>
              </a:pPr>
              <a:t>19</a:t>
            </a:fld>
            <a:endParaRPr lang="en-US" altLang="zh-CN" sz="1200">
              <a:latin typeface="+mn-lt"/>
              <a:ea typeface="+mn-ea"/>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幻灯片图像占位符 1"/>
          <p:cNvSpPr>
            <a:spLocks noGrp="1" noRot="1" noChangeAspect="1"/>
          </p:cNvSpPr>
          <p:nvPr>
            <p:ph type="sldImg"/>
          </p:nvPr>
        </p:nvSpPr>
        <p:spPr bwMode="auto">
          <a:noFill/>
          <a:ln>
            <a:solidFill>
              <a:srgbClr val="000000"/>
            </a:solidFill>
            <a:miter lim="800000"/>
            <a:headEnd/>
            <a:tailEnd/>
          </a:ln>
        </p:spPr>
      </p:sp>
      <p:sp>
        <p:nvSpPr>
          <p:cNvPr id="2969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29699"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12025A9-F118-4704-A990-634E488616A0}" type="slidenum">
              <a:rPr lang="zh-CN" altLang="en-US"/>
              <a:pPr fontAlgn="base">
                <a:spcBef>
                  <a:spcPct val="0"/>
                </a:spcBef>
                <a:spcAft>
                  <a:spcPct val="0"/>
                </a:spcAft>
                <a:defRPr/>
              </a:pPr>
              <a:t>2</a:t>
            </a:fld>
            <a:endParaRPr lang="en-US"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幻灯片图像占位符 1"/>
          <p:cNvSpPr>
            <a:spLocks noGrp="1" noRot="1" noChangeAspect="1" noTextEdit="1"/>
          </p:cNvSpPr>
          <p:nvPr>
            <p:ph type="sldImg"/>
          </p:nvPr>
        </p:nvSpPr>
        <p:spPr bwMode="auto">
          <a:noFill/>
          <a:ln>
            <a:solidFill>
              <a:srgbClr val="000000"/>
            </a:solidFill>
            <a:miter lim="800000"/>
            <a:headEnd/>
            <a:tailEnd/>
          </a:ln>
        </p:spPr>
      </p:sp>
      <p:sp>
        <p:nvSpPr>
          <p:cNvPr id="6451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1987" name="灯片编号占位符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741FE755-D284-4E9E-9D3E-2DE2BE2D15C6}" type="slidenum">
              <a:rPr lang="zh-CN" altLang="en-US" sz="1200">
                <a:latin typeface="+mn-lt"/>
                <a:ea typeface="+mn-ea"/>
              </a:rPr>
              <a:pPr algn="r">
                <a:defRPr/>
              </a:pPr>
              <a:t>20</a:t>
            </a:fld>
            <a:endParaRPr lang="en-US" altLang="zh-CN" sz="1200">
              <a:latin typeface="+mn-lt"/>
              <a:ea typeface="+mn-ea"/>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幻灯片图像占位符 1"/>
          <p:cNvSpPr>
            <a:spLocks noGrp="1" noRot="1" noChangeAspect="1" noTextEdit="1"/>
          </p:cNvSpPr>
          <p:nvPr>
            <p:ph type="sldImg"/>
          </p:nvPr>
        </p:nvSpPr>
        <p:spPr bwMode="auto">
          <a:noFill/>
          <a:ln>
            <a:solidFill>
              <a:srgbClr val="000000"/>
            </a:solidFill>
            <a:miter lim="800000"/>
            <a:headEnd/>
            <a:tailEnd/>
          </a:ln>
        </p:spPr>
      </p:sp>
      <p:sp>
        <p:nvSpPr>
          <p:cNvPr id="6656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1987" name="灯片编号占位符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F962C42E-32F3-416D-B054-50FF4EC3BF88}" type="slidenum">
              <a:rPr lang="zh-CN" altLang="en-US" sz="1200">
                <a:latin typeface="+mn-lt"/>
                <a:ea typeface="+mn-ea"/>
              </a:rPr>
              <a:pPr algn="r">
                <a:defRPr/>
              </a:pPr>
              <a:t>21</a:t>
            </a:fld>
            <a:endParaRPr lang="en-US" altLang="zh-CN" sz="1200">
              <a:latin typeface="+mn-lt"/>
              <a:ea typeface="+mn-ea"/>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幻灯片图像占位符 1"/>
          <p:cNvSpPr>
            <a:spLocks noGrp="1" noRot="1" noChangeAspect="1" noTextEdit="1"/>
          </p:cNvSpPr>
          <p:nvPr>
            <p:ph type="sldImg"/>
          </p:nvPr>
        </p:nvSpPr>
        <p:spPr bwMode="auto">
          <a:noFill/>
          <a:ln>
            <a:solidFill>
              <a:srgbClr val="000000"/>
            </a:solidFill>
            <a:miter lim="800000"/>
            <a:headEnd/>
            <a:tailEnd/>
          </a:ln>
        </p:spPr>
      </p:sp>
      <p:sp>
        <p:nvSpPr>
          <p:cNvPr id="6861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9939" name="灯片编号占位符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DA56AF8E-83BB-4102-8299-7B80C6799464}" type="slidenum">
              <a:rPr lang="zh-CN" altLang="en-US" sz="1200">
                <a:latin typeface="+mn-lt"/>
                <a:ea typeface="+mn-ea"/>
              </a:rPr>
              <a:pPr algn="r">
                <a:defRPr/>
              </a:pPr>
              <a:t>22</a:t>
            </a:fld>
            <a:endParaRPr lang="en-US" altLang="zh-CN" sz="1200">
              <a:latin typeface="+mn-lt"/>
              <a:ea typeface="+mn-ea"/>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幻灯片图像占位符 1"/>
          <p:cNvSpPr>
            <a:spLocks noGrp="1" noRot="1" noChangeAspect="1" noTextEdit="1"/>
          </p:cNvSpPr>
          <p:nvPr>
            <p:ph type="sldImg"/>
          </p:nvPr>
        </p:nvSpPr>
        <p:spPr bwMode="auto">
          <a:noFill/>
          <a:ln>
            <a:solidFill>
              <a:srgbClr val="000000"/>
            </a:solidFill>
            <a:miter lim="800000"/>
            <a:headEnd/>
            <a:tailEnd/>
          </a:ln>
        </p:spPr>
      </p:sp>
      <p:sp>
        <p:nvSpPr>
          <p:cNvPr id="7065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1987" name="灯片编号占位符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9A5A3B5E-2E4E-4B4D-9B6D-6538066BA28C}" type="slidenum">
              <a:rPr lang="zh-CN" altLang="en-US" sz="1200">
                <a:latin typeface="+mn-lt"/>
                <a:ea typeface="+mn-ea"/>
              </a:rPr>
              <a:pPr algn="r">
                <a:defRPr/>
              </a:pPr>
              <a:t>23</a:t>
            </a:fld>
            <a:endParaRPr lang="en-US" altLang="zh-CN" sz="1200">
              <a:latin typeface="+mn-lt"/>
              <a:ea typeface="+mn-ea"/>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幻灯片图像占位符 1"/>
          <p:cNvSpPr>
            <a:spLocks noGrp="1" noRot="1" noChangeAspect="1" noTextEdit="1"/>
          </p:cNvSpPr>
          <p:nvPr>
            <p:ph type="sldImg"/>
          </p:nvPr>
        </p:nvSpPr>
        <p:spPr bwMode="auto">
          <a:noFill/>
          <a:ln>
            <a:solidFill>
              <a:srgbClr val="000000"/>
            </a:solidFill>
            <a:miter lim="800000"/>
            <a:headEnd/>
            <a:tailEnd/>
          </a:ln>
        </p:spPr>
      </p:sp>
      <p:sp>
        <p:nvSpPr>
          <p:cNvPr id="7270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1987" name="灯片编号占位符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1159794E-50C4-4526-BA4E-9C1ED4CC6D78}" type="slidenum">
              <a:rPr lang="zh-CN" altLang="en-US" sz="1200">
                <a:latin typeface="+mn-lt"/>
                <a:ea typeface="+mn-ea"/>
              </a:rPr>
              <a:pPr algn="r">
                <a:defRPr/>
              </a:pPr>
              <a:t>24</a:t>
            </a:fld>
            <a:endParaRPr lang="en-US" altLang="zh-CN" sz="1200">
              <a:latin typeface="+mn-lt"/>
              <a:ea typeface="+mn-ea"/>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幻灯片图像占位符 1"/>
          <p:cNvSpPr>
            <a:spLocks noGrp="1" noRot="1" noChangeAspect="1" noTextEdit="1"/>
          </p:cNvSpPr>
          <p:nvPr>
            <p:ph type="sldImg"/>
          </p:nvPr>
        </p:nvSpPr>
        <p:spPr bwMode="auto">
          <a:noFill/>
          <a:ln>
            <a:solidFill>
              <a:srgbClr val="000000"/>
            </a:solidFill>
            <a:miter lim="800000"/>
            <a:headEnd/>
            <a:tailEnd/>
          </a:ln>
        </p:spPr>
      </p:sp>
      <p:sp>
        <p:nvSpPr>
          <p:cNvPr id="7475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9939" name="灯片编号占位符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F31455D3-CFFE-4AE6-8678-6ECBDB73BC7C}" type="slidenum">
              <a:rPr lang="zh-CN" altLang="en-US" sz="1200">
                <a:latin typeface="+mn-lt"/>
                <a:ea typeface="+mn-ea"/>
              </a:rPr>
              <a:pPr algn="r">
                <a:defRPr/>
              </a:pPr>
              <a:t>25</a:t>
            </a:fld>
            <a:endParaRPr lang="en-US" altLang="zh-CN" sz="1200">
              <a:latin typeface="+mn-lt"/>
              <a:ea typeface="+mn-ea"/>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幻灯片图像占位符 1"/>
          <p:cNvSpPr>
            <a:spLocks noGrp="1" noRot="1" noChangeAspect="1" noTextEdit="1"/>
          </p:cNvSpPr>
          <p:nvPr>
            <p:ph type="sldImg"/>
          </p:nvPr>
        </p:nvSpPr>
        <p:spPr bwMode="auto">
          <a:noFill/>
          <a:ln>
            <a:solidFill>
              <a:srgbClr val="000000"/>
            </a:solidFill>
            <a:miter lim="800000"/>
            <a:headEnd/>
            <a:tailEnd/>
          </a:ln>
        </p:spPr>
      </p:sp>
      <p:sp>
        <p:nvSpPr>
          <p:cNvPr id="7680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1987" name="灯片编号占位符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190D6E29-C83F-4296-BF55-EE4EC2AAEB06}" type="slidenum">
              <a:rPr lang="zh-CN" altLang="en-US" sz="1200">
                <a:latin typeface="+mn-lt"/>
                <a:ea typeface="+mn-ea"/>
              </a:rPr>
              <a:pPr algn="r">
                <a:defRPr/>
              </a:pPr>
              <a:t>26</a:t>
            </a:fld>
            <a:endParaRPr lang="en-US" altLang="zh-CN" sz="1200">
              <a:latin typeface="+mn-lt"/>
              <a:ea typeface="+mn-ea"/>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幻灯片图像占位符 1"/>
          <p:cNvSpPr>
            <a:spLocks noGrp="1" noRot="1" noChangeAspect="1" noTextEdit="1"/>
          </p:cNvSpPr>
          <p:nvPr>
            <p:ph type="sldImg"/>
          </p:nvPr>
        </p:nvSpPr>
        <p:spPr bwMode="auto">
          <a:noFill/>
          <a:ln>
            <a:solidFill>
              <a:srgbClr val="000000"/>
            </a:solidFill>
            <a:miter lim="800000"/>
            <a:headEnd/>
            <a:tailEnd/>
          </a:ln>
        </p:spPr>
      </p:sp>
      <p:sp>
        <p:nvSpPr>
          <p:cNvPr id="7885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9939" name="灯片编号占位符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5DD21EDF-20DE-4AE1-8DA0-F0A9379419B5}" type="slidenum">
              <a:rPr lang="zh-CN" altLang="en-US" sz="1200">
                <a:latin typeface="+mn-lt"/>
                <a:ea typeface="+mn-ea"/>
              </a:rPr>
              <a:pPr algn="r">
                <a:defRPr/>
              </a:pPr>
              <a:t>27</a:t>
            </a:fld>
            <a:endParaRPr lang="en-US" altLang="zh-CN" sz="1200">
              <a:latin typeface="+mn-lt"/>
              <a:ea typeface="+mn-ea"/>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幻灯片图像占位符 1"/>
          <p:cNvSpPr>
            <a:spLocks noGrp="1" noRot="1" noChangeAspect="1" noTextEdit="1"/>
          </p:cNvSpPr>
          <p:nvPr>
            <p:ph type="sldImg"/>
          </p:nvPr>
        </p:nvSpPr>
        <p:spPr bwMode="auto">
          <a:noFill/>
          <a:ln>
            <a:solidFill>
              <a:srgbClr val="000000"/>
            </a:solidFill>
            <a:miter lim="800000"/>
            <a:headEnd/>
            <a:tailEnd/>
          </a:ln>
        </p:spPr>
      </p:sp>
      <p:sp>
        <p:nvSpPr>
          <p:cNvPr id="8089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1987" name="灯片编号占位符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0CEBD131-2E19-4B33-A792-3AAF8A3E4886}" type="slidenum">
              <a:rPr lang="zh-CN" altLang="en-US" sz="1200">
                <a:latin typeface="+mn-lt"/>
                <a:ea typeface="+mn-ea"/>
              </a:rPr>
              <a:pPr algn="r">
                <a:defRPr/>
              </a:pPr>
              <a:t>28</a:t>
            </a:fld>
            <a:endParaRPr lang="en-US" altLang="zh-CN" sz="1200">
              <a:latin typeface="+mn-lt"/>
              <a:ea typeface="+mn-ea"/>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幻灯片图像占位符 1"/>
          <p:cNvSpPr>
            <a:spLocks noGrp="1" noRot="1" noChangeAspect="1" noTextEdit="1"/>
          </p:cNvSpPr>
          <p:nvPr>
            <p:ph type="sldImg"/>
          </p:nvPr>
        </p:nvSpPr>
        <p:spPr bwMode="auto">
          <a:noFill/>
          <a:ln>
            <a:solidFill>
              <a:srgbClr val="000000"/>
            </a:solidFill>
            <a:miter lim="800000"/>
            <a:headEnd/>
            <a:tailEnd/>
          </a:ln>
        </p:spPr>
      </p:sp>
      <p:sp>
        <p:nvSpPr>
          <p:cNvPr id="8294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9939" name="灯片编号占位符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141DC048-AA17-4B49-A017-5C9519E7F889}" type="slidenum">
              <a:rPr lang="zh-CN" altLang="en-US" sz="1200">
                <a:latin typeface="+mn-lt"/>
                <a:ea typeface="+mn-ea"/>
              </a:rPr>
              <a:pPr algn="r">
                <a:defRPr/>
              </a:pPr>
              <a:t>29</a:t>
            </a:fld>
            <a:endParaRPr lang="en-US" altLang="zh-CN" sz="1200">
              <a:latin typeface="+mn-lt"/>
              <a:ea typeface="+mn-ea"/>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幻灯片图像占位符 1"/>
          <p:cNvSpPr>
            <a:spLocks noGrp="1" noRot="1" noChangeAspect="1"/>
          </p:cNvSpPr>
          <p:nvPr>
            <p:ph type="sldImg"/>
          </p:nvPr>
        </p:nvSpPr>
        <p:spPr bwMode="auto">
          <a:noFill/>
          <a:ln>
            <a:solidFill>
              <a:srgbClr val="000000"/>
            </a:solidFill>
            <a:miter lim="800000"/>
            <a:headEnd/>
            <a:tailEnd/>
          </a:ln>
        </p:spPr>
      </p:sp>
      <p:sp>
        <p:nvSpPr>
          <p:cNvPr id="3174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174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A37A451-F2AD-44A8-92B1-5BDF3E929C0F}" type="slidenum">
              <a:rPr lang="zh-CN" altLang="en-US"/>
              <a:pPr fontAlgn="base">
                <a:spcBef>
                  <a:spcPct val="0"/>
                </a:spcBef>
                <a:spcAft>
                  <a:spcPct val="0"/>
                </a:spcAft>
                <a:defRPr/>
              </a:pPr>
              <a:t>3</a:t>
            </a:fld>
            <a:endParaRPr lang="en-US" altLang="zh-CN"/>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幻灯片图像占位符 1"/>
          <p:cNvSpPr>
            <a:spLocks noGrp="1" noRot="1" noChangeAspect="1" noTextEdit="1"/>
          </p:cNvSpPr>
          <p:nvPr>
            <p:ph type="sldImg"/>
          </p:nvPr>
        </p:nvSpPr>
        <p:spPr bwMode="auto">
          <a:noFill/>
          <a:ln>
            <a:solidFill>
              <a:srgbClr val="000000"/>
            </a:solidFill>
            <a:miter lim="800000"/>
            <a:headEnd/>
            <a:tailEnd/>
          </a:ln>
        </p:spPr>
      </p:sp>
      <p:sp>
        <p:nvSpPr>
          <p:cNvPr id="8499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1987" name="灯片编号占位符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4C7F418B-BE5F-4D19-ADEA-09170CF52B09}" type="slidenum">
              <a:rPr lang="zh-CN" altLang="en-US" sz="1200">
                <a:latin typeface="+mn-lt"/>
                <a:ea typeface="+mn-ea"/>
              </a:rPr>
              <a:pPr algn="r">
                <a:defRPr/>
              </a:pPr>
              <a:t>30</a:t>
            </a:fld>
            <a:endParaRPr lang="en-US" altLang="zh-CN" sz="1200">
              <a:latin typeface="+mn-lt"/>
              <a:ea typeface="+mn-ea"/>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幻灯片图像占位符 1"/>
          <p:cNvSpPr>
            <a:spLocks noGrp="1" noRot="1" noChangeAspect="1" noTextEdit="1"/>
          </p:cNvSpPr>
          <p:nvPr>
            <p:ph type="sldImg"/>
          </p:nvPr>
        </p:nvSpPr>
        <p:spPr bwMode="auto">
          <a:noFill/>
          <a:ln>
            <a:solidFill>
              <a:srgbClr val="000000"/>
            </a:solidFill>
            <a:miter lim="800000"/>
            <a:headEnd/>
            <a:tailEnd/>
          </a:ln>
        </p:spPr>
      </p:sp>
      <p:sp>
        <p:nvSpPr>
          <p:cNvPr id="13926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9939" name="灯片编号占位符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2D3F72F9-1C55-4B57-9A56-5CFBE2116946}" type="slidenum">
              <a:rPr lang="zh-CN" altLang="en-US" sz="1200">
                <a:latin typeface="+mn-lt"/>
                <a:ea typeface="+mn-ea"/>
              </a:rPr>
              <a:pPr algn="r">
                <a:defRPr/>
              </a:pPr>
              <a:t>31</a:t>
            </a:fld>
            <a:endParaRPr lang="en-US" altLang="zh-CN" sz="1200">
              <a:latin typeface="+mn-lt"/>
              <a:ea typeface="+mn-ea"/>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幻灯片图像占位符 1"/>
          <p:cNvSpPr>
            <a:spLocks noGrp="1" noRot="1" noChangeAspect="1" noTextEdit="1"/>
          </p:cNvSpPr>
          <p:nvPr>
            <p:ph type="sldImg"/>
          </p:nvPr>
        </p:nvSpPr>
        <p:spPr bwMode="auto">
          <a:noFill/>
          <a:ln>
            <a:solidFill>
              <a:srgbClr val="000000"/>
            </a:solidFill>
            <a:miter lim="800000"/>
            <a:headEnd/>
            <a:tailEnd/>
          </a:ln>
        </p:spPr>
      </p:sp>
      <p:sp>
        <p:nvSpPr>
          <p:cNvPr id="1413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9939" name="灯片编号占位符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66E6C130-A67C-487F-BC3C-8D8564183167}" type="slidenum">
              <a:rPr lang="zh-CN" altLang="en-US" sz="1200">
                <a:latin typeface="+mn-lt"/>
                <a:ea typeface="+mn-ea"/>
              </a:rPr>
              <a:pPr algn="r">
                <a:defRPr/>
              </a:pPr>
              <a:t>32</a:t>
            </a:fld>
            <a:endParaRPr lang="en-US" altLang="zh-CN" sz="1200">
              <a:latin typeface="+mn-lt"/>
              <a:ea typeface="+mn-ea"/>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幻灯片图像占位符 1"/>
          <p:cNvSpPr>
            <a:spLocks noGrp="1" noRot="1" noChangeAspect="1" noTextEdit="1"/>
          </p:cNvSpPr>
          <p:nvPr>
            <p:ph type="sldImg"/>
          </p:nvPr>
        </p:nvSpPr>
        <p:spPr bwMode="auto">
          <a:noFill/>
          <a:ln>
            <a:solidFill>
              <a:srgbClr val="000000"/>
            </a:solidFill>
            <a:miter lim="800000"/>
            <a:headEnd/>
            <a:tailEnd/>
          </a:ln>
        </p:spPr>
      </p:sp>
      <p:sp>
        <p:nvSpPr>
          <p:cNvPr id="14336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9939" name="灯片编号占位符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30B7EF1A-43B6-40C5-9A2A-CB5AB69067C0}" type="slidenum">
              <a:rPr lang="zh-CN" altLang="en-US" sz="1200">
                <a:latin typeface="+mn-lt"/>
                <a:ea typeface="+mn-ea"/>
              </a:rPr>
              <a:pPr algn="r">
                <a:defRPr/>
              </a:pPr>
              <a:t>33</a:t>
            </a:fld>
            <a:endParaRPr lang="en-US" altLang="zh-CN" sz="1200">
              <a:latin typeface="+mn-lt"/>
              <a:ea typeface="+mn-ea"/>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幻灯片图像占位符 1"/>
          <p:cNvSpPr>
            <a:spLocks noGrp="1" noRot="1" noChangeAspect="1" noTextEdit="1"/>
          </p:cNvSpPr>
          <p:nvPr>
            <p:ph type="sldImg"/>
          </p:nvPr>
        </p:nvSpPr>
        <p:spPr bwMode="auto">
          <a:noFill/>
          <a:ln>
            <a:solidFill>
              <a:srgbClr val="000000"/>
            </a:solidFill>
            <a:miter lim="800000"/>
            <a:headEnd/>
            <a:tailEnd/>
          </a:ln>
        </p:spPr>
      </p:sp>
      <p:sp>
        <p:nvSpPr>
          <p:cNvPr id="14541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1987" name="灯片编号占位符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BA8A5E89-740B-47F9-9125-EC9728A5B39E}" type="slidenum">
              <a:rPr lang="zh-CN" altLang="en-US" sz="1200">
                <a:latin typeface="+mn-lt"/>
                <a:ea typeface="+mn-ea"/>
              </a:rPr>
              <a:pPr algn="r">
                <a:defRPr/>
              </a:pPr>
              <a:t>34</a:t>
            </a:fld>
            <a:endParaRPr lang="en-US" altLang="zh-CN" sz="1200">
              <a:latin typeface="+mn-lt"/>
              <a:ea typeface="+mn-ea"/>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幻灯片图像占位符 1"/>
          <p:cNvSpPr>
            <a:spLocks noGrp="1" noRot="1" noChangeAspect="1" noTextEdit="1"/>
          </p:cNvSpPr>
          <p:nvPr>
            <p:ph type="sldImg"/>
          </p:nvPr>
        </p:nvSpPr>
        <p:spPr bwMode="auto">
          <a:noFill/>
          <a:ln>
            <a:solidFill>
              <a:srgbClr val="000000"/>
            </a:solidFill>
            <a:miter lim="800000"/>
            <a:headEnd/>
            <a:tailEnd/>
          </a:ln>
        </p:spPr>
      </p:sp>
      <p:sp>
        <p:nvSpPr>
          <p:cNvPr id="14745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1987" name="灯片编号占位符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F74BE93E-FDC0-402B-BD8E-8C7716D8D447}" type="slidenum">
              <a:rPr lang="zh-CN" altLang="en-US" sz="1200">
                <a:latin typeface="+mn-lt"/>
                <a:ea typeface="+mn-ea"/>
              </a:rPr>
              <a:pPr algn="r">
                <a:defRPr/>
              </a:pPr>
              <a:t>35</a:t>
            </a:fld>
            <a:endParaRPr lang="en-US" altLang="zh-CN" sz="1200">
              <a:latin typeface="+mn-lt"/>
              <a:ea typeface="+mn-ea"/>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幻灯片图像占位符 1"/>
          <p:cNvSpPr>
            <a:spLocks noGrp="1" noRot="1" noChangeAspect="1" noTextEdit="1"/>
          </p:cNvSpPr>
          <p:nvPr>
            <p:ph type="sldImg"/>
          </p:nvPr>
        </p:nvSpPr>
        <p:spPr bwMode="auto">
          <a:noFill/>
          <a:ln>
            <a:solidFill>
              <a:srgbClr val="000000"/>
            </a:solidFill>
            <a:miter lim="800000"/>
            <a:headEnd/>
            <a:tailEnd/>
          </a:ln>
        </p:spPr>
      </p:sp>
      <p:sp>
        <p:nvSpPr>
          <p:cNvPr id="14950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9939" name="灯片编号占位符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D34D0657-BDE9-4DDA-BC37-44799FE31142}" type="slidenum">
              <a:rPr lang="zh-CN" altLang="en-US" sz="1200">
                <a:latin typeface="+mn-lt"/>
                <a:ea typeface="+mn-ea"/>
              </a:rPr>
              <a:pPr algn="r">
                <a:defRPr/>
              </a:pPr>
              <a:t>36</a:t>
            </a:fld>
            <a:endParaRPr lang="en-US" altLang="zh-CN" sz="1200">
              <a:latin typeface="+mn-lt"/>
              <a:ea typeface="+mn-ea"/>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幻灯片图像占位符 1"/>
          <p:cNvSpPr>
            <a:spLocks noGrp="1" noRot="1" noChangeAspect="1" noTextEdit="1"/>
          </p:cNvSpPr>
          <p:nvPr>
            <p:ph type="sldImg"/>
          </p:nvPr>
        </p:nvSpPr>
        <p:spPr bwMode="auto">
          <a:noFill/>
          <a:ln>
            <a:solidFill>
              <a:srgbClr val="000000"/>
            </a:solidFill>
            <a:miter lim="800000"/>
            <a:headEnd/>
            <a:tailEnd/>
          </a:ln>
        </p:spPr>
      </p:sp>
      <p:sp>
        <p:nvSpPr>
          <p:cNvPr id="15360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9939" name="灯片编号占位符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E5FFF07A-8551-4B8D-8873-080968E48C0A}" type="slidenum">
              <a:rPr lang="zh-CN" altLang="en-US" sz="1200">
                <a:latin typeface="+mn-lt"/>
                <a:ea typeface="+mn-ea"/>
              </a:rPr>
              <a:pPr algn="r">
                <a:defRPr/>
              </a:pPr>
              <a:t>37</a:t>
            </a:fld>
            <a:endParaRPr lang="en-US" altLang="zh-CN" sz="1200">
              <a:latin typeface="+mn-lt"/>
              <a:ea typeface="+mn-ea"/>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幻灯片图像占位符 1"/>
          <p:cNvSpPr>
            <a:spLocks noGrp="1" noRot="1" noChangeAspect="1" noTextEdit="1"/>
          </p:cNvSpPr>
          <p:nvPr>
            <p:ph type="sldImg"/>
          </p:nvPr>
        </p:nvSpPr>
        <p:spPr bwMode="auto">
          <a:noFill/>
          <a:ln>
            <a:solidFill>
              <a:srgbClr val="000000"/>
            </a:solidFill>
            <a:miter lim="800000"/>
            <a:headEnd/>
            <a:tailEnd/>
          </a:ln>
        </p:spPr>
      </p:sp>
      <p:sp>
        <p:nvSpPr>
          <p:cNvPr id="15565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9939" name="灯片编号占位符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E08885F2-58A7-4C8E-88A5-2F4E09863E2F}" type="slidenum">
              <a:rPr lang="zh-CN" altLang="en-US" sz="1200">
                <a:latin typeface="+mn-lt"/>
                <a:ea typeface="+mn-ea"/>
              </a:rPr>
              <a:pPr algn="r">
                <a:defRPr/>
              </a:pPr>
              <a:t>38</a:t>
            </a:fld>
            <a:endParaRPr lang="en-US" altLang="zh-CN" sz="1200">
              <a:latin typeface="+mn-lt"/>
              <a:ea typeface="+mn-ea"/>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幻灯片图像占位符 1"/>
          <p:cNvSpPr>
            <a:spLocks noGrp="1" noRot="1" noChangeAspect="1" noTextEdit="1"/>
          </p:cNvSpPr>
          <p:nvPr>
            <p:ph type="sldImg"/>
          </p:nvPr>
        </p:nvSpPr>
        <p:spPr bwMode="auto">
          <a:noFill/>
          <a:ln>
            <a:solidFill>
              <a:srgbClr val="000000"/>
            </a:solidFill>
            <a:miter lim="800000"/>
            <a:headEnd/>
            <a:tailEnd/>
          </a:ln>
        </p:spPr>
      </p:sp>
      <p:sp>
        <p:nvSpPr>
          <p:cNvPr id="1576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9939" name="灯片编号占位符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5ACD6DF6-ECF2-4492-8678-DAD5FCDB30A8}" type="slidenum">
              <a:rPr lang="zh-CN" altLang="en-US" sz="1200">
                <a:latin typeface="+mn-lt"/>
                <a:ea typeface="+mn-ea"/>
              </a:rPr>
              <a:pPr algn="r">
                <a:defRPr/>
              </a:pPr>
              <a:t>39</a:t>
            </a:fld>
            <a:endParaRPr lang="en-US" altLang="zh-CN" sz="1200">
              <a:latin typeface="+mn-lt"/>
              <a:ea typeface="+mn-ea"/>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幻灯片图像占位符 1"/>
          <p:cNvSpPr>
            <a:spLocks noGrp="1" noRot="1" noChangeAspect="1"/>
          </p:cNvSpPr>
          <p:nvPr>
            <p:ph type="sldImg"/>
          </p:nvPr>
        </p:nvSpPr>
        <p:spPr bwMode="auto">
          <a:noFill/>
          <a:ln>
            <a:solidFill>
              <a:srgbClr val="000000"/>
            </a:solidFill>
            <a:miter lim="800000"/>
            <a:headEnd/>
            <a:tailEnd/>
          </a:ln>
        </p:spPr>
      </p:sp>
      <p:sp>
        <p:nvSpPr>
          <p:cNvPr id="3379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379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4BC6C19-ED3B-4C46-8D73-351BFB5DD301}" type="slidenum">
              <a:rPr lang="zh-CN" altLang="en-US"/>
              <a:pPr fontAlgn="base">
                <a:spcBef>
                  <a:spcPct val="0"/>
                </a:spcBef>
                <a:spcAft>
                  <a:spcPct val="0"/>
                </a:spcAft>
                <a:defRPr/>
              </a:pPr>
              <a:t>4</a:t>
            </a:fld>
            <a:endParaRPr lang="en-US" altLang="zh-CN"/>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幻灯片图像占位符 1"/>
          <p:cNvSpPr>
            <a:spLocks noGrp="1" noRot="1" noChangeAspect="1" noTextEdit="1"/>
          </p:cNvSpPr>
          <p:nvPr>
            <p:ph type="sldImg"/>
          </p:nvPr>
        </p:nvSpPr>
        <p:spPr bwMode="auto">
          <a:noFill/>
          <a:ln>
            <a:solidFill>
              <a:srgbClr val="000000"/>
            </a:solidFill>
            <a:miter lim="800000"/>
            <a:headEnd/>
            <a:tailEnd/>
          </a:ln>
        </p:spPr>
      </p:sp>
      <p:sp>
        <p:nvSpPr>
          <p:cNvPr id="16384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60419" name="灯片编号占位符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5E6D38EC-30C5-4E13-8F6A-4D7707226EC7}" type="slidenum">
              <a:rPr lang="zh-CN" altLang="en-US" sz="1200">
                <a:latin typeface="+mn-lt"/>
                <a:ea typeface="+mn-ea"/>
              </a:rPr>
              <a:pPr algn="r">
                <a:defRPr/>
              </a:pPr>
              <a:t>40</a:t>
            </a:fld>
            <a:endParaRPr lang="en-US" altLang="zh-CN" sz="1200">
              <a:latin typeface="+mn-lt"/>
              <a:ea typeface="+mn-ea"/>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幻灯片图像占位符 1"/>
          <p:cNvSpPr>
            <a:spLocks noGrp="1" noRot="1" noChangeAspect="1"/>
          </p:cNvSpPr>
          <p:nvPr>
            <p:ph type="sldImg"/>
          </p:nvPr>
        </p:nvSpPr>
        <p:spPr bwMode="auto">
          <a:noFill/>
          <a:ln>
            <a:solidFill>
              <a:srgbClr val="000000"/>
            </a:solidFill>
            <a:miter lim="800000"/>
            <a:headEnd/>
            <a:tailEnd/>
          </a:ln>
        </p:spPr>
      </p:sp>
      <p:sp>
        <p:nvSpPr>
          <p:cNvPr id="10752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6246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7149366-06EF-4EA6-8B3E-B48138EE4844}" type="slidenum">
              <a:rPr lang="zh-CN" altLang="en-US"/>
              <a:pPr fontAlgn="base">
                <a:spcBef>
                  <a:spcPct val="0"/>
                </a:spcBef>
                <a:spcAft>
                  <a:spcPct val="0"/>
                </a:spcAft>
                <a:defRPr/>
              </a:pPr>
              <a:t>41</a:t>
            </a:fld>
            <a:endParaRPr lang="en-US" altLang="zh-CN"/>
          </a:p>
        </p:txBody>
      </p:sp>
    </p:spTree>
    <p:extLst>
      <p:ext uri="{BB962C8B-B14F-4D97-AF65-F5344CB8AC3E}">
        <p14:creationId xmlns:p14="http://schemas.microsoft.com/office/powerpoint/2010/main" val="369055212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幻灯片图像占位符 1"/>
          <p:cNvSpPr>
            <a:spLocks noGrp="1" noRot="1" noChangeAspect="1"/>
          </p:cNvSpPr>
          <p:nvPr>
            <p:ph type="sldImg"/>
          </p:nvPr>
        </p:nvSpPr>
        <p:spPr bwMode="auto">
          <a:noFill/>
          <a:ln>
            <a:solidFill>
              <a:srgbClr val="000000"/>
            </a:solidFill>
            <a:miter lim="800000"/>
            <a:headEnd/>
            <a:tailEnd/>
          </a:ln>
        </p:spPr>
      </p:sp>
      <p:sp>
        <p:nvSpPr>
          <p:cNvPr id="11776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7270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09B2241-1EC5-4AEE-843E-F3A185C20FF9}" type="slidenum">
              <a:rPr lang="zh-CN" altLang="en-US"/>
              <a:pPr fontAlgn="base">
                <a:spcBef>
                  <a:spcPct val="0"/>
                </a:spcBef>
                <a:spcAft>
                  <a:spcPct val="0"/>
                </a:spcAft>
                <a:defRPr/>
              </a:pPr>
              <a:t>42</a:t>
            </a:fld>
            <a:endParaRPr lang="en-US" altLang="zh-CN"/>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幻灯片图像占位符 1"/>
          <p:cNvSpPr>
            <a:spLocks noGrp="1" noRot="1" noChangeAspect="1"/>
          </p:cNvSpPr>
          <p:nvPr>
            <p:ph type="sldImg"/>
          </p:nvPr>
        </p:nvSpPr>
        <p:spPr bwMode="auto">
          <a:noFill/>
          <a:ln>
            <a:solidFill>
              <a:srgbClr val="000000"/>
            </a:solidFill>
            <a:miter lim="800000"/>
            <a:headEnd/>
            <a:tailEnd/>
          </a:ln>
        </p:spPr>
      </p:sp>
      <p:sp>
        <p:nvSpPr>
          <p:cNvPr id="11981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7475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742A606-52F9-4E3F-AD6C-690D45AF9F77}" type="slidenum">
              <a:rPr lang="zh-CN" altLang="en-US"/>
              <a:pPr fontAlgn="base">
                <a:spcBef>
                  <a:spcPct val="0"/>
                </a:spcBef>
                <a:spcAft>
                  <a:spcPct val="0"/>
                </a:spcAft>
                <a:defRPr/>
              </a:pPr>
              <a:t>43</a:t>
            </a:fld>
            <a:endParaRPr lang="en-US" altLang="zh-CN"/>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幻灯片图像占位符 1"/>
          <p:cNvSpPr>
            <a:spLocks noGrp="1" noRot="1" noChangeAspect="1"/>
          </p:cNvSpPr>
          <p:nvPr>
            <p:ph type="sldImg"/>
          </p:nvPr>
        </p:nvSpPr>
        <p:spPr bwMode="auto">
          <a:noFill/>
          <a:ln>
            <a:solidFill>
              <a:srgbClr val="000000"/>
            </a:solidFill>
            <a:miter lim="800000"/>
            <a:headEnd/>
            <a:tailEnd/>
          </a:ln>
        </p:spPr>
      </p:sp>
      <p:sp>
        <p:nvSpPr>
          <p:cNvPr id="12185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76803"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03B5893-54CC-46E9-8F42-7914C27E71B6}" type="slidenum">
              <a:rPr lang="zh-CN" altLang="en-US"/>
              <a:pPr fontAlgn="base">
                <a:spcBef>
                  <a:spcPct val="0"/>
                </a:spcBef>
                <a:spcAft>
                  <a:spcPct val="0"/>
                </a:spcAft>
                <a:defRPr/>
              </a:pPr>
              <a:t>44</a:t>
            </a:fld>
            <a:endParaRPr lang="en-US" altLang="zh-CN"/>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幻灯片图像占位符 1"/>
          <p:cNvSpPr>
            <a:spLocks noGrp="1" noRot="1" noChangeAspect="1"/>
          </p:cNvSpPr>
          <p:nvPr>
            <p:ph type="sldImg"/>
          </p:nvPr>
        </p:nvSpPr>
        <p:spPr bwMode="auto">
          <a:noFill/>
          <a:ln>
            <a:solidFill>
              <a:srgbClr val="000000"/>
            </a:solidFill>
            <a:miter lim="800000"/>
            <a:headEnd/>
            <a:tailEnd/>
          </a:ln>
        </p:spPr>
      </p:sp>
      <p:sp>
        <p:nvSpPr>
          <p:cNvPr id="9728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5222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E704DA7-A0FF-4697-AA48-F356C4892C34}" type="slidenum">
              <a:rPr lang="zh-CN" altLang="en-US"/>
              <a:pPr fontAlgn="base">
                <a:spcBef>
                  <a:spcPct val="0"/>
                </a:spcBef>
                <a:spcAft>
                  <a:spcPct val="0"/>
                </a:spcAft>
                <a:defRPr/>
              </a:pPr>
              <a:t>45</a:t>
            </a:fld>
            <a:endParaRPr lang="en-US" altLang="zh-CN"/>
          </a:p>
        </p:txBody>
      </p:sp>
    </p:spTree>
    <p:extLst>
      <p:ext uri="{BB962C8B-B14F-4D97-AF65-F5344CB8AC3E}">
        <p14:creationId xmlns:p14="http://schemas.microsoft.com/office/powerpoint/2010/main" val="262022947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幻灯片图像占位符 1"/>
          <p:cNvSpPr>
            <a:spLocks noGrp="1" noRot="1" noChangeAspect="1"/>
          </p:cNvSpPr>
          <p:nvPr>
            <p:ph type="sldImg"/>
          </p:nvPr>
        </p:nvSpPr>
        <p:spPr bwMode="auto">
          <a:noFill/>
          <a:ln>
            <a:solidFill>
              <a:srgbClr val="000000"/>
            </a:solidFill>
            <a:miter lim="800000"/>
            <a:headEnd/>
            <a:tailEnd/>
          </a:ln>
        </p:spPr>
      </p:sp>
      <p:sp>
        <p:nvSpPr>
          <p:cNvPr id="13209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87043"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AEDFAC0-2963-4EBB-BC76-A703BCAB250D}" type="slidenum">
              <a:rPr lang="zh-CN" altLang="en-US"/>
              <a:pPr fontAlgn="base">
                <a:spcBef>
                  <a:spcPct val="0"/>
                </a:spcBef>
                <a:spcAft>
                  <a:spcPct val="0"/>
                </a:spcAft>
                <a:defRPr/>
              </a:pPr>
              <a:t>46</a:t>
            </a:fld>
            <a:endParaRPr lang="en-US" altLang="zh-CN"/>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幻灯片图像占位符 1"/>
          <p:cNvSpPr>
            <a:spLocks noGrp="1" noRot="1" noChangeAspect="1"/>
          </p:cNvSpPr>
          <p:nvPr>
            <p:ph type="sldImg"/>
          </p:nvPr>
        </p:nvSpPr>
        <p:spPr bwMode="auto">
          <a:noFill/>
          <a:ln>
            <a:solidFill>
              <a:srgbClr val="000000"/>
            </a:solidFill>
            <a:miter lim="800000"/>
            <a:headEnd/>
            <a:tailEnd/>
          </a:ln>
        </p:spPr>
      </p:sp>
      <p:sp>
        <p:nvSpPr>
          <p:cNvPr id="13414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890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082BE63-8A0D-405D-B5ED-B4F5F8757195}" type="slidenum">
              <a:rPr lang="zh-CN" altLang="en-US"/>
              <a:pPr fontAlgn="base">
                <a:spcBef>
                  <a:spcPct val="0"/>
                </a:spcBef>
                <a:spcAft>
                  <a:spcPct val="0"/>
                </a:spcAft>
                <a:defRPr/>
              </a:pPr>
              <a:t>47</a:t>
            </a:fld>
            <a:endParaRPr lang="en-US" altLang="zh-CN"/>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幻灯片图像占位符 1"/>
          <p:cNvSpPr>
            <a:spLocks noGrp="1" noRot="1" noChangeAspect="1"/>
          </p:cNvSpPr>
          <p:nvPr>
            <p:ph type="sldImg"/>
          </p:nvPr>
        </p:nvSpPr>
        <p:spPr bwMode="auto">
          <a:noFill/>
          <a:ln>
            <a:solidFill>
              <a:srgbClr val="000000"/>
            </a:solidFill>
            <a:miter lim="800000"/>
            <a:headEnd/>
            <a:tailEnd/>
          </a:ln>
        </p:spPr>
      </p:sp>
      <p:sp>
        <p:nvSpPr>
          <p:cNvPr id="13619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91139"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3EAAF2E-7A3B-464E-8BDB-079FA4005808}" type="slidenum">
              <a:rPr lang="zh-CN" altLang="en-US"/>
              <a:pPr fontAlgn="base">
                <a:spcBef>
                  <a:spcPct val="0"/>
                </a:spcBef>
                <a:spcAft>
                  <a:spcPct val="0"/>
                </a:spcAft>
                <a:defRPr/>
              </a:pPr>
              <a:t>48</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幻灯片图像占位符 1"/>
          <p:cNvSpPr>
            <a:spLocks noGrp="1" noRot="1" noChangeAspect="1"/>
          </p:cNvSpPr>
          <p:nvPr>
            <p:ph type="sldImg"/>
          </p:nvPr>
        </p:nvSpPr>
        <p:spPr bwMode="auto">
          <a:noFill/>
          <a:ln>
            <a:solidFill>
              <a:srgbClr val="000000"/>
            </a:solidFill>
            <a:miter lim="800000"/>
            <a:headEnd/>
            <a:tailEnd/>
          </a:ln>
        </p:spPr>
      </p:sp>
      <p:sp>
        <p:nvSpPr>
          <p:cNvPr id="3584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5843"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B215DD0-0541-4F41-A602-5E7824D4E585}" type="slidenum">
              <a:rPr lang="zh-CN" altLang="en-US"/>
              <a:pPr fontAlgn="base">
                <a:spcBef>
                  <a:spcPct val="0"/>
                </a:spcBef>
                <a:spcAft>
                  <a:spcPct val="0"/>
                </a:spcAft>
                <a:defRPr/>
              </a:pPr>
              <a:t>5</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幻灯片图像占位符 1"/>
          <p:cNvSpPr>
            <a:spLocks noGrp="1" noRot="1" noChangeAspect="1" noTextEdit="1"/>
          </p:cNvSpPr>
          <p:nvPr>
            <p:ph type="sldImg"/>
          </p:nvPr>
        </p:nvSpPr>
        <p:spPr bwMode="auto">
          <a:noFill/>
          <a:ln>
            <a:solidFill>
              <a:srgbClr val="000000"/>
            </a:solidFill>
            <a:miter lim="800000"/>
            <a:headEnd/>
            <a:tailEnd/>
          </a:ln>
        </p:spPr>
      </p:sp>
      <p:sp>
        <p:nvSpPr>
          <p:cNvPr id="16179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52227" name="灯片编号占位符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C4F83F0E-C69D-4EAC-8602-61216827C35E}" type="slidenum">
              <a:rPr lang="zh-CN" altLang="en-US" sz="1200">
                <a:latin typeface="+mn-lt"/>
                <a:ea typeface="+mn-ea"/>
              </a:rPr>
              <a:pPr algn="r">
                <a:defRPr/>
              </a:pPr>
              <a:t>6</a:t>
            </a:fld>
            <a:endParaRPr lang="en-US" altLang="zh-CN" sz="1200">
              <a:latin typeface="+mn-lt"/>
              <a:ea typeface="+mn-ea"/>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幻灯片图像占位符 1"/>
          <p:cNvSpPr>
            <a:spLocks noGrp="1" noRot="1" noChangeAspect="1"/>
          </p:cNvSpPr>
          <p:nvPr>
            <p:ph type="sldImg"/>
          </p:nvPr>
        </p:nvSpPr>
        <p:spPr bwMode="auto">
          <a:noFill/>
          <a:ln>
            <a:solidFill>
              <a:srgbClr val="000000"/>
            </a:solidFill>
            <a:miter lim="800000"/>
            <a:headEnd/>
            <a:tailEnd/>
          </a:ln>
        </p:spPr>
      </p:sp>
      <p:sp>
        <p:nvSpPr>
          <p:cNvPr id="3789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78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D1BE557-EA4D-43C2-B728-D585BCE38340}" type="slidenum">
              <a:rPr lang="zh-CN" altLang="en-US"/>
              <a:pPr fontAlgn="base">
                <a:spcBef>
                  <a:spcPct val="0"/>
                </a:spcBef>
                <a:spcAft>
                  <a:spcPct val="0"/>
                </a:spcAft>
                <a:defRPr/>
              </a:pPr>
              <a:t>7</a:t>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幻灯片图像占位符 1"/>
          <p:cNvSpPr>
            <a:spLocks noGrp="1" noRot="1" noChangeAspect="1"/>
          </p:cNvSpPr>
          <p:nvPr>
            <p:ph type="sldImg"/>
          </p:nvPr>
        </p:nvSpPr>
        <p:spPr bwMode="auto">
          <a:noFill/>
          <a:ln>
            <a:solidFill>
              <a:srgbClr val="000000"/>
            </a:solidFill>
            <a:miter lim="800000"/>
            <a:headEnd/>
            <a:tailEnd/>
          </a:ln>
        </p:spPr>
      </p:sp>
      <p:sp>
        <p:nvSpPr>
          <p:cNvPr id="3993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9939"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A247C96-5153-4959-9A25-DC188FF9408A}" type="slidenum">
              <a:rPr lang="zh-CN" altLang="en-US"/>
              <a:pPr fontAlgn="base">
                <a:spcBef>
                  <a:spcPct val="0"/>
                </a:spcBef>
                <a:spcAft>
                  <a:spcPct val="0"/>
                </a:spcAft>
                <a:defRPr/>
              </a:pPr>
              <a:t>8</a:t>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幻灯片图像占位符 1"/>
          <p:cNvSpPr>
            <a:spLocks noGrp="1" noRot="1" noChangeAspect="1" noTextEdit="1"/>
          </p:cNvSpPr>
          <p:nvPr>
            <p:ph type="sldImg"/>
          </p:nvPr>
        </p:nvSpPr>
        <p:spPr bwMode="auto">
          <a:noFill/>
          <a:ln>
            <a:solidFill>
              <a:srgbClr val="000000"/>
            </a:solidFill>
            <a:miter lim="800000"/>
            <a:headEnd/>
            <a:tailEnd/>
          </a:ln>
        </p:spPr>
      </p:sp>
      <p:sp>
        <p:nvSpPr>
          <p:cNvPr id="4198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1987" name="灯片编号占位符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BF57A85E-9F6A-40F2-BA0D-59D9BF87BD98}" type="slidenum">
              <a:rPr lang="zh-CN" altLang="en-US" sz="1200">
                <a:latin typeface="+mn-lt"/>
                <a:ea typeface="+mn-ea"/>
              </a:rPr>
              <a:pPr algn="r">
                <a:defRPr/>
              </a:pPr>
              <a:t>9</a:t>
            </a:fld>
            <a:endParaRPr lang="en-US" altLang="zh-CN" sz="1200">
              <a:latin typeface="+mn-lt"/>
              <a:ea typeface="+mn-ea"/>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26"/>
            <a:ext cx="10365899" cy="1470025"/>
          </a:xfrm>
        </p:spPr>
        <p:txBody>
          <a:bodyPr/>
          <a:lstStyle/>
          <a:p>
            <a:r>
              <a:rPr lang="zh-CN" altLang="en-US"/>
              <a:t>单击此处编辑母版标题样式</a:t>
            </a:r>
          </a:p>
        </p:txBody>
      </p:sp>
      <p:sp>
        <p:nvSpPr>
          <p:cNvPr id="3" name="副标题 2"/>
          <p:cNvSpPr>
            <a:spLocks noGrp="1"/>
          </p:cNvSpPr>
          <p:nvPr>
            <p:ph type="subTitle" idx="1"/>
          </p:nvPr>
        </p:nvSpPr>
        <p:spPr>
          <a:xfrm>
            <a:off x="1829276" y="3886200"/>
            <a:ext cx="8536623"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7DCAACB0-2C46-4D0D-9AB2-61D22594531D}" type="datetimeFigureOut">
              <a:rPr lang="zh-CN" altLang="en-US"/>
              <a:pPr>
                <a:defRPr/>
              </a:pPr>
              <a:t>2018/7/14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F969EAC-2C2C-4EC2-BA03-6DB517C4B26D}"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BD7FB2A3-56D5-4BF5-919F-0F28F7034CEA}" type="datetimeFigureOut">
              <a:rPr lang="zh-CN" altLang="en-US"/>
              <a:pPr>
                <a:defRPr/>
              </a:pPr>
              <a:t>2018/7/14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7E5F78E-F3C5-4897-81F7-4ACA87910320}"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92903" y="274639"/>
            <a:ext cx="3658553"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3012" y="274639"/>
            <a:ext cx="10776639"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40F0A31D-E76F-44F8-85F0-B4415CF4F1CD}" type="datetimeFigureOut">
              <a:rPr lang="zh-CN" altLang="en-US"/>
              <a:pPr>
                <a:defRPr/>
              </a:pPr>
              <a:t>2018/7/14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313A944-D742-4BE6-A45B-5927902E93E1}"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77745448-45EB-41E5-A16A-DB2AFA4963B1}" type="datetimeFigureOut">
              <a:rPr lang="zh-CN" altLang="en-US"/>
              <a:pPr>
                <a:defRPr/>
              </a:pPr>
              <a:t>2018/7/14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0F7076D-AAA1-409D-95FE-44288E613EA6}"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ACA15029-CCDB-4D34-9D96-9184B9A14949}" type="datetimeFigureOut">
              <a:rPr lang="zh-CN" altLang="en-US"/>
              <a:pPr>
                <a:defRPr/>
              </a:pPr>
              <a:t>2018/7/14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573CD1B-B823-4153-B352-CA45825D0B96}"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3012" y="1600201"/>
            <a:ext cx="7217596"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33862" y="1600201"/>
            <a:ext cx="721759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039008FB-A624-4AD8-A00D-D7982BFE89C1}" type="datetimeFigureOut">
              <a:rPr lang="zh-CN" altLang="en-US"/>
              <a:pPr>
                <a:defRPr/>
              </a:pPr>
              <a:t>2018/7/14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B78074D-F431-40FC-A410-ED2AA894BDE9}"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A40FEE62-469B-4F40-8D6B-F01FF41B5BAB}" type="datetimeFigureOut">
              <a:rPr lang="zh-CN" altLang="en-US"/>
              <a:pPr>
                <a:defRPr/>
              </a:pPr>
              <a:t>2018/7/14</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0D3FE6B4-FC84-4274-AF4F-8F1603556BEF}"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B7B3BCD8-C788-4A67-9BCD-607E550FEFAC}" type="datetimeFigureOut">
              <a:rPr lang="zh-CN" altLang="en-US"/>
              <a:pPr>
                <a:defRPr/>
              </a:pPr>
              <a:t>2018/7/14</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070C5237-3211-4F52-A23F-9301B9DD1CDB}"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AB047E95-6D5C-4D2C-97D7-1E85B8177554}" type="datetimeFigureOut">
              <a:rPr lang="zh-CN" altLang="en-US"/>
              <a:pPr>
                <a:defRPr/>
              </a:pPr>
              <a:t>2018/7/14</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42B7BFF0-AED5-4A30-ACAE-BB3CEEE4C35D}"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643955D2-754F-46D2-980D-EF14BDB55668}" type="datetimeFigureOut">
              <a:rPr lang="zh-CN" altLang="en-US"/>
              <a:pPr>
                <a:defRPr/>
              </a:pPr>
              <a:t>2018/7/14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63C74E7-3481-4CDF-B67E-C064738FB4AC}"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340" y="612775"/>
            <a:ext cx="7317105"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01094042-CEE8-4F77-B1D5-8C6FA76FBD89}" type="datetimeFigureOut">
              <a:rPr lang="zh-CN" altLang="en-US"/>
              <a:pPr>
                <a:defRPr/>
              </a:pPr>
              <a:t>2018/7/14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F11861B-4F20-4CF8-A34F-62E1C7FF2815}"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09600" y="274638"/>
            <a:ext cx="10975975"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p:cNvSpPr>
            <a:spLocks noGrp="1"/>
          </p:cNvSpPr>
          <p:nvPr>
            <p:ph type="body" idx="1"/>
          </p:nvPr>
        </p:nvSpPr>
        <p:spPr bwMode="auto">
          <a:xfrm>
            <a:off x="609600" y="1600200"/>
            <a:ext cx="10975975"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0"/>
            <a:ext cx="2846388"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A309D56E-D238-455F-84A5-E62B04B9B8B8}" type="datetimeFigureOut">
              <a:rPr lang="zh-CN" altLang="en-US"/>
              <a:pPr>
                <a:defRPr/>
              </a:pPr>
              <a:t>2018/7/14</a:t>
            </a:fld>
            <a:endParaRPr lang="zh-CN" altLang="en-US"/>
          </a:p>
        </p:txBody>
      </p:sp>
      <p:sp>
        <p:nvSpPr>
          <p:cNvPr id="5" name="页脚占位符 4"/>
          <p:cNvSpPr>
            <a:spLocks noGrp="1"/>
          </p:cNvSpPr>
          <p:nvPr>
            <p:ph type="ftr" sz="quarter" idx="3"/>
          </p:nvPr>
        </p:nvSpPr>
        <p:spPr>
          <a:xfrm>
            <a:off x="4167188" y="6356350"/>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739188" y="6356350"/>
            <a:ext cx="2846387"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98FEA074-A464-4CF2-B3AA-0F37D1690455}"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image" Target="../media/image1.jpeg"/><Relationship Id="rId2" Type="http://schemas.openxmlformats.org/officeDocument/2006/relationships/tags" Target="../tags/tag2.xml"/><Relationship Id="rId16" Type="http://schemas.openxmlformats.org/officeDocument/2006/relationships/notesSlide" Target="../notesSlides/notesSlide1.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slideLayout" Target="../slideLayouts/slideLayout7.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34.jpeg"/></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43.pn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0.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41.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47.png"/><Relationship Id="rId2" Type="http://schemas.openxmlformats.org/officeDocument/2006/relationships/notesSlide" Target="../notesSlides/notesSlide41.xml"/><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4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3.png"/></Relationships>
</file>

<file path=ppt/slides/_rels/slide4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4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5.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46.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0.jpeg"/><Relationship Id="rId2" Type="http://schemas.openxmlformats.org/officeDocument/2006/relationships/notesSlide" Target="../notesSlides/notesSlide46.xml"/><Relationship Id="rId1" Type="http://schemas.openxmlformats.org/officeDocument/2006/relationships/slideLayout" Target="../slideLayouts/slideLayout7.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7.png"/></Relationships>
</file>

<file path=ppt/slides/_rels/slide4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7.xml"/><Relationship Id="rId1" Type="http://schemas.openxmlformats.org/officeDocument/2006/relationships/slideLayout" Target="../slideLayouts/slideLayout7.xml"/><Relationship Id="rId6" Type="http://schemas.openxmlformats.org/officeDocument/2006/relationships/hyperlink" Target="http://www.shaoyukeji.com/" TargetMode="External"/><Relationship Id="rId5" Type="http://schemas.openxmlformats.org/officeDocument/2006/relationships/image" Target="../media/image52.jpeg"/><Relationship Id="rId4" Type="http://schemas.openxmlformats.org/officeDocument/2006/relationships/image" Target="../media/image51.png"/></Relationships>
</file>

<file path=ppt/slides/_rels/slide4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8.xml"/><Relationship Id="rId1" Type="http://schemas.openxmlformats.org/officeDocument/2006/relationships/slideLayout" Target="../slideLayouts/slideLayout7.xml"/><Relationship Id="rId4" Type="http://schemas.openxmlformats.org/officeDocument/2006/relationships/image" Target="../media/image53.pn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17"/>
          <a:srcRect/>
          <a:stretch>
            <a:fillRect/>
          </a:stretch>
        </a:blipFill>
        <a:effectLst/>
      </p:bgPr>
    </p:bg>
    <p:spTree>
      <p:nvGrpSpPr>
        <p:cNvPr id="1" name=""/>
        <p:cNvGrpSpPr/>
        <p:nvPr/>
      </p:nvGrpSpPr>
      <p:grpSpPr>
        <a:xfrm>
          <a:off x="0" y="0"/>
          <a:ext cx="0" cy="0"/>
          <a:chOff x="0" y="0"/>
          <a:chExt cx="0" cy="0"/>
        </a:xfrm>
      </p:grpSpPr>
      <p:sp>
        <p:nvSpPr>
          <p:cNvPr id="14" name="PA_椭圆 13"/>
          <p:cNvSpPr/>
          <p:nvPr>
            <p:custDataLst>
              <p:tags r:id="rId1"/>
            </p:custDataLst>
          </p:nvPr>
        </p:nvSpPr>
        <p:spPr>
          <a:xfrm>
            <a:off x="4006850" y="908050"/>
            <a:ext cx="2663825" cy="2665413"/>
          </a:xfrm>
          <a:prstGeom prst="ellipse">
            <a:avLst/>
          </a:prstGeom>
          <a:noFill/>
          <a:ln w="19050">
            <a:solidFill>
              <a:schemeClr val="bg1">
                <a:lumMod val="85000"/>
              </a:schemeClr>
            </a:solidFill>
            <a:prstDash val="sysDash"/>
          </a:ln>
          <a:effectLst>
            <a:outerShdw blurRad="3556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PA_椭圆 14"/>
          <p:cNvSpPr/>
          <p:nvPr>
            <p:custDataLst>
              <p:tags r:id="rId2"/>
            </p:custDataLst>
          </p:nvPr>
        </p:nvSpPr>
        <p:spPr>
          <a:xfrm>
            <a:off x="6383338" y="1268413"/>
            <a:ext cx="2232025" cy="2232025"/>
          </a:xfrm>
          <a:prstGeom prst="ellipse">
            <a:avLst/>
          </a:prstGeom>
          <a:noFill/>
          <a:ln w="19050">
            <a:solidFill>
              <a:schemeClr val="bg1">
                <a:lumMod val="85000"/>
              </a:schemeClr>
            </a:solidFill>
            <a:prstDash val="sysDash"/>
          </a:ln>
          <a:effectLst>
            <a:outerShdw blurRad="3556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PA_椭圆 15"/>
          <p:cNvSpPr/>
          <p:nvPr>
            <p:custDataLst>
              <p:tags r:id="rId3"/>
            </p:custDataLst>
          </p:nvPr>
        </p:nvSpPr>
        <p:spPr>
          <a:xfrm>
            <a:off x="4933950" y="333375"/>
            <a:ext cx="2241550" cy="2239963"/>
          </a:xfrm>
          <a:prstGeom prst="ellipse">
            <a:avLst/>
          </a:prstGeom>
          <a:solidFill>
            <a:srgbClr val="0070C0"/>
          </a:solidFill>
          <a:ln>
            <a:noFill/>
          </a:ln>
          <a:effectLst>
            <a:outerShdw blurRad="3556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PA_文本框 16"/>
          <p:cNvSpPr txBox="1">
            <a:spLocks noChangeArrowheads="1"/>
          </p:cNvSpPr>
          <p:nvPr>
            <p:custDataLst>
              <p:tags r:id="rId4"/>
            </p:custDataLst>
          </p:nvPr>
        </p:nvSpPr>
        <p:spPr bwMode="auto">
          <a:xfrm>
            <a:off x="4870450" y="881063"/>
            <a:ext cx="2449513" cy="1189037"/>
          </a:xfrm>
          <a:prstGeom prst="rect">
            <a:avLst/>
          </a:prstGeom>
          <a:noFill/>
          <a:ln w="9525">
            <a:noFill/>
            <a:miter lim="800000"/>
            <a:headEnd/>
            <a:tailEnd/>
          </a:ln>
        </p:spPr>
        <p:txBody>
          <a:bodyPr>
            <a:spAutoFit/>
          </a:bodyPr>
          <a:lstStyle/>
          <a:p>
            <a:pPr algn="ctr"/>
            <a:r>
              <a:rPr lang="en-US" altLang="zh-CN" sz="7200" b="1">
                <a:solidFill>
                  <a:schemeClr val="bg1"/>
                </a:solidFill>
                <a:latin typeface="Impact MT Std"/>
                <a:ea typeface="微软雅黑" pitchFamily="34" charset="-122"/>
              </a:rPr>
              <a:t>2018</a:t>
            </a:r>
            <a:endParaRPr lang="zh-CN" altLang="en-US" sz="7200" b="1">
              <a:solidFill>
                <a:schemeClr val="bg1"/>
              </a:solidFill>
              <a:latin typeface="Impact MT Std"/>
              <a:ea typeface="微软雅黑" pitchFamily="34" charset="-122"/>
            </a:endParaRPr>
          </a:p>
        </p:txBody>
      </p:sp>
      <p:grpSp>
        <p:nvGrpSpPr>
          <p:cNvPr id="18" name="PA_组合 17"/>
          <p:cNvGrpSpPr/>
          <p:nvPr>
            <p:custDataLst>
              <p:tags r:id="rId5"/>
            </p:custDataLst>
          </p:nvPr>
        </p:nvGrpSpPr>
        <p:grpSpPr>
          <a:xfrm>
            <a:off x="3617652" y="1668058"/>
            <a:ext cx="794749" cy="794749"/>
            <a:chOff x="6097588" y="1828640"/>
            <a:chExt cx="576064" cy="576064"/>
          </a:xfrm>
          <a:effectLst>
            <a:outerShdw blurRad="355600" dist="101600" dir="2700000" algn="tl" rotWithShape="0">
              <a:prstClr val="black">
                <a:alpha val="40000"/>
              </a:prstClr>
            </a:outerShdw>
          </a:effectLst>
        </p:grpSpPr>
        <p:sp>
          <p:nvSpPr>
            <p:cNvPr id="19" name="椭圆 18"/>
            <p:cNvSpPr/>
            <p:nvPr/>
          </p:nvSpPr>
          <p:spPr>
            <a:xfrm>
              <a:off x="6097588" y="1828640"/>
              <a:ext cx="576064" cy="57606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KSO_Shape"/>
            <p:cNvSpPr>
              <a:spLocks/>
            </p:cNvSpPr>
            <p:nvPr/>
          </p:nvSpPr>
          <p:spPr bwMode="auto">
            <a:xfrm>
              <a:off x="6225456" y="1995215"/>
              <a:ext cx="320327" cy="242914"/>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fontAlgn="auto">
                <a:spcBef>
                  <a:spcPts val="0"/>
                </a:spcBef>
                <a:spcAft>
                  <a:spcPts val="0"/>
                </a:spcAft>
                <a:defRPr/>
              </a:pPr>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21" name="PA_组合 20"/>
          <p:cNvGrpSpPr/>
          <p:nvPr>
            <p:custDataLst>
              <p:tags r:id="rId6"/>
            </p:custDataLst>
          </p:nvPr>
        </p:nvGrpSpPr>
        <p:grpSpPr>
          <a:xfrm>
            <a:off x="5127143" y="2924662"/>
            <a:ext cx="1041747" cy="1041747"/>
            <a:chOff x="6821550" y="1828640"/>
            <a:chExt cx="576064" cy="576064"/>
          </a:xfrm>
          <a:effectLst>
            <a:outerShdw blurRad="355600" dist="101600" dir="2700000" algn="tl" rotWithShape="0">
              <a:prstClr val="black">
                <a:alpha val="40000"/>
              </a:prstClr>
            </a:outerShdw>
          </a:effectLst>
        </p:grpSpPr>
        <p:sp>
          <p:nvSpPr>
            <p:cNvPr id="22" name="椭圆 21"/>
            <p:cNvSpPr/>
            <p:nvPr/>
          </p:nvSpPr>
          <p:spPr>
            <a:xfrm>
              <a:off x="6821550" y="1828640"/>
              <a:ext cx="576064" cy="57606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KSO_Shape"/>
            <p:cNvSpPr>
              <a:spLocks/>
            </p:cNvSpPr>
            <p:nvPr/>
          </p:nvSpPr>
          <p:spPr bwMode="auto">
            <a:xfrm>
              <a:off x="6947440" y="2028536"/>
              <a:ext cx="324284" cy="24732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1C666E"/>
                </a:solidFill>
                <a:latin typeface="+mn-lt"/>
                <a:ea typeface="宋体" panose="02010600030101010101" pitchFamily="2" charset="-122"/>
              </a:endParaRPr>
            </a:p>
          </p:txBody>
        </p:sp>
      </p:grpSp>
      <p:grpSp>
        <p:nvGrpSpPr>
          <p:cNvPr id="24" name="PA_组合 23"/>
          <p:cNvGrpSpPr/>
          <p:nvPr>
            <p:custDataLst>
              <p:tags r:id="rId7"/>
            </p:custDataLst>
          </p:nvPr>
        </p:nvGrpSpPr>
        <p:grpSpPr>
          <a:xfrm>
            <a:off x="7758370" y="2567783"/>
            <a:ext cx="849179" cy="849179"/>
            <a:chOff x="7537747" y="1828640"/>
            <a:chExt cx="576064" cy="576064"/>
          </a:xfrm>
          <a:effectLst>
            <a:outerShdw blurRad="355600" dist="101600" dir="2700000" algn="tl" rotWithShape="0">
              <a:prstClr val="black">
                <a:alpha val="40000"/>
              </a:prstClr>
            </a:outerShdw>
          </a:effectLst>
        </p:grpSpPr>
        <p:sp>
          <p:nvSpPr>
            <p:cNvPr id="25" name="椭圆 24"/>
            <p:cNvSpPr/>
            <p:nvPr/>
          </p:nvSpPr>
          <p:spPr>
            <a:xfrm>
              <a:off x="7537747" y="1828640"/>
              <a:ext cx="576064" cy="57606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KSO_Shape"/>
            <p:cNvSpPr>
              <a:spLocks/>
            </p:cNvSpPr>
            <p:nvPr/>
          </p:nvSpPr>
          <p:spPr bwMode="auto">
            <a:xfrm>
              <a:off x="7677487" y="1973096"/>
              <a:ext cx="296583" cy="29361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1C666E"/>
                </a:solidFill>
                <a:latin typeface="+mn-lt"/>
                <a:ea typeface="宋体" panose="02010600030101010101" pitchFamily="2" charset="-122"/>
              </a:endParaRPr>
            </a:p>
          </p:txBody>
        </p:sp>
      </p:grpSp>
      <p:grpSp>
        <p:nvGrpSpPr>
          <p:cNvPr id="27" name="PA_组合 26"/>
          <p:cNvGrpSpPr/>
          <p:nvPr>
            <p:custDataLst>
              <p:tags r:id="rId8"/>
            </p:custDataLst>
          </p:nvPr>
        </p:nvGrpSpPr>
        <p:grpSpPr>
          <a:xfrm>
            <a:off x="7972682" y="1204171"/>
            <a:ext cx="604048" cy="604049"/>
            <a:chOff x="8977907" y="1828640"/>
            <a:chExt cx="576064" cy="576064"/>
          </a:xfrm>
          <a:effectLst>
            <a:outerShdw blurRad="355600" dist="101600" dir="2700000" algn="tl" rotWithShape="0">
              <a:prstClr val="black">
                <a:alpha val="40000"/>
              </a:prstClr>
            </a:outerShdw>
          </a:effectLst>
        </p:grpSpPr>
        <p:sp>
          <p:nvSpPr>
            <p:cNvPr id="28" name="椭圆 27"/>
            <p:cNvSpPr/>
            <p:nvPr/>
          </p:nvSpPr>
          <p:spPr>
            <a:xfrm>
              <a:off x="8977907" y="1828640"/>
              <a:ext cx="576064" cy="57606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KSO_Shape"/>
            <p:cNvSpPr>
              <a:spLocks/>
            </p:cNvSpPr>
            <p:nvPr/>
          </p:nvSpPr>
          <p:spPr bwMode="auto">
            <a:xfrm>
              <a:off x="9121923" y="1989931"/>
              <a:ext cx="316789" cy="269270"/>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1C666E"/>
                </a:solidFill>
                <a:latin typeface="+mn-lt"/>
                <a:ea typeface="宋体" panose="02010600030101010101" pitchFamily="2" charset="-122"/>
              </a:endParaRPr>
            </a:p>
          </p:txBody>
        </p:sp>
      </p:grpSp>
      <p:sp>
        <p:nvSpPr>
          <p:cNvPr id="30" name="PA_椭圆 29"/>
          <p:cNvSpPr/>
          <p:nvPr>
            <p:custDataLst>
              <p:tags r:id="rId9"/>
            </p:custDataLst>
          </p:nvPr>
        </p:nvSpPr>
        <p:spPr>
          <a:xfrm>
            <a:off x="7119938" y="485775"/>
            <a:ext cx="207962" cy="206375"/>
          </a:xfrm>
          <a:prstGeom prst="ellipse">
            <a:avLst/>
          </a:prstGeom>
          <a:solidFill>
            <a:srgbClr val="0070C0"/>
          </a:solidFill>
          <a:ln>
            <a:noFill/>
          </a:ln>
          <a:effectLst>
            <a:outerShdw blurRad="3556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PA_椭圆 30"/>
          <p:cNvSpPr/>
          <p:nvPr>
            <p:custDataLst>
              <p:tags r:id="rId10"/>
            </p:custDataLst>
          </p:nvPr>
        </p:nvSpPr>
        <p:spPr>
          <a:xfrm>
            <a:off x="7272338" y="1997075"/>
            <a:ext cx="207962" cy="207963"/>
          </a:xfrm>
          <a:prstGeom prst="ellipse">
            <a:avLst/>
          </a:prstGeom>
          <a:solidFill>
            <a:srgbClr val="0070C0"/>
          </a:solidFill>
          <a:ln>
            <a:noFill/>
          </a:ln>
          <a:effectLst>
            <a:outerShdw blurRad="3556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PA_椭圆 31"/>
          <p:cNvSpPr/>
          <p:nvPr>
            <p:custDataLst>
              <p:tags r:id="rId11"/>
            </p:custDataLst>
          </p:nvPr>
        </p:nvSpPr>
        <p:spPr>
          <a:xfrm>
            <a:off x="4583113" y="1484313"/>
            <a:ext cx="207962" cy="207962"/>
          </a:xfrm>
          <a:prstGeom prst="ellipse">
            <a:avLst/>
          </a:prstGeom>
          <a:solidFill>
            <a:srgbClr val="0070C0"/>
          </a:solidFill>
          <a:ln>
            <a:noFill/>
          </a:ln>
          <a:effectLst>
            <a:outerShdw blurRad="3556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PA_矩形 32"/>
          <p:cNvSpPr/>
          <p:nvPr>
            <p:custDataLst>
              <p:tags r:id="rId12"/>
            </p:custDataLst>
          </p:nvPr>
        </p:nvSpPr>
        <p:spPr>
          <a:xfrm>
            <a:off x="0" y="4292600"/>
            <a:ext cx="12225338" cy="1657350"/>
          </a:xfrm>
          <a:prstGeom prst="rect">
            <a:avLst/>
          </a:prstGeom>
          <a:solidFill>
            <a:srgbClr val="0070C0"/>
          </a:solidFill>
          <a:ln>
            <a:noFill/>
          </a:ln>
          <a:effectLst>
            <a:outerShdw blurRad="3556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PA_文本框 34"/>
          <p:cNvSpPr txBox="1">
            <a:spLocks noChangeArrowheads="1"/>
          </p:cNvSpPr>
          <p:nvPr>
            <p:custDataLst>
              <p:tags r:id="rId13"/>
            </p:custDataLst>
          </p:nvPr>
        </p:nvSpPr>
        <p:spPr bwMode="auto">
          <a:xfrm>
            <a:off x="1704975" y="4449763"/>
            <a:ext cx="9217025" cy="914400"/>
          </a:xfrm>
          <a:prstGeom prst="rect">
            <a:avLst/>
          </a:prstGeom>
          <a:noFill/>
          <a:ln w="9525">
            <a:noFill/>
            <a:miter lim="800000"/>
            <a:headEnd/>
            <a:tailEnd/>
          </a:ln>
        </p:spPr>
        <p:txBody>
          <a:bodyPr>
            <a:spAutoFit/>
          </a:bodyPr>
          <a:lstStyle/>
          <a:p>
            <a:pPr algn="ctr"/>
            <a:r>
              <a:rPr lang="en-US" altLang="zh-CN" sz="5400" b="1">
                <a:solidFill>
                  <a:schemeClr val="bg1"/>
                </a:solidFill>
                <a:latin typeface="微软雅黑" pitchFamily="34" charset="-122"/>
                <a:ea typeface="微软雅黑" pitchFamily="34" charset="-122"/>
              </a:rPr>
              <a:t>A</a:t>
            </a:r>
            <a:r>
              <a:rPr lang="zh-CN" altLang="en-US" sz="5400" b="1">
                <a:solidFill>
                  <a:schemeClr val="bg1"/>
                </a:solidFill>
                <a:latin typeface="微软雅黑" pitchFamily="34" charset="-122"/>
                <a:ea typeface="微软雅黑" pitchFamily="34" charset="-122"/>
              </a:rPr>
              <a:t>股管家</a:t>
            </a:r>
          </a:p>
        </p:txBody>
      </p:sp>
      <p:sp>
        <p:nvSpPr>
          <p:cNvPr id="36" name="PA_文本框 7"/>
          <p:cNvSpPr>
            <a:spLocks noChangeArrowheads="1"/>
          </p:cNvSpPr>
          <p:nvPr>
            <p:custDataLst>
              <p:tags r:id="rId14"/>
            </p:custDataLst>
          </p:nvPr>
        </p:nvSpPr>
        <p:spPr bwMode="auto">
          <a:xfrm>
            <a:off x="3575050" y="5486400"/>
            <a:ext cx="5040313" cy="246063"/>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sym typeface="微软雅黑" pitchFamily="34" charset="-122"/>
              </a:rPr>
              <a:t>          国家版权局登记号：</a:t>
            </a:r>
            <a:r>
              <a:rPr lang="en-US" altLang="zh-CN" sz="1600">
                <a:solidFill>
                  <a:schemeClr val="bg1"/>
                </a:solidFill>
                <a:latin typeface="微软雅黑" pitchFamily="34" charset="-122"/>
                <a:ea typeface="微软雅黑" pitchFamily="34" charset="-122"/>
                <a:sym typeface="微软雅黑" pitchFamily="34" charset="-122"/>
              </a:rPr>
              <a:t>2017SR241354</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7"/>
                                        </p:tgtEl>
                                        <p:attrNameLst>
                                          <p:attrName>ppt_y</p:attrName>
                                        </p:attrNameLst>
                                      </p:cBhvr>
                                      <p:tavLst>
                                        <p:tav tm="0">
                                          <p:val>
                                            <p:strVal val="#ppt_y"/>
                                          </p:val>
                                        </p:tav>
                                        <p:tav tm="100000">
                                          <p:val>
                                            <p:strVal val="#ppt_y"/>
                                          </p:val>
                                        </p:tav>
                                      </p:tavLst>
                                    </p:anim>
                                    <p:anim calcmode="lin" valueType="num">
                                      <p:cBhvr>
                                        <p:cTn id="15"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7"/>
                                        </p:tgtEl>
                                      </p:cBhvr>
                                    </p:animEffect>
                                  </p:childTnLst>
                                </p:cTn>
                              </p:par>
                            </p:childTnLst>
                          </p:cTn>
                        </p:par>
                        <p:par>
                          <p:cTn id="18" fill="hold">
                            <p:stCondLst>
                              <p:cond delay="1650"/>
                            </p:stCondLst>
                            <p:childTnLst>
                              <p:par>
                                <p:cTn id="19" presetID="22" presetClass="entr" presetSubtype="4"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down)">
                                      <p:cBhvr>
                                        <p:cTn id="21" dur="500"/>
                                        <p:tgtEl>
                                          <p:spTgt spid="14"/>
                                        </p:tgtEl>
                                      </p:cBhvr>
                                    </p:animEffect>
                                  </p:childTnLst>
                                </p:cTn>
                              </p:par>
                            </p:childTnLst>
                          </p:cTn>
                        </p:par>
                        <p:par>
                          <p:cTn id="22" fill="hold">
                            <p:stCondLst>
                              <p:cond delay="2150"/>
                            </p:stCondLst>
                            <p:childTnLst>
                              <p:par>
                                <p:cTn id="23" presetID="22" presetClass="entr" presetSubtype="4"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down)">
                                      <p:cBhvr>
                                        <p:cTn id="25" dur="500"/>
                                        <p:tgtEl>
                                          <p:spTgt spid="15"/>
                                        </p:tgtEl>
                                      </p:cBhvr>
                                    </p:animEffect>
                                  </p:childTnLst>
                                </p:cTn>
                              </p:par>
                              <p:par>
                                <p:cTn id="26" presetID="2" presetClass="entr" presetSubtype="8" fill="hold" nodeType="withEffect">
                                  <p:stCondLst>
                                    <p:cond delay="50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0-#ppt_w/2"/>
                                          </p:val>
                                        </p:tav>
                                        <p:tav tm="100000">
                                          <p:val>
                                            <p:strVal val="#ppt_x"/>
                                          </p:val>
                                        </p:tav>
                                      </p:tavLst>
                                    </p:anim>
                                    <p:anim calcmode="lin" valueType="num">
                                      <p:cBhvr additive="base">
                                        <p:cTn id="29" dur="500" fill="hold"/>
                                        <p:tgtEl>
                                          <p:spTgt spid="18"/>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100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0-#ppt_w/2"/>
                                          </p:val>
                                        </p:tav>
                                        <p:tav tm="100000">
                                          <p:val>
                                            <p:strVal val="#ppt_x"/>
                                          </p:val>
                                        </p:tav>
                                      </p:tavLst>
                                    </p:anim>
                                    <p:anim calcmode="lin" valueType="num">
                                      <p:cBhvr additive="base">
                                        <p:cTn id="33" dur="500" fill="hold"/>
                                        <p:tgtEl>
                                          <p:spTgt spid="21"/>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150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0-#ppt_w/2"/>
                                          </p:val>
                                        </p:tav>
                                        <p:tav tm="100000">
                                          <p:val>
                                            <p:strVal val="#ppt_x"/>
                                          </p:val>
                                        </p:tav>
                                      </p:tavLst>
                                    </p:anim>
                                    <p:anim calcmode="lin" valueType="num">
                                      <p:cBhvr additive="base">
                                        <p:cTn id="37" dur="5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2000"/>
                                  </p:stCondLst>
                                  <p:childTnLst>
                                    <p:set>
                                      <p:cBhvr>
                                        <p:cTn id="39" dur="1" fill="hold">
                                          <p:stCondLst>
                                            <p:cond delay="0"/>
                                          </p:stCondLst>
                                        </p:cTn>
                                        <p:tgtEl>
                                          <p:spTgt spid="27"/>
                                        </p:tgtEl>
                                        <p:attrNameLst>
                                          <p:attrName>style.visibility</p:attrName>
                                        </p:attrNameLst>
                                      </p:cBhvr>
                                      <p:to>
                                        <p:strVal val="visible"/>
                                      </p:to>
                                    </p:set>
                                    <p:anim calcmode="lin" valueType="num">
                                      <p:cBhvr additive="base">
                                        <p:cTn id="40" dur="500" fill="hold"/>
                                        <p:tgtEl>
                                          <p:spTgt spid="27"/>
                                        </p:tgtEl>
                                        <p:attrNameLst>
                                          <p:attrName>ppt_x</p:attrName>
                                        </p:attrNameLst>
                                      </p:cBhvr>
                                      <p:tavLst>
                                        <p:tav tm="0">
                                          <p:val>
                                            <p:strVal val="0-#ppt_w/2"/>
                                          </p:val>
                                        </p:tav>
                                        <p:tav tm="100000">
                                          <p:val>
                                            <p:strVal val="#ppt_x"/>
                                          </p:val>
                                        </p:tav>
                                      </p:tavLst>
                                    </p:anim>
                                    <p:anim calcmode="lin" valueType="num">
                                      <p:cBhvr additive="base">
                                        <p:cTn id="41" dur="500" fill="hold"/>
                                        <p:tgtEl>
                                          <p:spTgt spid="27"/>
                                        </p:tgtEl>
                                        <p:attrNameLst>
                                          <p:attrName>ppt_y</p:attrName>
                                        </p:attrNameLst>
                                      </p:cBhvr>
                                      <p:tavLst>
                                        <p:tav tm="0">
                                          <p:val>
                                            <p:strVal val="#ppt_y"/>
                                          </p:val>
                                        </p:tav>
                                        <p:tav tm="100000">
                                          <p:val>
                                            <p:strVal val="#ppt_y"/>
                                          </p:val>
                                        </p:tav>
                                      </p:tavLst>
                                    </p:anim>
                                  </p:childTnLst>
                                </p:cTn>
                              </p:par>
                            </p:childTnLst>
                          </p:cTn>
                        </p:par>
                        <p:par>
                          <p:cTn id="42" fill="hold">
                            <p:stCondLst>
                              <p:cond delay="4650"/>
                            </p:stCondLst>
                            <p:childTnLst>
                              <p:par>
                                <p:cTn id="43" presetID="42" presetClass="entr" presetSubtype="0"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fade">
                                      <p:cBhvr>
                                        <p:cTn id="45" dur="1000"/>
                                        <p:tgtEl>
                                          <p:spTgt spid="30"/>
                                        </p:tgtEl>
                                      </p:cBhvr>
                                    </p:animEffect>
                                    <p:anim calcmode="lin" valueType="num">
                                      <p:cBhvr>
                                        <p:cTn id="46" dur="1000" fill="hold"/>
                                        <p:tgtEl>
                                          <p:spTgt spid="30"/>
                                        </p:tgtEl>
                                        <p:attrNameLst>
                                          <p:attrName>ppt_x</p:attrName>
                                        </p:attrNameLst>
                                      </p:cBhvr>
                                      <p:tavLst>
                                        <p:tav tm="0">
                                          <p:val>
                                            <p:strVal val="#ppt_x"/>
                                          </p:val>
                                        </p:tav>
                                        <p:tav tm="100000">
                                          <p:val>
                                            <p:strVal val="#ppt_x"/>
                                          </p:val>
                                        </p:tav>
                                      </p:tavLst>
                                    </p:anim>
                                    <p:anim calcmode="lin" valueType="num">
                                      <p:cBhvr>
                                        <p:cTn id="47" dur="1000" fill="hold"/>
                                        <p:tgtEl>
                                          <p:spTgt spid="30"/>
                                        </p:tgtEl>
                                        <p:attrNameLst>
                                          <p:attrName>ppt_y</p:attrName>
                                        </p:attrNameLst>
                                      </p:cBhvr>
                                      <p:tavLst>
                                        <p:tav tm="0">
                                          <p:val>
                                            <p:strVal val="#ppt_y+.1"/>
                                          </p:val>
                                        </p:tav>
                                        <p:tav tm="100000">
                                          <p:val>
                                            <p:strVal val="#ppt_y"/>
                                          </p:val>
                                        </p:tav>
                                      </p:tavLst>
                                    </p:anim>
                                  </p:childTnLst>
                                </p:cTn>
                              </p:par>
                            </p:childTnLst>
                          </p:cTn>
                        </p:par>
                        <p:par>
                          <p:cTn id="48" fill="hold">
                            <p:stCondLst>
                              <p:cond delay="5650"/>
                            </p:stCondLst>
                            <p:childTnLst>
                              <p:par>
                                <p:cTn id="49" presetID="42" presetClass="entr" presetSubtype="0" fill="hold" grpId="0" nodeType="after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1000"/>
                                        <p:tgtEl>
                                          <p:spTgt spid="31"/>
                                        </p:tgtEl>
                                      </p:cBhvr>
                                    </p:animEffect>
                                    <p:anim calcmode="lin" valueType="num">
                                      <p:cBhvr>
                                        <p:cTn id="52" dur="1000" fill="hold"/>
                                        <p:tgtEl>
                                          <p:spTgt spid="31"/>
                                        </p:tgtEl>
                                        <p:attrNameLst>
                                          <p:attrName>ppt_x</p:attrName>
                                        </p:attrNameLst>
                                      </p:cBhvr>
                                      <p:tavLst>
                                        <p:tav tm="0">
                                          <p:val>
                                            <p:strVal val="#ppt_x"/>
                                          </p:val>
                                        </p:tav>
                                        <p:tav tm="100000">
                                          <p:val>
                                            <p:strVal val="#ppt_x"/>
                                          </p:val>
                                        </p:tav>
                                      </p:tavLst>
                                    </p:anim>
                                    <p:anim calcmode="lin" valueType="num">
                                      <p:cBhvr>
                                        <p:cTn id="53" dur="1000" fill="hold"/>
                                        <p:tgtEl>
                                          <p:spTgt spid="31"/>
                                        </p:tgtEl>
                                        <p:attrNameLst>
                                          <p:attrName>ppt_y</p:attrName>
                                        </p:attrNameLst>
                                      </p:cBhvr>
                                      <p:tavLst>
                                        <p:tav tm="0">
                                          <p:val>
                                            <p:strVal val="#ppt_y+.1"/>
                                          </p:val>
                                        </p:tav>
                                        <p:tav tm="100000">
                                          <p:val>
                                            <p:strVal val="#ppt_y"/>
                                          </p:val>
                                        </p:tav>
                                      </p:tavLst>
                                    </p:anim>
                                  </p:childTnLst>
                                </p:cTn>
                              </p:par>
                            </p:childTnLst>
                          </p:cTn>
                        </p:par>
                        <p:par>
                          <p:cTn id="54" fill="hold">
                            <p:stCondLst>
                              <p:cond delay="6650"/>
                            </p:stCondLst>
                            <p:childTnLst>
                              <p:par>
                                <p:cTn id="55" presetID="42" presetClass="entr" presetSubtype="0" fill="hold" grpId="0"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fade">
                                      <p:cBhvr>
                                        <p:cTn id="57" dur="1000"/>
                                        <p:tgtEl>
                                          <p:spTgt spid="32"/>
                                        </p:tgtEl>
                                      </p:cBhvr>
                                    </p:animEffect>
                                    <p:anim calcmode="lin" valueType="num">
                                      <p:cBhvr>
                                        <p:cTn id="58" dur="1000" fill="hold"/>
                                        <p:tgtEl>
                                          <p:spTgt spid="32"/>
                                        </p:tgtEl>
                                        <p:attrNameLst>
                                          <p:attrName>ppt_x</p:attrName>
                                        </p:attrNameLst>
                                      </p:cBhvr>
                                      <p:tavLst>
                                        <p:tav tm="0">
                                          <p:val>
                                            <p:strVal val="#ppt_x"/>
                                          </p:val>
                                        </p:tav>
                                        <p:tav tm="100000">
                                          <p:val>
                                            <p:strVal val="#ppt_x"/>
                                          </p:val>
                                        </p:tav>
                                      </p:tavLst>
                                    </p:anim>
                                    <p:anim calcmode="lin" valueType="num">
                                      <p:cBhvr>
                                        <p:cTn id="59" dur="1000" fill="hold"/>
                                        <p:tgtEl>
                                          <p:spTgt spid="32"/>
                                        </p:tgtEl>
                                        <p:attrNameLst>
                                          <p:attrName>ppt_y</p:attrName>
                                        </p:attrNameLst>
                                      </p:cBhvr>
                                      <p:tavLst>
                                        <p:tav tm="0">
                                          <p:val>
                                            <p:strVal val="#ppt_y+.1"/>
                                          </p:val>
                                        </p:tav>
                                        <p:tav tm="100000">
                                          <p:val>
                                            <p:strVal val="#ppt_y"/>
                                          </p:val>
                                        </p:tav>
                                      </p:tavLst>
                                    </p:anim>
                                  </p:childTnLst>
                                </p:cTn>
                              </p:par>
                            </p:childTnLst>
                          </p:cTn>
                        </p:par>
                        <p:par>
                          <p:cTn id="60" fill="hold">
                            <p:stCondLst>
                              <p:cond delay="7650"/>
                            </p:stCondLst>
                            <p:childTnLst>
                              <p:par>
                                <p:cTn id="61" presetID="2" presetClass="entr" presetSubtype="2"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 calcmode="lin" valueType="num">
                                      <p:cBhvr additive="base">
                                        <p:cTn id="63" dur="500" fill="hold"/>
                                        <p:tgtEl>
                                          <p:spTgt spid="33"/>
                                        </p:tgtEl>
                                        <p:attrNameLst>
                                          <p:attrName>ppt_x</p:attrName>
                                        </p:attrNameLst>
                                      </p:cBhvr>
                                      <p:tavLst>
                                        <p:tav tm="0">
                                          <p:val>
                                            <p:strVal val="1+#ppt_w/2"/>
                                          </p:val>
                                        </p:tav>
                                        <p:tav tm="100000">
                                          <p:val>
                                            <p:strVal val="#ppt_x"/>
                                          </p:val>
                                        </p:tav>
                                      </p:tavLst>
                                    </p:anim>
                                    <p:anim calcmode="lin" valueType="num">
                                      <p:cBhvr additive="base">
                                        <p:cTn id="64" dur="500" fill="hold"/>
                                        <p:tgtEl>
                                          <p:spTgt spid="33"/>
                                        </p:tgtEl>
                                        <p:attrNameLst>
                                          <p:attrName>ppt_y</p:attrName>
                                        </p:attrNameLst>
                                      </p:cBhvr>
                                      <p:tavLst>
                                        <p:tav tm="0">
                                          <p:val>
                                            <p:strVal val="#ppt_y"/>
                                          </p:val>
                                        </p:tav>
                                        <p:tav tm="100000">
                                          <p:val>
                                            <p:strVal val="#ppt_y"/>
                                          </p:val>
                                        </p:tav>
                                      </p:tavLst>
                                    </p:anim>
                                  </p:childTnLst>
                                </p:cTn>
                              </p:par>
                            </p:childTnLst>
                          </p:cTn>
                        </p:par>
                        <p:par>
                          <p:cTn id="65" fill="hold">
                            <p:stCondLst>
                              <p:cond delay="815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35"/>
                                        </p:tgtEl>
                                        <p:attrNameLst>
                                          <p:attrName>style.visibility</p:attrName>
                                        </p:attrNameLst>
                                      </p:cBhvr>
                                      <p:to>
                                        <p:strVal val="visible"/>
                                      </p:to>
                                    </p:set>
                                    <p:anim calcmode="lin" valueType="num">
                                      <p:cBhvr>
                                        <p:cTn id="68"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35"/>
                                        </p:tgtEl>
                                        <p:attrNameLst>
                                          <p:attrName>ppt_y</p:attrName>
                                        </p:attrNameLst>
                                      </p:cBhvr>
                                      <p:tavLst>
                                        <p:tav tm="0">
                                          <p:val>
                                            <p:strVal val="#ppt_y"/>
                                          </p:val>
                                        </p:tav>
                                        <p:tav tm="100000">
                                          <p:val>
                                            <p:strVal val="#ppt_y"/>
                                          </p:val>
                                        </p:tav>
                                      </p:tavLst>
                                    </p:anim>
                                    <p:anim calcmode="lin" valueType="num">
                                      <p:cBhvr>
                                        <p:cTn id="70"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35"/>
                                        </p:tgtEl>
                                      </p:cBhvr>
                                    </p:animEffect>
                                  </p:childTnLst>
                                </p:cTn>
                              </p:par>
                            </p:childTnLst>
                          </p:cTn>
                        </p:par>
                        <p:par>
                          <p:cTn id="73" fill="hold">
                            <p:stCondLst>
                              <p:cond delay="8800"/>
                            </p:stCondLst>
                            <p:childTnLst>
                              <p:par>
                                <p:cTn id="74" presetID="22" presetClass="entr" presetSubtype="8" fill="hold" grpId="0" nodeType="afterEffect">
                                  <p:stCondLst>
                                    <p:cond delay="0"/>
                                  </p:stCondLst>
                                  <p:childTnLst>
                                    <p:set>
                                      <p:cBhvr>
                                        <p:cTn id="75" dur="1" fill="hold">
                                          <p:stCondLst>
                                            <p:cond delay="0"/>
                                          </p:stCondLst>
                                        </p:cTn>
                                        <p:tgtEl>
                                          <p:spTgt spid="36"/>
                                        </p:tgtEl>
                                        <p:attrNameLst>
                                          <p:attrName>style.visibility</p:attrName>
                                        </p:attrNameLst>
                                      </p:cBhvr>
                                      <p:to>
                                        <p:strVal val="visible"/>
                                      </p:to>
                                    </p:set>
                                    <p:animEffect transition="in" filter="wipe(left)">
                                      <p:cBhvr>
                                        <p:cTn id="76" dur="8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p:bldP spid="30" grpId="0" animBg="1"/>
      <p:bldP spid="31" grpId="0" animBg="1"/>
      <p:bldP spid="32" grpId="0" animBg="1"/>
      <p:bldP spid="33" grpId="0" animBg="1"/>
      <p:bldP spid="35" grpId="0"/>
      <p:bldP spid="3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9" name="Picture 3" descr="C:\Users\Administrator\Desktop\微立体创业计划\002.png"/>
          <p:cNvPicPr>
            <a:picLocks noChangeAspect="1" noChangeArrowheads="1"/>
          </p:cNvPicPr>
          <p:nvPr/>
        </p:nvPicPr>
        <p:blipFill>
          <a:blip r:embed="rId4"/>
          <a:srcRect/>
          <a:stretch>
            <a:fillRect/>
          </a:stretch>
        </p:blipFill>
        <p:spPr bwMode="auto">
          <a:xfrm>
            <a:off x="193675" y="115888"/>
            <a:ext cx="935038" cy="936625"/>
          </a:xfrm>
          <a:prstGeom prst="rect">
            <a:avLst/>
          </a:prstGeom>
          <a:noFill/>
          <a:effectLst>
            <a:outerShdw blurRad="292100" dist="177800" dir="2460000" sx="99000" sy="99000" algn="l" rotWithShape="0">
              <a:prstClr val="black">
                <a:alpha val="39000"/>
              </a:prstClr>
            </a:outerShdw>
          </a:effectLst>
          <a:extLst/>
        </p:spPr>
      </p:pic>
      <p:sp>
        <p:nvSpPr>
          <p:cNvPr id="15" name="TextBox 14"/>
          <p:cNvSpPr txBox="1">
            <a:spLocks noChangeArrowheads="1"/>
          </p:cNvSpPr>
          <p:nvPr/>
        </p:nvSpPr>
        <p:spPr bwMode="auto">
          <a:xfrm>
            <a:off x="1128713" y="404813"/>
            <a:ext cx="2241550" cy="366712"/>
          </a:xfrm>
          <a:prstGeom prst="rect">
            <a:avLst/>
          </a:prstGeom>
          <a:noFill/>
          <a:ln w="9525">
            <a:noFill/>
            <a:miter lim="800000"/>
            <a:headEnd/>
            <a:tailEnd/>
          </a:ln>
        </p:spPr>
        <p:txBody>
          <a:bodyPr wrap="none">
            <a:spAutoFit/>
          </a:bodyPr>
          <a:lstStyle/>
          <a:p>
            <a:r>
              <a:rPr lang="zh-CN" altLang="en-US" b="1">
                <a:solidFill>
                  <a:srgbClr val="0070C0"/>
                </a:solidFill>
                <a:latin typeface="微软雅黑" pitchFamily="34" charset="-122"/>
                <a:ea typeface="微软雅黑" pitchFamily="34" charset="-122"/>
                <a:sym typeface="Arial" charset="0"/>
              </a:rPr>
              <a:t>普通任务之卖出案例</a:t>
            </a:r>
            <a:endParaRPr lang="zh-CN" altLang="en-US" baseline="-3000">
              <a:solidFill>
                <a:srgbClr val="7F7F7F"/>
              </a:solidFill>
              <a:latin typeface="微软雅黑" pitchFamily="34" charset="-122"/>
              <a:ea typeface="微软雅黑" pitchFamily="34" charset="-122"/>
              <a:sym typeface="Arial" charset="0"/>
            </a:endParaRPr>
          </a:p>
        </p:txBody>
      </p:sp>
      <p:grpSp>
        <p:nvGrpSpPr>
          <p:cNvPr id="57" name="组合 56"/>
          <p:cNvGrpSpPr>
            <a:grpSpLocks/>
          </p:cNvGrpSpPr>
          <p:nvPr/>
        </p:nvGrpSpPr>
        <p:grpSpPr bwMode="auto">
          <a:xfrm>
            <a:off x="10201275" y="1557338"/>
            <a:ext cx="1724025" cy="4241800"/>
            <a:chOff x="3451161" y="3849925"/>
            <a:chExt cx="1725052" cy="4245273"/>
          </a:xfrm>
        </p:grpSpPr>
        <p:sp>
          <p:nvSpPr>
            <p:cNvPr id="43015" name="文本框 39"/>
            <p:cNvSpPr txBox="1">
              <a:spLocks noChangeArrowheads="1"/>
            </p:cNvSpPr>
            <p:nvPr/>
          </p:nvSpPr>
          <p:spPr bwMode="auto">
            <a:xfrm>
              <a:off x="3451161" y="3849925"/>
              <a:ext cx="1725052" cy="368602"/>
            </a:xfrm>
            <a:prstGeom prst="rect">
              <a:avLst/>
            </a:prstGeom>
            <a:noFill/>
            <a:ln w="9525">
              <a:noFill/>
              <a:miter lim="800000"/>
              <a:headEnd/>
              <a:tailEnd/>
            </a:ln>
          </p:spPr>
          <p:txBody>
            <a:bodyPr>
              <a:spAutoFit/>
            </a:bodyPr>
            <a:lstStyle/>
            <a:p>
              <a:r>
                <a:rPr lang="zh-CN" altLang="en-US" b="1">
                  <a:solidFill>
                    <a:schemeClr val="hlink"/>
                  </a:solidFill>
                  <a:latin typeface="微软雅黑" pitchFamily="34" charset="-122"/>
                  <a:ea typeface="微软雅黑" pitchFamily="34" charset="-122"/>
                </a:rPr>
                <a:t>卖出案例</a:t>
              </a:r>
            </a:p>
          </p:txBody>
        </p:sp>
        <p:sp>
          <p:nvSpPr>
            <p:cNvPr id="43016" name="文本框 40"/>
            <p:cNvSpPr txBox="1">
              <a:spLocks noChangeArrowheads="1"/>
            </p:cNvSpPr>
            <p:nvPr/>
          </p:nvSpPr>
          <p:spPr bwMode="auto">
            <a:xfrm>
              <a:off x="3457515" y="4166096"/>
              <a:ext cx="1718698" cy="3929102"/>
            </a:xfrm>
            <a:prstGeom prst="rect">
              <a:avLst/>
            </a:prstGeom>
            <a:noFill/>
            <a:ln w="9525">
              <a:noFill/>
              <a:miter lim="800000"/>
              <a:headEnd/>
              <a:tailEnd/>
            </a:ln>
          </p:spPr>
          <p:txBody>
            <a:bodyPr>
              <a:spAutoFit/>
            </a:bodyPr>
            <a:lstStyle/>
            <a:p>
              <a:pPr algn="just"/>
              <a:r>
                <a:rPr lang="zh-CN" altLang="en-US" sz="1200">
                  <a:latin typeface="微软雅黑" pitchFamily="34" charset="-122"/>
                  <a:ea typeface="微软雅黑" pitchFamily="34" charset="-122"/>
                </a:rPr>
                <a:t>用户小刘当前持有股票</a:t>
              </a:r>
              <a:r>
                <a:rPr lang="en-US" altLang="zh-CN" sz="1200">
                  <a:latin typeface="微软雅黑" pitchFamily="34" charset="-122"/>
                  <a:ea typeface="微软雅黑" pitchFamily="34" charset="-122"/>
                </a:rPr>
                <a:t>A</a:t>
              </a:r>
              <a:r>
                <a:rPr lang="zh-CN" altLang="en-US" sz="1200">
                  <a:latin typeface="微软雅黑" pitchFamily="34" charset="-122"/>
                  <a:ea typeface="微软雅黑" pitchFamily="34" charset="-122"/>
                </a:rPr>
                <a:t>，成本价</a:t>
              </a:r>
              <a:r>
                <a:rPr lang="en-US" altLang="zh-CN" sz="1200">
                  <a:latin typeface="微软雅黑" pitchFamily="34" charset="-122"/>
                  <a:ea typeface="微软雅黑" pitchFamily="34" charset="-122"/>
                </a:rPr>
                <a:t>10</a:t>
              </a:r>
              <a:r>
                <a:rPr lang="zh-CN" altLang="en-US" sz="1200">
                  <a:latin typeface="微软雅黑" pitchFamily="34" charset="-122"/>
                  <a:ea typeface="微软雅黑" pitchFamily="34" charset="-122"/>
                </a:rPr>
                <a:t>元。</a:t>
              </a:r>
            </a:p>
            <a:p>
              <a:pPr algn="just"/>
              <a:endParaRPr lang="zh-CN" altLang="en-US" sz="1200">
                <a:latin typeface="微软雅黑" pitchFamily="34" charset="-122"/>
                <a:ea typeface="微软雅黑" pitchFamily="34" charset="-122"/>
              </a:endParaRPr>
            </a:p>
            <a:p>
              <a:pPr algn="just"/>
              <a:r>
                <a:rPr lang="zh-CN" altLang="en-US" sz="1200">
                  <a:latin typeface="微软雅黑" pitchFamily="34" charset="-122"/>
                  <a:ea typeface="微软雅黑" pitchFamily="34" charset="-122"/>
                </a:rPr>
                <a:t>那么小刘将可以提前进行以下三种方式的止盈设置</a:t>
              </a:r>
            </a:p>
            <a:p>
              <a:pPr algn="just"/>
              <a:endParaRPr lang="en-US" altLang="zh-CN" sz="1200">
                <a:latin typeface="微软雅黑" pitchFamily="34" charset="-122"/>
                <a:ea typeface="微软雅黑" pitchFamily="34" charset="-122"/>
              </a:endParaRPr>
            </a:p>
            <a:p>
              <a:pPr algn="just"/>
              <a:r>
                <a:rPr lang="en-US" altLang="zh-CN" sz="1200">
                  <a:latin typeface="微软雅黑" pitchFamily="34" charset="-122"/>
                  <a:ea typeface="微软雅黑" pitchFamily="34" charset="-122"/>
                </a:rPr>
                <a:t>1</a:t>
              </a:r>
              <a:r>
                <a:rPr lang="zh-CN" altLang="en-US" sz="1200">
                  <a:latin typeface="微软雅黑" pitchFamily="34" charset="-122"/>
                  <a:ea typeface="微软雅黑" pitchFamily="34" charset="-122"/>
                </a:rPr>
                <a:t>、股价达到</a:t>
              </a:r>
              <a:r>
                <a:rPr lang="en-US" altLang="zh-CN" sz="1200">
                  <a:latin typeface="微软雅黑" pitchFamily="34" charset="-122"/>
                  <a:ea typeface="微软雅黑" pitchFamily="34" charset="-122"/>
                </a:rPr>
                <a:t>10.2</a:t>
              </a:r>
              <a:r>
                <a:rPr lang="zh-CN" altLang="en-US" sz="1200">
                  <a:latin typeface="微软雅黑" pitchFamily="34" charset="-122"/>
                  <a:ea typeface="微软雅黑" pitchFamily="34" charset="-122"/>
                </a:rPr>
                <a:t>元后立刻卖出</a:t>
              </a:r>
            </a:p>
            <a:p>
              <a:pPr algn="just"/>
              <a:endParaRPr lang="zh-CN" altLang="en-US" sz="1200">
                <a:latin typeface="微软雅黑" pitchFamily="34" charset="-122"/>
                <a:ea typeface="微软雅黑" pitchFamily="34" charset="-122"/>
              </a:endParaRPr>
            </a:p>
            <a:p>
              <a:pPr algn="just"/>
              <a:r>
                <a:rPr lang="en-US" altLang="zh-CN" sz="1200">
                  <a:latin typeface="微软雅黑" pitchFamily="34" charset="-122"/>
                  <a:ea typeface="微软雅黑" pitchFamily="34" charset="-122"/>
                </a:rPr>
                <a:t>2</a:t>
              </a:r>
              <a:r>
                <a:rPr lang="zh-CN" altLang="en-US" sz="1200">
                  <a:latin typeface="微软雅黑" pitchFamily="34" charset="-122"/>
                  <a:ea typeface="微软雅黑" pitchFamily="34" charset="-122"/>
                </a:rPr>
                <a:t>、股价达到</a:t>
              </a:r>
              <a:r>
                <a:rPr lang="en-US" altLang="zh-CN" sz="1200">
                  <a:latin typeface="微软雅黑" pitchFamily="34" charset="-122"/>
                  <a:ea typeface="微软雅黑" pitchFamily="34" charset="-122"/>
                </a:rPr>
                <a:t>10.2</a:t>
              </a:r>
              <a:r>
                <a:rPr lang="zh-CN" altLang="en-US" sz="1200">
                  <a:latin typeface="微软雅黑" pitchFamily="34" charset="-122"/>
                  <a:ea typeface="微软雅黑" pitchFamily="34" charset="-122"/>
                </a:rPr>
                <a:t>后等待股价从最高点回落</a:t>
              </a:r>
              <a:r>
                <a:rPr lang="en-US" altLang="zh-CN" sz="1200">
                  <a:latin typeface="微软雅黑" pitchFamily="34" charset="-122"/>
                  <a:ea typeface="微软雅黑" pitchFamily="34" charset="-122"/>
                </a:rPr>
                <a:t>1.8%</a:t>
              </a:r>
              <a:r>
                <a:rPr lang="zh-CN" altLang="en-US" sz="1200">
                  <a:latin typeface="微软雅黑" pitchFamily="34" charset="-122"/>
                  <a:ea typeface="微软雅黑" pitchFamily="34" charset="-122"/>
                </a:rPr>
                <a:t>后卖出，其中最高点由系统自动判断</a:t>
              </a:r>
              <a:endParaRPr lang="en-US" altLang="zh-CN" sz="1200">
                <a:latin typeface="微软雅黑" pitchFamily="34" charset="-122"/>
                <a:ea typeface="微软雅黑" pitchFamily="34" charset="-122"/>
              </a:endParaRPr>
            </a:p>
            <a:p>
              <a:pPr algn="just"/>
              <a:endParaRPr lang="zh-CN" altLang="en-US" sz="1200">
                <a:latin typeface="微软雅黑" pitchFamily="34" charset="-122"/>
                <a:ea typeface="微软雅黑" pitchFamily="34" charset="-122"/>
              </a:endParaRPr>
            </a:p>
            <a:p>
              <a:pPr algn="just"/>
              <a:r>
                <a:rPr lang="en-US" altLang="zh-CN" sz="1200">
                  <a:latin typeface="微软雅黑" pitchFamily="34" charset="-122"/>
                  <a:ea typeface="微软雅黑" pitchFamily="34" charset="-122"/>
                </a:rPr>
                <a:t>3</a:t>
              </a:r>
              <a:r>
                <a:rPr lang="zh-CN" altLang="en-US" sz="1200">
                  <a:latin typeface="微软雅黑" pitchFamily="34" charset="-122"/>
                  <a:ea typeface="微软雅黑" pitchFamily="34" charset="-122"/>
                </a:rPr>
                <a:t>、股价达到</a:t>
              </a:r>
              <a:r>
                <a:rPr lang="en-US" altLang="zh-CN" sz="1200">
                  <a:latin typeface="微软雅黑" pitchFamily="34" charset="-122"/>
                  <a:ea typeface="微软雅黑" pitchFamily="34" charset="-122"/>
                </a:rPr>
                <a:t>10.2</a:t>
              </a:r>
              <a:r>
                <a:rPr lang="zh-CN" altLang="en-US" sz="1200">
                  <a:latin typeface="微软雅黑" pitchFamily="34" charset="-122"/>
                  <a:ea typeface="微软雅黑" pitchFamily="34" charset="-122"/>
                </a:rPr>
                <a:t>后等待股价回落至</a:t>
              </a:r>
              <a:r>
                <a:rPr lang="en-US" altLang="zh-CN" sz="1200">
                  <a:latin typeface="微软雅黑" pitchFamily="34" charset="-122"/>
                  <a:ea typeface="微软雅黑" pitchFamily="34" charset="-122"/>
                </a:rPr>
                <a:t>10</a:t>
              </a:r>
              <a:r>
                <a:rPr lang="zh-CN" altLang="en-US" sz="1200">
                  <a:latin typeface="微软雅黑" pitchFamily="34" charset="-122"/>
                  <a:ea typeface="微软雅黑" pitchFamily="34" charset="-122"/>
                </a:rPr>
                <a:t>元后卖出</a:t>
              </a:r>
            </a:p>
            <a:p>
              <a:pPr algn="just"/>
              <a:endParaRPr lang="zh-CN" altLang="en-US" sz="1200">
                <a:latin typeface="微软雅黑" pitchFamily="34" charset="-122"/>
                <a:ea typeface="微软雅黑" pitchFamily="34" charset="-122"/>
              </a:endParaRPr>
            </a:p>
            <a:p>
              <a:pPr algn="just"/>
              <a:r>
                <a:rPr lang="zh-CN" altLang="en-US" sz="1200">
                  <a:latin typeface="微软雅黑" pitchFamily="34" charset="-122"/>
                  <a:ea typeface="微软雅黑" pitchFamily="34" charset="-122"/>
                </a:rPr>
                <a:t>止损卖出：跌破指定价格卖出即可，不再演示</a:t>
              </a:r>
            </a:p>
          </p:txBody>
        </p:sp>
      </p:grpSp>
      <p:pic>
        <p:nvPicPr>
          <p:cNvPr id="41022" name="Picture 62" descr="30VV3BB@TJ9EUMWX_VVW)OH"/>
          <p:cNvPicPr>
            <a:picLocks noChangeAspect="1" noChangeArrowheads="1"/>
          </p:cNvPicPr>
          <p:nvPr/>
        </p:nvPicPr>
        <p:blipFill>
          <a:blip r:embed="rId5"/>
          <a:srcRect/>
          <a:stretch>
            <a:fillRect/>
          </a:stretch>
        </p:blipFill>
        <p:spPr bwMode="auto">
          <a:xfrm>
            <a:off x="193675" y="1268413"/>
            <a:ext cx="9793288" cy="5122862"/>
          </a:xfrm>
          <a:prstGeom prst="rect">
            <a:avLst/>
          </a:prstGeom>
          <a:noFill/>
          <a:ln w="9525">
            <a:noFill/>
            <a:miter lim="800000"/>
            <a:headEnd/>
            <a:tailEnd/>
          </a:ln>
        </p:spPr>
      </p:pic>
      <p:sp>
        <p:nvSpPr>
          <p:cNvPr id="73" name="KSO_Shape"/>
          <p:cNvSpPr>
            <a:spLocks/>
          </p:cNvSpPr>
          <p:nvPr/>
        </p:nvSpPr>
        <p:spPr bwMode="auto">
          <a:xfrm>
            <a:off x="409575" y="404813"/>
            <a:ext cx="576263" cy="4318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008AF2"/>
              </a:solidFill>
              <a:latin typeface="+mn-lt"/>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anim calcmode="lin" valueType="num">
                                      <p:cBhvr>
                                        <p:cTn id="8" dur="250" fill="hold"/>
                                        <p:tgtEl>
                                          <p:spTgt spid="9"/>
                                        </p:tgtEl>
                                        <p:attrNameLst>
                                          <p:attrName>ppt_x</p:attrName>
                                        </p:attrNameLst>
                                      </p:cBhvr>
                                      <p:tavLst>
                                        <p:tav tm="0">
                                          <p:val>
                                            <p:strVal val="#ppt_x"/>
                                          </p:val>
                                        </p:tav>
                                        <p:tav tm="100000">
                                          <p:val>
                                            <p:strVal val="#ppt_x"/>
                                          </p:val>
                                        </p:tav>
                                      </p:tavLst>
                                    </p:anim>
                                    <p:anim calcmode="lin" valueType="num">
                                      <p:cBhvr>
                                        <p:cTn id="9" dur="25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1" decel="10000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0-#ppt_h/2"/>
                                          </p:val>
                                        </p:tav>
                                        <p:tav tm="100000">
                                          <p:val>
                                            <p:strVal val="#ppt_y"/>
                                          </p:val>
                                        </p:tav>
                                      </p:tavLst>
                                    </p:anim>
                                  </p:childTnLst>
                                </p:cTn>
                              </p:par>
                            </p:childTnLst>
                          </p:cTn>
                        </p:par>
                        <p:par>
                          <p:cTn id="14" fill="hold">
                            <p:stCondLst>
                              <p:cond delay="750"/>
                            </p:stCondLst>
                            <p:childTnLst>
                              <p:par>
                                <p:cTn id="15" presetID="15" presetClass="entr" presetSubtype="0" fill="hold" nodeType="afterEffect">
                                  <p:stCondLst>
                                    <p:cond delay="0"/>
                                  </p:stCondLst>
                                  <p:childTnLst>
                                    <p:set>
                                      <p:cBhvr>
                                        <p:cTn id="16" dur="1" fill="hold">
                                          <p:stCondLst>
                                            <p:cond delay="0"/>
                                          </p:stCondLst>
                                        </p:cTn>
                                        <p:tgtEl>
                                          <p:spTgt spid="41022"/>
                                        </p:tgtEl>
                                        <p:attrNameLst>
                                          <p:attrName>style.visibility</p:attrName>
                                        </p:attrNameLst>
                                      </p:cBhvr>
                                      <p:to>
                                        <p:strVal val="visible"/>
                                      </p:to>
                                    </p:set>
                                    <p:anim calcmode="lin" valueType="num">
                                      <p:cBhvr>
                                        <p:cTn id="17" dur="1000" fill="hold"/>
                                        <p:tgtEl>
                                          <p:spTgt spid="41022"/>
                                        </p:tgtEl>
                                        <p:attrNameLst>
                                          <p:attrName>ppt_w</p:attrName>
                                        </p:attrNameLst>
                                      </p:cBhvr>
                                      <p:tavLst>
                                        <p:tav tm="0">
                                          <p:val>
                                            <p:fltVal val="0"/>
                                          </p:val>
                                        </p:tav>
                                        <p:tav tm="100000">
                                          <p:val>
                                            <p:strVal val="#ppt_w"/>
                                          </p:val>
                                        </p:tav>
                                      </p:tavLst>
                                    </p:anim>
                                    <p:anim calcmode="lin" valueType="num">
                                      <p:cBhvr>
                                        <p:cTn id="18" dur="1000" fill="hold"/>
                                        <p:tgtEl>
                                          <p:spTgt spid="41022"/>
                                        </p:tgtEl>
                                        <p:attrNameLst>
                                          <p:attrName>ppt_h</p:attrName>
                                        </p:attrNameLst>
                                      </p:cBhvr>
                                      <p:tavLst>
                                        <p:tav tm="0">
                                          <p:val>
                                            <p:fltVal val="0"/>
                                          </p:val>
                                        </p:tav>
                                        <p:tav tm="100000">
                                          <p:val>
                                            <p:strVal val="#ppt_h"/>
                                          </p:val>
                                        </p:tav>
                                      </p:tavLst>
                                    </p:anim>
                                    <p:anim calcmode="lin" valueType="num">
                                      <p:cBhvr>
                                        <p:cTn id="19" dur="1000" fill="hold"/>
                                        <p:tgtEl>
                                          <p:spTgt spid="41022"/>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41022"/>
                                        </p:tgtEl>
                                        <p:attrNameLst>
                                          <p:attrName>ppt_y</p:attrName>
                                        </p:attrNameLst>
                                      </p:cBhvr>
                                      <p:tavLst>
                                        <p:tav tm="0" fmla="#ppt_y+(sin(-2*pi*(1-$))*-#ppt_x+cos(-2*pi*(1-$))*(1-#ppt_y))*(1-$)">
                                          <p:val>
                                            <p:fltVal val="0"/>
                                          </p:val>
                                        </p:tav>
                                        <p:tav tm="100000">
                                          <p:val>
                                            <p:fltVal val="1"/>
                                          </p:val>
                                        </p:tav>
                                      </p:tavLst>
                                    </p:anim>
                                  </p:childTnLst>
                                </p:cTn>
                              </p:par>
                            </p:childTnLst>
                          </p:cTn>
                        </p:par>
                        <p:par>
                          <p:cTn id="21" fill="hold">
                            <p:stCondLst>
                              <p:cond delay="1750"/>
                            </p:stCondLst>
                            <p:childTnLst>
                              <p:par>
                                <p:cTn id="22" presetID="42" presetClass="entr" presetSubtype="0" fill="hold" nodeType="afterEffect">
                                  <p:stCondLst>
                                    <p:cond delay="0"/>
                                  </p:stCondLst>
                                  <p:childTnLst>
                                    <p:set>
                                      <p:cBhvr>
                                        <p:cTn id="23" dur="1" fill="hold">
                                          <p:stCondLst>
                                            <p:cond delay="0"/>
                                          </p:stCondLst>
                                        </p:cTn>
                                        <p:tgtEl>
                                          <p:spTgt spid="57"/>
                                        </p:tgtEl>
                                        <p:attrNameLst>
                                          <p:attrName>style.visibility</p:attrName>
                                        </p:attrNameLst>
                                      </p:cBhvr>
                                      <p:to>
                                        <p:strVal val="visible"/>
                                      </p:to>
                                    </p:set>
                                    <p:animEffect transition="in" filter="fade">
                                      <p:cBhvr>
                                        <p:cTn id="24" dur="1000"/>
                                        <p:tgtEl>
                                          <p:spTgt spid="57"/>
                                        </p:tgtEl>
                                      </p:cBhvr>
                                    </p:animEffect>
                                    <p:anim calcmode="lin" valueType="num">
                                      <p:cBhvr>
                                        <p:cTn id="25" dur="1000" fill="hold"/>
                                        <p:tgtEl>
                                          <p:spTgt spid="57"/>
                                        </p:tgtEl>
                                        <p:attrNameLst>
                                          <p:attrName>ppt_x</p:attrName>
                                        </p:attrNameLst>
                                      </p:cBhvr>
                                      <p:tavLst>
                                        <p:tav tm="0">
                                          <p:val>
                                            <p:strVal val="#ppt_x"/>
                                          </p:val>
                                        </p:tav>
                                        <p:tav tm="100000">
                                          <p:val>
                                            <p:strVal val="#ppt_x"/>
                                          </p:val>
                                        </p:tav>
                                      </p:tavLst>
                                    </p:anim>
                                    <p:anim calcmode="lin" valueType="num">
                                      <p:cBhvr>
                                        <p:cTn id="26" dur="1000" fill="hold"/>
                                        <p:tgtEl>
                                          <p:spTgt spid="57"/>
                                        </p:tgtEl>
                                        <p:attrNameLst>
                                          <p:attrName>ppt_y</p:attrName>
                                        </p:attrNameLst>
                                      </p:cBhvr>
                                      <p:tavLst>
                                        <p:tav tm="0">
                                          <p:val>
                                            <p:strVal val="#ppt_y+.1"/>
                                          </p:val>
                                        </p:tav>
                                        <p:tav tm="100000">
                                          <p:val>
                                            <p:strVal val="#ppt_y"/>
                                          </p:val>
                                        </p:tav>
                                      </p:tavLst>
                                    </p:anim>
                                  </p:childTnLst>
                                </p:cTn>
                              </p:par>
                            </p:childTnLst>
                          </p:cTn>
                        </p:par>
                        <p:par>
                          <p:cTn id="27" fill="hold">
                            <p:stCondLst>
                              <p:cond delay="2750"/>
                            </p:stCondLst>
                            <p:childTnLst>
                              <p:par>
                                <p:cTn id="28" presetID="12" presetClass="entr" presetSubtype="4" fill="hold" nodeType="afterEffect">
                                  <p:stCondLst>
                                    <p:cond delay="0"/>
                                  </p:stCondLst>
                                  <p:childTnLst>
                                    <p:set>
                                      <p:cBhvr>
                                        <p:cTn id="29" dur="1" fill="hold">
                                          <p:stCondLst>
                                            <p:cond delay="0"/>
                                          </p:stCondLst>
                                        </p:cTn>
                                        <p:tgtEl>
                                          <p:spTgt spid="73"/>
                                        </p:tgtEl>
                                        <p:attrNameLst>
                                          <p:attrName>style.visibility</p:attrName>
                                        </p:attrNameLst>
                                      </p:cBhvr>
                                      <p:to>
                                        <p:strVal val="visible"/>
                                      </p:to>
                                    </p:set>
                                    <p:anim calcmode="lin" valueType="num">
                                      <p:cBhvr additive="base">
                                        <p:cTn id="30" dur="500"/>
                                        <p:tgtEl>
                                          <p:spTgt spid="73"/>
                                        </p:tgtEl>
                                        <p:attrNameLst>
                                          <p:attrName>ppt_y</p:attrName>
                                        </p:attrNameLst>
                                      </p:cBhvr>
                                      <p:tavLst>
                                        <p:tav tm="0">
                                          <p:val>
                                            <p:strVal val="#ppt_y+#ppt_h*1.125000"/>
                                          </p:val>
                                        </p:tav>
                                        <p:tav tm="100000">
                                          <p:val>
                                            <p:strVal val="#ppt_y"/>
                                          </p:val>
                                        </p:tav>
                                      </p:tavLst>
                                    </p:anim>
                                    <p:animEffect transition="in" filter="wipe(up)">
                                      <p:cBhvr>
                                        <p:cTn id="31"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C:\Users\Administrator\Desktop\微立体创业计划\002.png"/>
          <p:cNvPicPr>
            <a:picLocks noChangeAspect="1" noChangeArrowheads="1"/>
          </p:cNvPicPr>
          <p:nvPr/>
        </p:nvPicPr>
        <p:blipFill>
          <a:blip r:embed="rId3"/>
          <a:srcRect/>
          <a:stretch>
            <a:fillRect/>
          </a:stretch>
        </p:blipFill>
        <p:spPr bwMode="auto">
          <a:xfrm>
            <a:off x="193675" y="115888"/>
            <a:ext cx="935038" cy="936625"/>
          </a:xfrm>
          <a:prstGeom prst="rect">
            <a:avLst/>
          </a:prstGeom>
          <a:noFill/>
          <a:effectLst>
            <a:outerShdw blurRad="292100" dist="177800" dir="2460000" sx="99000" sy="99000" algn="l" rotWithShape="0">
              <a:prstClr val="black">
                <a:alpha val="39000"/>
              </a:prstClr>
            </a:outerShdw>
          </a:effectLst>
          <a:extLst/>
        </p:spPr>
      </p:pic>
      <p:sp>
        <p:nvSpPr>
          <p:cNvPr id="15" name="TextBox 14"/>
          <p:cNvSpPr txBox="1">
            <a:spLocks noChangeArrowheads="1"/>
          </p:cNvSpPr>
          <p:nvPr/>
        </p:nvSpPr>
        <p:spPr bwMode="auto">
          <a:xfrm>
            <a:off x="1128713" y="404813"/>
            <a:ext cx="2927350" cy="366712"/>
          </a:xfrm>
          <a:prstGeom prst="rect">
            <a:avLst/>
          </a:prstGeom>
          <a:noFill/>
          <a:ln w="9525">
            <a:noFill/>
            <a:miter lim="800000"/>
            <a:headEnd/>
            <a:tailEnd/>
          </a:ln>
        </p:spPr>
        <p:txBody>
          <a:bodyPr wrap="none">
            <a:spAutoFit/>
          </a:bodyPr>
          <a:lstStyle/>
          <a:p>
            <a:r>
              <a:rPr lang="zh-CN" altLang="en-US" b="1">
                <a:solidFill>
                  <a:srgbClr val="0070C0"/>
                </a:solidFill>
                <a:latin typeface="微软雅黑" pitchFamily="34" charset="-122"/>
                <a:ea typeface="微软雅黑" pitchFamily="34" charset="-122"/>
                <a:sym typeface="Arial" charset="0"/>
              </a:rPr>
              <a:t>普通任务之总结与操作技巧</a:t>
            </a:r>
            <a:endParaRPr lang="zh-CN" altLang="en-US" baseline="-3000">
              <a:solidFill>
                <a:srgbClr val="7F7F7F"/>
              </a:solidFill>
              <a:latin typeface="微软雅黑" pitchFamily="34" charset="-122"/>
              <a:ea typeface="微软雅黑" pitchFamily="34" charset="-122"/>
              <a:sym typeface="Arial" charset="0"/>
            </a:endParaRPr>
          </a:p>
        </p:txBody>
      </p:sp>
      <p:grpSp>
        <p:nvGrpSpPr>
          <p:cNvPr id="57" name="组合 56"/>
          <p:cNvGrpSpPr>
            <a:grpSpLocks/>
          </p:cNvGrpSpPr>
          <p:nvPr/>
        </p:nvGrpSpPr>
        <p:grpSpPr bwMode="auto">
          <a:xfrm>
            <a:off x="696913" y="1484313"/>
            <a:ext cx="3529012" cy="3867150"/>
            <a:chOff x="3451161" y="3849925"/>
            <a:chExt cx="1725052" cy="1532850"/>
          </a:xfrm>
        </p:grpSpPr>
        <p:sp>
          <p:nvSpPr>
            <p:cNvPr id="45062" name="文本框 39"/>
            <p:cNvSpPr txBox="1">
              <a:spLocks noChangeArrowheads="1"/>
            </p:cNvSpPr>
            <p:nvPr/>
          </p:nvSpPr>
          <p:spPr bwMode="auto">
            <a:xfrm>
              <a:off x="3451161" y="3849925"/>
              <a:ext cx="1725052" cy="145356"/>
            </a:xfrm>
            <a:prstGeom prst="rect">
              <a:avLst/>
            </a:prstGeom>
            <a:noFill/>
            <a:ln w="9525">
              <a:noFill/>
              <a:miter lim="800000"/>
              <a:headEnd/>
              <a:tailEnd/>
            </a:ln>
          </p:spPr>
          <p:txBody>
            <a:bodyPr>
              <a:spAutoFit/>
            </a:bodyPr>
            <a:lstStyle/>
            <a:p>
              <a:r>
                <a:rPr lang="zh-CN" altLang="en-US" b="1">
                  <a:latin typeface="微软雅黑" pitchFamily="34" charset="-122"/>
                  <a:ea typeface="微软雅黑" pitchFamily="34" charset="-122"/>
                </a:rPr>
                <a:t>普通任务总结</a:t>
              </a:r>
            </a:p>
          </p:txBody>
        </p:sp>
        <p:sp>
          <p:nvSpPr>
            <p:cNvPr id="45063" name="文本框 40"/>
            <p:cNvSpPr txBox="1">
              <a:spLocks noChangeArrowheads="1"/>
            </p:cNvSpPr>
            <p:nvPr/>
          </p:nvSpPr>
          <p:spPr bwMode="auto">
            <a:xfrm>
              <a:off x="3457369" y="4165808"/>
              <a:ext cx="1718844" cy="1216967"/>
            </a:xfrm>
            <a:prstGeom prst="rect">
              <a:avLst/>
            </a:prstGeom>
            <a:noFill/>
            <a:ln w="9525">
              <a:noFill/>
              <a:miter lim="800000"/>
              <a:headEnd/>
              <a:tailEnd/>
            </a:ln>
          </p:spPr>
          <p:txBody>
            <a:bodyPr>
              <a:spAutoFit/>
            </a:bodyPr>
            <a:lstStyle/>
            <a:p>
              <a:pPr algn="just"/>
              <a:r>
                <a:rPr lang="zh-CN" altLang="en-US" sz="1400">
                  <a:latin typeface="微软雅黑" pitchFamily="34" charset="-122"/>
                  <a:ea typeface="微软雅黑" pitchFamily="34" charset="-122"/>
                </a:rPr>
                <a:t>普通任务用于常见的止盈止损，任务为一次性，即满足条件触发后，任务结束；任务可以设置多个，哪个条件先满足将先执行哪一个。</a:t>
              </a:r>
            </a:p>
            <a:p>
              <a:pPr algn="just"/>
              <a:r>
                <a:rPr lang="zh-CN" altLang="en-US" sz="1400">
                  <a:latin typeface="微软雅黑" pitchFamily="34" charset="-122"/>
                  <a:ea typeface="微软雅黑" pitchFamily="34" charset="-122"/>
                </a:rPr>
                <a:t>例如：新增普通卖出任务：股票</a:t>
              </a:r>
              <a:r>
                <a:rPr lang="en-US" altLang="zh-CN" sz="1400">
                  <a:latin typeface="微软雅黑" pitchFamily="34" charset="-122"/>
                  <a:ea typeface="微软雅黑" pitchFamily="34" charset="-122"/>
                </a:rPr>
                <a:t>A</a:t>
              </a:r>
              <a:r>
                <a:rPr lang="zh-CN" altLang="en-US" sz="1400">
                  <a:latin typeface="微软雅黑" pitchFamily="34" charset="-122"/>
                  <a:ea typeface="微软雅黑" pitchFamily="34" charset="-122"/>
                </a:rPr>
                <a:t>跌破</a:t>
              </a:r>
              <a:r>
                <a:rPr lang="en-US" altLang="zh-CN" sz="1400">
                  <a:latin typeface="微软雅黑" pitchFamily="34" charset="-122"/>
                  <a:ea typeface="微软雅黑" pitchFamily="34" charset="-122"/>
                </a:rPr>
                <a:t>10</a:t>
              </a:r>
              <a:r>
                <a:rPr lang="zh-CN" altLang="en-US" sz="1400">
                  <a:latin typeface="微软雅黑" pitchFamily="34" charset="-122"/>
                  <a:ea typeface="微软雅黑" pitchFamily="34" charset="-122"/>
                </a:rPr>
                <a:t>元立刻卖出</a:t>
              </a:r>
              <a:r>
                <a:rPr lang="en-US" altLang="zh-CN" sz="1400">
                  <a:latin typeface="微软雅黑" pitchFamily="34" charset="-122"/>
                  <a:ea typeface="微软雅黑" pitchFamily="34" charset="-122"/>
                </a:rPr>
                <a:t>1000</a:t>
              </a:r>
              <a:r>
                <a:rPr lang="zh-CN" altLang="en-US" sz="1400">
                  <a:latin typeface="微软雅黑" pitchFamily="34" charset="-122"/>
                  <a:ea typeface="微软雅黑" pitchFamily="34" charset="-122"/>
                </a:rPr>
                <a:t>股，也可以继续新增一个卖出任务，股票</a:t>
              </a:r>
              <a:r>
                <a:rPr lang="en-US" altLang="zh-CN" sz="1400">
                  <a:latin typeface="微软雅黑" pitchFamily="34" charset="-122"/>
                  <a:ea typeface="微软雅黑" pitchFamily="34" charset="-122"/>
                </a:rPr>
                <a:t>A</a:t>
              </a:r>
              <a:r>
                <a:rPr lang="zh-CN" altLang="en-US" sz="1400">
                  <a:latin typeface="微软雅黑" pitchFamily="34" charset="-122"/>
                  <a:ea typeface="微软雅黑" pitchFamily="34" charset="-122"/>
                </a:rPr>
                <a:t>股价上涨到</a:t>
              </a:r>
              <a:r>
                <a:rPr lang="en-US" altLang="zh-CN" sz="1400">
                  <a:latin typeface="微软雅黑" pitchFamily="34" charset="-122"/>
                  <a:ea typeface="微软雅黑" pitchFamily="34" charset="-122"/>
                </a:rPr>
                <a:t>10.5</a:t>
              </a:r>
              <a:r>
                <a:rPr lang="zh-CN" altLang="en-US" sz="1400">
                  <a:latin typeface="微软雅黑" pitchFamily="34" charset="-122"/>
                  <a:ea typeface="微软雅黑" pitchFamily="34" charset="-122"/>
                </a:rPr>
                <a:t>元立刻卖出</a:t>
              </a:r>
              <a:r>
                <a:rPr lang="en-US" altLang="zh-CN" sz="1400">
                  <a:latin typeface="微软雅黑" pitchFamily="34" charset="-122"/>
                  <a:ea typeface="微软雅黑" pitchFamily="34" charset="-122"/>
                </a:rPr>
                <a:t>1000</a:t>
              </a:r>
              <a:r>
                <a:rPr lang="zh-CN" altLang="en-US" sz="1400">
                  <a:latin typeface="微软雅黑" pitchFamily="34" charset="-122"/>
                  <a:ea typeface="微软雅黑" pitchFamily="34" charset="-122"/>
                </a:rPr>
                <a:t>，哪个先满足条件将先执行哪一个，普通任务可以交叉执行和触发；</a:t>
              </a:r>
            </a:p>
            <a:p>
              <a:pPr algn="just"/>
              <a:r>
                <a:rPr lang="zh-CN" altLang="en-US" sz="1400">
                  <a:latin typeface="微软雅黑" pitchFamily="34" charset="-122"/>
                  <a:ea typeface="微软雅黑" pitchFamily="34" charset="-122"/>
                </a:rPr>
                <a:t>值得注意的是：当卖出数量不足时，则卖出失败，如触发任务卖出</a:t>
              </a:r>
              <a:r>
                <a:rPr lang="en-US" altLang="zh-CN" sz="1400">
                  <a:latin typeface="微软雅黑" pitchFamily="34" charset="-122"/>
                  <a:ea typeface="微软雅黑" pitchFamily="34" charset="-122"/>
                </a:rPr>
                <a:t>3000</a:t>
              </a:r>
              <a:r>
                <a:rPr lang="zh-CN" altLang="en-US" sz="1400">
                  <a:latin typeface="微软雅黑" pitchFamily="34" charset="-122"/>
                  <a:ea typeface="微软雅黑" pitchFamily="34" charset="-122"/>
                </a:rPr>
                <a:t>股，实际只有</a:t>
              </a:r>
              <a:r>
                <a:rPr lang="en-US" altLang="zh-CN" sz="1400">
                  <a:latin typeface="微软雅黑" pitchFamily="34" charset="-122"/>
                  <a:ea typeface="微软雅黑" pitchFamily="34" charset="-122"/>
                </a:rPr>
                <a:t>1000</a:t>
              </a:r>
              <a:r>
                <a:rPr lang="zh-CN" altLang="en-US" sz="1400">
                  <a:latin typeface="微软雅黑" pitchFamily="34" charset="-122"/>
                  <a:ea typeface="微软雅黑" pitchFamily="34" charset="-122"/>
                </a:rPr>
                <a:t>股，系统将仍然执行卖出</a:t>
              </a:r>
              <a:r>
                <a:rPr lang="en-US" altLang="zh-CN" sz="1400">
                  <a:latin typeface="微软雅黑" pitchFamily="34" charset="-122"/>
                  <a:ea typeface="微软雅黑" pitchFamily="34" charset="-122"/>
                </a:rPr>
                <a:t>3000</a:t>
              </a:r>
              <a:r>
                <a:rPr lang="zh-CN" altLang="en-US" sz="1400">
                  <a:latin typeface="微软雅黑" pitchFamily="34" charset="-122"/>
                  <a:ea typeface="微软雅黑" pitchFamily="34" charset="-122"/>
                </a:rPr>
                <a:t>股，结果会因为可卖数量不足而卖出失败</a:t>
              </a:r>
              <a:r>
                <a:rPr lang="en-US" altLang="zh-CN" sz="1400">
                  <a:latin typeface="微软雅黑" pitchFamily="34" charset="-122"/>
                  <a:ea typeface="微软雅黑" pitchFamily="34" charset="-122"/>
                </a:rPr>
                <a:t>(</a:t>
              </a:r>
              <a:r>
                <a:rPr lang="zh-CN" altLang="en-US" sz="1400">
                  <a:latin typeface="微软雅黑" pitchFamily="34" charset="-122"/>
                  <a:ea typeface="微软雅黑" pitchFamily="34" charset="-122"/>
                </a:rPr>
                <a:t>卖出支持仓位比例卖出</a:t>
              </a:r>
              <a:r>
                <a:rPr lang="en-US" altLang="zh-CN" sz="1400">
                  <a:latin typeface="微软雅黑" pitchFamily="34" charset="-122"/>
                  <a:ea typeface="微软雅黑" pitchFamily="34" charset="-122"/>
                </a:rPr>
                <a:t>)</a:t>
              </a:r>
              <a:r>
                <a:rPr lang="zh-CN" altLang="en-US" sz="1400">
                  <a:latin typeface="微软雅黑" pitchFamily="34" charset="-122"/>
                  <a:ea typeface="微软雅黑" pitchFamily="34" charset="-122"/>
                </a:rPr>
                <a:t>，买入方式同理。</a:t>
              </a:r>
            </a:p>
          </p:txBody>
        </p:sp>
      </p:grpSp>
      <p:pic>
        <p:nvPicPr>
          <p:cNvPr id="97289" name="Picture 9"/>
          <p:cNvPicPr>
            <a:picLocks noChangeAspect="1" noChangeArrowheads="1"/>
          </p:cNvPicPr>
          <p:nvPr/>
        </p:nvPicPr>
        <p:blipFill>
          <a:blip r:embed="rId4"/>
          <a:srcRect/>
          <a:stretch>
            <a:fillRect/>
          </a:stretch>
        </p:blipFill>
        <p:spPr bwMode="auto">
          <a:xfrm>
            <a:off x="4873625" y="311150"/>
            <a:ext cx="7056438" cy="6546850"/>
          </a:xfrm>
          <a:prstGeom prst="rect">
            <a:avLst/>
          </a:prstGeom>
          <a:noFill/>
          <a:ln w="9525">
            <a:noFill/>
            <a:miter lim="800000"/>
            <a:headEnd/>
            <a:tailEnd/>
          </a:ln>
        </p:spPr>
      </p:pic>
      <p:sp>
        <p:nvSpPr>
          <p:cNvPr id="73" name="KSO_Shape"/>
          <p:cNvSpPr>
            <a:spLocks/>
          </p:cNvSpPr>
          <p:nvPr/>
        </p:nvSpPr>
        <p:spPr bwMode="auto">
          <a:xfrm>
            <a:off x="409575" y="404813"/>
            <a:ext cx="576263" cy="4318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008AF2"/>
              </a:solidFill>
              <a:latin typeface="+mn-lt"/>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anim calcmode="lin" valueType="num">
                                      <p:cBhvr>
                                        <p:cTn id="8" dur="250" fill="hold"/>
                                        <p:tgtEl>
                                          <p:spTgt spid="9"/>
                                        </p:tgtEl>
                                        <p:attrNameLst>
                                          <p:attrName>ppt_x</p:attrName>
                                        </p:attrNameLst>
                                      </p:cBhvr>
                                      <p:tavLst>
                                        <p:tav tm="0">
                                          <p:val>
                                            <p:strVal val="#ppt_x"/>
                                          </p:val>
                                        </p:tav>
                                        <p:tav tm="100000">
                                          <p:val>
                                            <p:strVal val="#ppt_x"/>
                                          </p:val>
                                        </p:tav>
                                      </p:tavLst>
                                    </p:anim>
                                    <p:anim calcmode="lin" valueType="num">
                                      <p:cBhvr>
                                        <p:cTn id="9" dur="25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1" decel="10000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0-#ppt_h/2"/>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1000"/>
                                        <p:tgtEl>
                                          <p:spTgt spid="57"/>
                                        </p:tgtEl>
                                      </p:cBhvr>
                                    </p:animEffect>
                                    <p:anim calcmode="lin" valueType="num">
                                      <p:cBhvr>
                                        <p:cTn id="18" dur="1000" fill="hold"/>
                                        <p:tgtEl>
                                          <p:spTgt spid="57"/>
                                        </p:tgtEl>
                                        <p:attrNameLst>
                                          <p:attrName>ppt_x</p:attrName>
                                        </p:attrNameLst>
                                      </p:cBhvr>
                                      <p:tavLst>
                                        <p:tav tm="0">
                                          <p:val>
                                            <p:strVal val="#ppt_x"/>
                                          </p:val>
                                        </p:tav>
                                        <p:tav tm="100000">
                                          <p:val>
                                            <p:strVal val="#ppt_x"/>
                                          </p:val>
                                        </p:tav>
                                      </p:tavLst>
                                    </p:anim>
                                    <p:anim calcmode="lin" valueType="num">
                                      <p:cBhvr>
                                        <p:cTn id="19" dur="1000" fill="hold"/>
                                        <p:tgtEl>
                                          <p:spTgt spid="57"/>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4" fill="hold" nodeType="afterEffect">
                                  <p:stCondLst>
                                    <p:cond delay="0"/>
                                  </p:stCondLst>
                                  <p:childTnLst>
                                    <p:set>
                                      <p:cBhvr>
                                        <p:cTn id="22" dur="1" fill="hold">
                                          <p:stCondLst>
                                            <p:cond delay="0"/>
                                          </p:stCondLst>
                                        </p:cTn>
                                        <p:tgtEl>
                                          <p:spTgt spid="97289"/>
                                        </p:tgtEl>
                                        <p:attrNameLst>
                                          <p:attrName>style.visibility</p:attrName>
                                        </p:attrNameLst>
                                      </p:cBhvr>
                                      <p:to>
                                        <p:strVal val="visible"/>
                                      </p:to>
                                    </p:set>
                                    <p:anim calcmode="lin" valueType="num">
                                      <p:cBhvr additive="base">
                                        <p:cTn id="23" dur="500" fill="hold"/>
                                        <p:tgtEl>
                                          <p:spTgt spid="97289"/>
                                        </p:tgtEl>
                                        <p:attrNameLst>
                                          <p:attrName>ppt_x</p:attrName>
                                        </p:attrNameLst>
                                      </p:cBhvr>
                                      <p:tavLst>
                                        <p:tav tm="0">
                                          <p:val>
                                            <p:strVal val="#ppt_x"/>
                                          </p:val>
                                        </p:tav>
                                        <p:tav tm="100000">
                                          <p:val>
                                            <p:strVal val="#ppt_x"/>
                                          </p:val>
                                        </p:tav>
                                      </p:tavLst>
                                    </p:anim>
                                    <p:anim calcmode="lin" valueType="num">
                                      <p:cBhvr additive="base">
                                        <p:cTn id="24" dur="500" fill="hold"/>
                                        <p:tgtEl>
                                          <p:spTgt spid="97289"/>
                                        </p:tgtEl>
                                        <p:attrNameLst>
                                          <p:attrName>ppt_y</p:attrName>
                                        </p:attrNameLst>
                                      </p:cBhvr>
                                      <p:tavLst>
                                        <p:tav tm="0">
                                          <p:val>
                                            <p:strVal val="1+#ppt_h/2"/>
                                          </p:val>
                                        </p:tav>
                                        <p:tav tm="100000">
                                          <p:val>
                                            <p:strVal val="#ppt_y"/>
                                          </p:val>
                                        </p:tav>
                                      </p:tavLst>
                                    </p:anim>
                                  </p:childTnLst>
                                </p:cTn>
                              </p:par>
                            </p:childTnLst>
                          </p:cTn>
                        </p:par>
                        <p:par>
                          <p:cTn id="25" fill="hold">
                            <p:stCondLst>
                              <p:cond delay="2250"/>
                            </p:stCondLst>
                            <p:childTnLst>
                              <p:par>
                                <p:cTn id="26" presetID="12" presetClass="entr" presetSubtype="4" fill="hold" nodeType="afterEffect">
                                  <p:stCondLst>
                                    <p:cond delay="0"/>
                                  </p:stCondLst>
                                  <p:childTnLst>
                                    <p:set>
                                      <p:cBhvr>
                                        <p:cTn id="27" dur="1" fill="hold">
                                          <p:stCondLst>
                                            <p:cond delay="0"/>
                                          </p:stCondLst>
                                        </p:cTn>
                                        <p:tgtEl>
                                          <p:spTgt spid="73"/>
                                        </p:tgtEl>
                                        <p:attrNameLst>
                                          <p:attrName>style.visibility</p:attrName>
                                        </p:attrNameLst>
                                      </p:cBhvr>
                                      <p:to>
                                        <p:strVal val="visible"/>
                                      </p:to>
                                    </p:set>
                                    <p:anim calcmode="lin" valueType="num">
                                      <p:cBhvr additive="base">
                                        <p:cTn id="28" dur="500"/>
                                        <p:tgtEl>
                                          <p:spTgt spid="73"/>
                                        </p:tgtEl>
                                        <p:attrNameLst>
                                          <p:attrName>ppt_y</p:attrName>
                                        </p:attrNameLst>
                                      </p:cBhvr>
                                      <p:tavLst>
                                        <p:tav tm="0">
                                          <p:val>
                                            <p:strVal val="#ppt_y+#ppt_h*1.125000"/>
                                          </p:val>
                                        </p:tav>
                                        <p:tav tm="100000">
                                          <p:val>
                                            <p:strVal val="#ppt_y"/>
                                          </p:val>
                                        </p:tav>
                                      </p:tavLst>
                                    </p:anim>
                                    <p:animEffect transition="in" filter="wipe(up)">
                                      <p:cBhvr>
                                        <p:cTn id="29"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C:\Users\Administrator\Desktop\微立体创业计划\002.png"/>
          <p:cNvPicPr>
            <a:picLocks noChangeAspect="1" noChangeArrowheads="1"/>
          </p:cNvPicPr>
          <p:nvPr/>
        </p:nvPicPr>
        <p:blipFill>
          <a:blip r:embed="rId3"/>
          <a:srcRect/>
          <a:stretch>
            <a:fillRect/>
          </a:stretch>
        </p:blipFill>
        <p:spPr bwMode="auto">
          <a:xfrm>
            <a:off x="193675" y="115888"/>
            <a:ext cx="935038" cy="936625"/>
          </a:xfrm>
          <a:prstGeom prst="rect">
            <a:avLst/>
          </a:prstGeom>
          <a:noFill/>
          <a:effectLst>
            <a:outerShdw blurRad="292100" dist="177800" dir="2460000" sx="99000" sy="99000" algn="l" rotWithShape="0">
              <a:prstClr val="black">
                <a:alpha val="39000"/>
              </a:prstClr>
            </a:outerShdw>
          </a:effectLst>
          <a:extLst/>
        </p:spPr>
      </p:pic>
      <p:sp>
        <p:nvSpPr>
          <p:cNvPr id="15" name="TextBox 14"/>
          <p:cNvSpPr txBox="1">
            <a:spLocks noChangeArrowheads="1"/>
          </p:cNvSpPr>
          <p:nvPr/>
        </p:nvSpPr>
        <p:spPr bwMode="auto">
          <a:xfrm>
            <a:off x="1128713" y="404813"/>
            <a:ext cx="2382837" cy="366712"/>
          </a:xfrm>
          <a:prstGeom prst="rect">
            <a:avLst/>
          </a:prstGeom>
          <a:noFill/>
          <a:ln w="9525">
            <a:noFill/>
            <a:miter lim="800000"/>
            <a:headEnd/>
            <a:tailEnd/>
          </a:ln>
        </p:spPr>
        <p:txBody>
          <a:bodyPr wrap="none">
            <a:spAutoFit/>
          </a:bodyPr>
          <a:lstStyle/>
          <a:p>
            <a:r>
              <a:rPr lang="en-US" altLang="zh-CN" b="1">
                <a:solidFill>
                  <a:srgbClr val="0070C0"/>
                </a:solidFill>
                <a:latin typeface="微软雅黑" pitchFamily="34" charset="-122"/>
                <a:ea typeface="微软雅黑" pitchFamily="34" charset="-122"/>
                <a:sym typeface="Arial" charset="0"/>
              </a:rPr>
              <a:t>2</a:t>
            </a:r>
            <a:r>
              <a:rPr lang="zh-CN" altLang="en-US" b="1">
                <a:solidFill>
                  <a:srgbClr val="0070C0"/>
                </a:solidFill>
                <a:latin typeface="微软雅黑" pitchFamily="34" charset="-122"/>
                <a:ea typeface="微软雅黑" pitchFamily="34" charset="-122"/>
                <a:sym typeface="Arial" charset="0"/>
              </a:rPr>
              <a:t>、新增双向卖出任务</a:t>
            </a:r>
            <a:endParaRPr lang="zh-CN" altLang="en-US" baseline="-3000">
              <a:solidFill>
                <a:srgbClr val="7F7F7F"/>
              </a:solidFill>
              <a:latin typeface="微软雅黑" pitchFamily="34" charset="-122"/>
              <a:ea typeface="微软雅黑" pitchFamily="34" charset="-122"/>
              <a:sym typeface="Arial" charset="0"/>
            </a:endParaRPr>
          </a:p>
        </p:txBody>
      </p:sp>
      <p:cxnSp>
        <p:nvCxnSpPr>
          <p:cNvPr id="8" name="Straight Connector 21"/>
          <p:cNvCxnSpPr/>
          <p:nvPr/>
        </p:nvCxnSpPr>
        <p:spPr>
          <a:xfrm>
            <a:off x="6935788" y="4419600"/>
            <a:ext cx="2782887" cy="0"/>
          </a:xfrm>
          <a:prstGeom prst="line">
            <a:avLst/>
          </a:prstGeom>
          <a:ln w="38100">
            <a:solidFill>
              <a:schemeClr val="bg2"/>
            </a:solidFill>
            <a:prstDash val="sysDash"/>
          </a:ln>
        </p:spPr>
        <p:style>
          <a:lnRef idx="1">
            <a:schemeClr val="accent1"/>
          </a:lnRef>
          <a:fillRef idx="0">
            <a:schemeClr val="accent1"/>
          </a:fillRef>
          <a:effectRef idx="0">
            <a:schemeClr val="accent1"/>
          </a:effectRef>
          <a:fontRef idx="minor">
            <a:schemeClr val="tx1"/>
          </a:fontRef>
        </p:style>
      </p:cxnSp>
      <p:sp>
        <p:nvSpPr>
          <p:cNvPr id="10" name="TextBox 9"/>
          <p:cNvSpPr txBox="1">
            <a:spLocks noChangeArrowheads="1"/>
          </p:cNvSpPr>
          <p:nvPr/>
        </p:nvSpPr>
        <p:spPr bwMode="auto">
          <a:xfrm>
            <a:off x="265113" y="1341438"/>
            <a:ext cx="3311525" cy="4772025"/>
          </a:xfrm>
          <a:prstGeom prst="rect">
            <a:avLst/>
          </a:prstGeom>
          <a:noFill/>
          <a:ln w="9525">
            <a:noFill/>
            <a:miter lim="800000"/>
            <a:headEnd/>
            <a:tailEnd/>
          </a:ln>
        </p:spPr>
        <p:txBody>
          <a:bodyPr>
            <a:spAutoFit/>
          </a:bodyPr>
          <a:lstStyle/>
          <a:p>
            <a:r>
              <a:rPr lang="zh-CN" altLang="en-US" sz="1400">
                <a:latin typeface="微软雅黑" pitchFamily="34" charset="-122"/>
                <a:ea typeface="微软雅黑" pitchFamily="34" charset="-122"/>
                <a:cs typeface="方正兰亭细黑_GBK_M"/>
              </a:rPr>
              <a:t>双向卖出任务，顾名思义，就是两个方向判断哪一方向优先满足条件，则执行哪一方，执行完毕后任务结束；</a:t>
            </a:r>
          </a:p>
          <a:p>
            <a:r>
              <a:rPr lang="zh-CN" altLang="en-US" sz="1400">
                <a:latin typeface="微软雅黑" pitchFamily="34" charset="-122"/>
                <a:ea typeface="微软雅黑" pitchFamily="34" charset="-122"/>
                <a:cs typeface="方正兰亭细黑_GBK_M"/>
              </a:rPr>
              <a:t>实际操作中，我们经常会遇到以下情况：</a:t>
            </a:r>
          </a:p>
          <a:p>
            <a:r>
              <a:rPr lang="zh-CN" altLang="en-US" sz="1400">
                <a:latin typeface="微软雅黑" pitchFamily="34" charset="-122"/>
                <a:ea typeface="微软雅黑" pitchFamily="34" charset="-122"/>
                <a:cs typeface="方正兰亭细黑_GBK_M"/>
              </a:rPr>
              <a:t>小刘当前持有一只股票</a:t>
            </a:r>
            <a:r>
              <a:rPr lang="en-US" altLang="zh-CN" sz="1400">
                <a:latin typeface="微软雅黑" pitchFamily="34" charset="-122"/>
                <a:ea typeface="微软雅黑" pitchFamily="34" charset="-122"/>
                <a:cs typeface="方正兰亭细黑_GBK_M"/>
              </a:rPr>
              <a:t>A</a:t>
            </a:r>
            <a:r>
              <a:rPr lang="zh-CN" altLang="en-US" sz="1400">
                <a:latin typeface="微软雅黑" pitchFamily="34" charset="-122"/>
                <a:ea typeface="微软雅黑" pitchFamily="34" charset="-122"/>
                <a:cs typeface="方正兰亭细黑_GBK_M"/>
              </a:rPr>
              <a:t>，最新价</a:t>
            </a:r>
            <a:r>
              <a:rPr lang="en-US" altLang="zh-CN" sz="1400">
                <a:latin typeface="微软雅黑" pitchFamily="34" charset="-122"/>
                <a:ea typeface="微软雅黑" pitchFamily="34" charset="-122"/>
                <a:cs typeface="方正兰亭细黑_GBK_M"/>
              </a:rPr>
              <a:t>10</a:t>
            </a:r>
            <a:r>
              <a:rPr lang="zh-CN" altLang="en-US" sz="1400">
                <a:latin typeface="微软雅黑" pitchFamily="34" charset="-122"/>
                <a:ea typeface="微软雅黑" pitchFamily="34" charset="-122"/>
                <a:cs typeface="方正兰亭细黑_GBK_M"/>
              </a:rPr>
              <a:t>元。</a:t>
            </a:r>
          </a:p>
          <a:p>
            <a:r>
              <a:rPr lang="zh-CN" altLang="en-US" sz="1400">
                <a:latin typeface="微软雅黑" pitchFamily="34" charset="-122"/>
                <a:ea typeface="微软雅黑" pitchFamily="34" charset="-122"/>
                <a:cs typeface="方正兰亭细黑_GBK_M"/>
              </a:rPr>
              <a:t>小刘无法清晰的判定股票</a:t>
            </a:r>
            <a:r>
              <a:rPr lang="en-US" altLang="zh-CN" sz="1400">
                <a:latin typeface="微软雅黑" pitchFamily="34" charset="-122"/>
                <a:ea typeface="微软雅黑" pitchFamily="34" charset="-122"/>
                <a:cs typeface="方正兰亭细黑_GBK_M"/>
              </a:rPr>
              <a:t>A</a:t>
            </a:r>
            <a:r>
              <a:rPr lang="zh-CN" altLang="en-US" sz="1400">
                <a:latin typeface="微软雅黑" pitchFamily="34" charset="-122"/>
                <a:ea typeface="微软雅黑" pitchFamily="34" charset="-122"/>
                <a:cs typeface="方正兰亭细黑_GBK_M"/>
              </a:rPr>
              <a:t>接下来的走势是上涨还是下跌，那么就可以新增双向卖出任务，来设定股票</a:t>
            </a:r>
            <a:r>
              <a:rPr lang="en-US" altLang="zh-CN" sz="1400">
                <a:latin typeface="微软雅黑" pitchFamily="34" charset="-122"/>
                <a:ea typeface="微软雅黑" pitchFamily="34" charset="-122"/>
                <a:cs typeface="方正兰亭细黑_GBK_M"/>
              </a:rPr>
              <a:t>A</a:t>
            </a:r>
            <a:r>
              <a:rPr lang="zh-CN" altLang="en-US" sz="1400">
                <a:latin typeface="微软雅黑" pitchFamily="34" charset="-122"/>
                <a:ea typeface="微软雅黑" pitchFamily="34" charset="-122"/>
                <a:cs typeface="方正兰亭细黑_GBK_M"/>
              </a:rPr>
              <a:t>如果上涨了</a:t>
            </a:r>
            <a:r>
              <a:rPr lang="en-US" altLang="zh-CN" sz="1400">
                <a:latin typeface="微软雅黑" pitchFamily="34" charset="-122"/>
                <a:ea typeface="微软雅黑" pitchFamily="34" charset="-122"/>
                <a:cs typeface="方正兰亭细黑_GBK_M"/>
              </a:rPr>
              <a:t>3%(</a:t>
            </a:r>
            <a:r>
              <a:rPr lang="zh-CN" altLang="en-US" sz="1400">
                <a:latin typeface="微软雅黑" pitchFamily="34" charset="-122"/>
                <a:ea typeface="微软雅黑" pitchFamily="34" charset="-122"/>
                <a:cs typeface="方正兰亭细黑_GBK_M"/>
              </a:rPr>
              <a:t>用户自定义</a:t>
            </a:r>
            <a:r>
              <a:rPr lang="en-US" altLang="zh-CN" sz="1400">
                <a:latin typeface="微软雅黑" pitchFamily="34" charset="-122"/>
                <a:ea typeface="微软雅黑" pitchFamily="34" charset="-122"/>
                <a:cs typeface="方正兰亭细黑_GBK_M"/>
              </a:rPr>
              <a:t>)</a:t>
            </a:r>
            <a:r>
              <a:rPr lang="zh-CN" altLang="en-US" sz="1400">
                <a:latin typeface="微软雅黑" pitchFamily="34" charset="-122"/>
                <a:ea typeface="微软雅黑" pitchFamily="34" charset="-122"/>
                <a:cs typeface="方正兰亭细黑_GBK_M"/>
              </a:rPr>
              <a:t>或者冲高回落</a:t>
            </a:r>
            <a:r>
              <a:rPr lang="en-US" altLang="zh-CN" sz="1400">
                <a:latin typeface="微软雅黑" pitchFamily="34" charset="-122"/>
                <a:ea typeface="微软雅黑" pitchFamily="34" charset="-122"/>
                <a:cs typeface="方正兰亭细黑_GBK_M"/>
              </a:rPr>
              <a:t>(</a:t>
            </a:r>
            <a:r>
              <a:rPr lang="zh-CN" altLang="en-US" sz="1400">
                <a:latin typeface="微软雅黑" pitchFamily="34" charset="-122"/>
                <a:ea typeface="微软雅黑" pitchFamily="34" charset="-122"/>
                <a:cs typeface="方正兰亭细黑_GBK_M"/>
              </a:rPr>
              <a:t>拐点卖出</a:t>
            </a:r>
            <a:r>
              <a:rPr lang="en-US" altLang="zh-CN" sz="1400">
                <a:latin typeface="微软雅黑" pitchFamily="34" charset="-122"/>
                <a:ea typeface="微软雅黑" pitchFamily="34" charset="-122"/>
                <a:cs typeface="方正兰亭细黑_GBK_M"/>
              </a:rPr>
              <a:t>)</a:t>
            </a:r>
            <a:r>
              <a:rPr lang="zh-CN" altLang="en-US" sz="1400">
                <a:latin typeface="微软雅黑" pitchFamily="34" charset="-122"/>
                <a:ea typeface="微软雅黑" pitchFamily="34" charset="-122"/>
                <a:cs typeface="方正兰亭细黑_GBK_M"/>
              </a:rPr>
              <a:t>指定幅度后，则执行卖出，反之若下跌</a:t>
            </a:r>
            <a:r>
              <a:rPr lang="en-US" altLang="zh-CN" sz="1400">
                <a:latin typeface="微软雅黑" pitchFamily="34" charset="-122"/>
                <a:ea typeface="微软雅黑" pitchFamily="34" charset="-122"/>
                <a:cs typeface="方正兰亭细黑_GBK_M"/>
              </a:rPr>
              <a:t>3%</a:t>
            </a:r>
            <a:r>
              <a:rPr lang="zh-CN" altLang="en-US" sz="1400">
                <a:latin typeface="微软雅黑" pitchFamily="34" charset="-122"/>
                <a:ea typeface="微软雅黑" pitchFamily="34" charset="-122"/>
                <a:cs typeface="方正兰亭细黑_GBK_M"/>
              </a:rPr>
              <a:t>则直接卖出。</a:t>
            </a:r>
          </a:p>
          <a:p>
            <a:r>
              <a:rPr lang="zh-CN" altLang="en-US" sz="1400">
                <a:latin typeface="微软雅黑" pitchFamily="34" charset="-122"/>
                <a:ea typeface="微软雅黑" pitchFamily="34" charset="-122"/>
                <a:cs typeface="方正兰亭细黑_GBK_M"/>
              </a:rPr>
              <a:t>接下来，如果股票</a:t>
            </a:r>
            <a:r>
              <a:rPr lang="en-US" altLang="zh-CN" sz="1400">
                <a:latin typeface="微软雅黑" pitchFamily="34" charset="-122"/>
                <a:ea typeface="微软雅黑" pitchFamily="34" charset="-122"/>
                <a:cs typeface="方正兰亭细黑_GBK_M"/>
              </a:rPr>
              <a:t>A</a:t>
            </a:r>
            <a:r>
              <a:rPr lang="zh-CN" altLang="en-US" sz="1400">
                <a:latin typeface="微软雅黑" pitchFamily="34" charset="-122"/>
                <a:ea typeface="微软雅黑" pitchFamily="34" charset="-122"/>
                <a:cs typeface="方正兰亭细黑_GBK_M"/>
              </a:rPr>
              <a:t>上涨满足条件则触发卖出，任务结束；若股票</a:t>
            </a:r>
            <a:r>
              <a:rPr lang="en-US" altLang="zh-CN" sz="1400">
                <a:latin typeface="微软雅黑" pitchFamily="34" charset="-122"/>
                <a:ea typeface="微软雅黑" pitchFamily="34" charset="-122"/>
                <a:cs typeface="方正兰亭细黑_GBK_M"/>
              </a:rPr>
              <a:t>A</a:t>
            </a:r>
            <a:r>
              <a:rPr lang="zh-CN" altLang="en-US" sz="1400">
                <a:latin typeface="微软雅黑" pitchFamily="34" charset="-122"/>
                <a:ea typeface="微软雅黑" pitchFamily="34" charset="-122"/>
                <a:cs typeface="方正兰亭细黑_GBK_M"/>
              </a:rPr>
              <a:t>没有上涨而是下跌并且满足下跌条件，则触发卖出，任务结束，若股票</a:t>
            </a:r>
            <a:r>
              <a:rPr lang="en-US" altLang="zh-CN" sz="1400">
                <a:latin typeface="微软雅黑" pitchFamily="34" charset="-122"/>
                <a:ea typeface="微软雅黑" pitchFamily="34" charset="-122"/>
                <a:cs typeface="方正兰亭细黑_GBK_M"/>
              </a:rPr>
              <a:t>A</a:t>
            </a:r>
            <a:r>
              <a:rPr lang="zh-CN" altLang="en-US" sz="1400">
                <a:latin typeface="微软雅黑" pitchFamily="34" charset="-122"/>
                <a:ea typeface="微软雅黑" pitchFamily="34" charset="-122"/>
                <a:cs typeface="方正兰亭细黑_GBK_M"/>
              </a:rPr>
              <a:t>即不满足上涨方向条件也不满足下跌方向条件则不会触发执行。</a:t>
            </a:r>
          </a:p>
          <a:p>
            <a:endParaRPr lang="zh-CN" altLang="en-US" sz="1400">
              <a:latin typeface="微软雅黑" pitchFamily="34" charset="-122"/>
              <a:ea typeface="微软雅黑" pitchFamily="34" charset="-122"/>
              <a:cs typeface="方正兰亭细黑_GBK_M"/>
            </a:endParaRPr>
          </a:p>
          <a:p>
            <a:r>
              <a:rPr lang="zh-CN" altLang="en-US" sz="1400">
                <a:latin typeface="微软雅黑" pitchFamily="34" charset="-122"/>
                <a:ea typeface="微软雅黑" pitchFamily="34" charset="-122"/>
                <a:cs typeface="方正兰亭细黑_GBK_M"/>
              </a:rPr>
              <a:t>一个双向卖出任务 </a:t>
            </a:r>
            <a:r>
              <a:rPr lang="en-US" altLang="zh-CN" sz="1400">
                <a:latin typeface="微软雅黑" pitchFamily="34" charset="-122"/>
                <a:ea typeface="微软雅黑" pitchFamily="34" charset="-122"/>
                <a:cs typeface="方正兰亭细黑_GBK_M"/>
              </a:rPr>
              <a:t>= </a:t>
            </a:r>
            <a:r>
              <a:rPr lang="zh-CN" altLang="en-US" sz="1400">
                <a:latin typeface="微软雅黑" pitchFamily="34" charset="-122"/>
                <a:ea typeface="微软雅黑" pitchFamily="34" charset="-122"/>
                <a:cs typeface="方正兰亭细黑_GBK_M"/>
              </a:rPr>
              <a:t>两个普通卖出任务</a:t>
            </a:r>
          </a:p>
          <a:p>
            <a:r>
              <a:rPr lang="zh-CN" altLang="en-US" sz="1400">
                <a:latin typeface="微软雅黑" pitchFamily="34" charset="-122"/>
                <a:ea typeface="微软雅黑" pitchFamily="34" charset="-122"/>
                <a:cs typeface="方正兰亭细黑_GBK_M"/>
              </a:rPr>
              <a:t>理解为等于一个上涨方向的普通止盈卖出任务和一个下跌方向的普通止损卖出任务</a:t>
            </a:r>
          </a:p>
        </p:txBody>
      </p:sp>
      <p:pic>
        <p:nvPicPr>
          <p:cNvPr id="99336" name="Picture 8"/>
          <p:cNvPicPr>
            <a:picLocks noChangeAspect="1" noChangeArrowheads="1"/>
          </p:cNvPicPr>
          <p:nvPr/>
        </p:nvPicPr>
        <p:blipFill>
          <a:blip r:embed="rId4"/>
          <a:srcRect/>
          <a:stretch>
            <a:fillRect/>
          </a:stretch>
        </p:blipFill>
        <p:spPr bwMode="auto">
          <a:xfrm>
            <a:off x="3721100" y="188913"/>
            <a:ext cx="8474075" cy="6450012"/>
          </a:xfrm>
          <a:prstGeom prst="rect">
            <a:avLst/>
          </a:prstGeom>
          <a:noFill/>
          <a:ln w="9525">
            <a:noFill/>
            <a:miter lim="800000"/>
            <a:headEnd/>
            <a:tailEnd/>
          </a:ln>
        </p:spPr>
      </p:pic>
      <p:sp>
        <p:nvSpPr>
          <p:cNvPr id="73" name="KSO_Shape"/>
          <p:cNvSpPr>
            <a:spLocks/>
          </p:cNvSpPr>
          <p:nvPr/>
        </p:nvSpPr>
        <p:spPr bwMode="auto">
          <a:xfrm>
            <a:off x="409575" y="404813"/>
            <a:ext cx="576263" cy="4318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008AF2"/>
              </a:solidFill>
              <a:latin typeface="+mn-lt"/>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anim calcmode="lin" valueType="num">
                                      <p:cBhvr>
                                        <p:cTn id="8" dur="250" fill="hold"/>
                                        <p:tgtEl>
                                          <p:spTgt spid="9"/>
                                        </p:tgtEl>
                                        <p:attrNameLst>
                                          <p:attrName>ppt_x</p:attrName>
                                        </p:attrNameLst>
                                      </p:cBhvr>
                                      <p:tavLst>
                                        <p:tav tm="0">
                                          <p:val>
                                            <p:strVal val="#ppt_x"/>
                                          </p:val>
                                        </p:tav>
                                        <p:tav tm="100000">
                                          <p:val>
                                            <p:strVal val="#ppt_x"/>
                                          </p:val>
                                        </p:tav>
                                      </p:tavLst>
                                    </p:anim>
                                    <p:anim calcmode="lin" valueType="num">
                                      <p:cBhvr>
                                        <p:cTn id="9" dur="25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1" decel="10000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0-#ppt_h/2"/>
                                          </p:val>
                                        </p:tav>
                                        <p:tav tm="100000">
                                          <p:val>
                                            <p:strVal val="#ppt_y"/>
                                          </p:val>
                                        </p:tav>
                                      </p:tavLst>
                                    </p:anim>
                                  </p:childTnLst>
                                </p:cTn>
                              </p:par>
                            </p:childTnLst>
                          </p:cTn>
                        </p:par>
                        <p:par>
                          <p:cTn id="14" fill="hold">
                            <p:stCondLst>
                              <p:cond delay="750"/>
                            </p:stCondLst>
                            <p:childTnLst>
                              <p:par>
                                <p:cTn id="15" presetID="10"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childTnLst>
                                </p:cTn>
                              </p:par>
                            </p:childTnLst>
                          </p:cTn>
                        </p:par>
                        <p:par>
                          <p:cTn id="18" fill="hold">
                            <p:stCondLst>
                              <p:cond delay="1750"/>
                            </p:stCondLst>
                            <p:childTnLst>
                              <p:par>
                                <p:cTn id="19" presetID="18" presetClass="entr" presetSubtype="3"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strips(upRight)">
                                      <p:cBhvr>
                                        <p:cTn id="21" dur="500"/>
                                        <p:tgtEl>
                                          <p:spTgt spid="10"/>
                                        </p:tgtEl>
                                      </p:cBhvr>
                                    </p:animEffect>
                                  </p:childTnLst>
                                </p:cTn>
                              </p:par>
                            </p:childTnLst>
                          </p:cTn>
                        </p:par>
                        <p:par>
                          <p:cTn id="22" fill="hold">
                            <p:stCondLst>
                              <p:cond delay="2250"/>
                            </p:stCondLst>
                            <p:childTnLst>
                              <p:par>
                                <p:cTn id="23" presetID="2" presetClass="entr" presetSubtype="4" fill="hold" nodeType="afterEffect">
                                  <p:stCondLst>
                                    <p:cond delay="0"/>
                                  </p:stCondLst>
                                  <p:childTnLst>
                                    <p:set>
                                      <p:cBhvr>
                                        <p:cTn id="24" dur="1" fill="hold">
                                          <p:stCondLst>
                                            <p:cond delay="0"/>
                                          </p:stCondLst>
                                        </p:cTn>
                                        <p:tgtEl>
                                          <p:spTgt spid="99336"/>
                                        </p:tgtEl>
                                        <p:attrNameLst>
                                          <p:attrName>style.visibility</p:attrName>
                                        </p:attrNameLst>
                                      </p:cBhvr>
                                      <p:to>
                                        <p:strVal val="visible"/>
                                      </p:to>
                                    </p:set>
                                    <p:anim calcmode="lin" valueType="num">
                                      <p:cBhvr additive="base">
                                        <p:cTn id="25" dur="500" fill="hold"/>
                                        <p:tgtEl>
                                          <p:spTgt spid="99336"/>
                                        </p:tgtEl>
                                        <p:attrNameLst>
                                          <p:attrName>ppt_x</p:attrName>
                                        </p:attrNameLst>
                                      </p:cBhvr>
                                      <p:tavLst>
                                        <p:tav tm="0">
                                          <p:val>
                                            <p:strVal val="#ppt_x"/>
                                          </p:val>
                                        </p:tav>
                                        <p:tav tm="100000">
                                          <p:val>
                                            <p:strVal val="#ppt_x"/>
                                          </p:val>
                                        </p:tav>
                                      </p:tavLst>
                                    </p:anim>
                                    <p:anim calcmode="lin" valueType="num">
                                      <p:cBhvr additive="base">
                                        <p:cTn id="26" dur="500" fill="hold"/>
                                        <p:tgtEl>
                                          <p:spTgt spid="99336"/>
                                        </p:tgtEl>
                                        <p:attrNameLst>
                                          <p:attrName>ppt_y</p:attrName>
                                        </p:attrNameLst>
                                      </p:cBhvr>
                                      <p:tavLst>
                                        <p:tav tm="0">
                                          <p:val>
                                            <p:strVal val="1+#ppt_h/2"/>
                                          </p:val>
                                        </p:tav>
                                        <p:tav tm="100000">
                                          <p:val>
                                            <p:strVal val="#ppt_y"/>
                                          </p:val>
                                        </p:tav>
                                      </p:tavLst>
                                    </p:anim>
                                  </p:childTnLst>
                                </p:cTn>
                              </p:par>
                            </p:childTnLst>
                          </p:cTn>
                        </p:par>
                        <p:par>
                          <p:cTn id="27" fill="hold">
                            <p:stCondLst>
                              <p:cond delay="2750"/>
                            </p:stCondLst>
                            <p:childTnLst>
                              <p:par>
                                <p:cTn id="28" presetID="12" presetClass="entr" presetSubtype="4" fill="hold" nodeType="afterEffect">
                                  <p:stCondLst>
                                    <p:cond delay="0"/>
                                  </p:stCondLst>
                                  <p:childTnLst>
                                    <p:set>
                                      <p:cBhvr>
                                        <p:cTn id="29" dur="1" fill="hold">
                                          <p:stCondLst>
                                            <p:cond delay="0"/>
                                          </p:stCondLst>
                                        </p:cTn>
                                        <p:tgtEl>
                                          <p:spTgt spid="73"/>
                                        </p:tgtEl>
                                        <p:attrNameLst>
                                          <p:attrName>style.visibility</p:attrName>
                                        </p:attrNameLst>
                                      </p:cBhvr>
                                      <p:to>
                                        <p:strVal val="visible"/>
                                      </p:to>
                                    </p:set>
                                    <p:anim calcmode="lin" valueType="num">
                                      <p:cBhvr additive="base">
                                        <p:cTn id="30" dur="500"/>
                                        <p:tgtEl>
                                          <p:spTgt spid="73"/>
                                        </p:tgtEl>
                                        <p:attrNameLst>
                                          <p:attrName>ppt_y</p:attrName>
                                        </p:attrNameLst>
                                      </p:cBhvr>
                                      <p:tavLst>
                                        <p:tav tm="0">
                                          <p:val>
                                            <p:strVal val="#ppt_y+#ppt_h*1.125000"/>
                                          </p:val>
                                        </p:tav>
                                        <p:tav tm="100000">
                                          <p:val>
                                            <p:strVal val="#ppt_y"/>
                                          </p:val>
                                        </p:tav>
                                      </p:tavLst>
                                    </p:anim>
                                    <p:animEffect transition="in" filter="wipe(up)">
                                      <p:cBhvr>
                                        <p:cTn id="31"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C:\Users\Administrator\Desktop\微立体创业计划\002.png"/>
          <p:cNvPicPr>
            <a:picLocks noChangeAspect="1" noChangeArrowheads="1"/>
          </p:cNvPicPr>
          <p:nvPr/>
        </p:nvPicPr>
        <p:blipFill>
          <a:blip r:embed="rId3"/>
          <a:srcRect/>
          <a:stretch>
            <a:fillRect/>
          </a:stretch>
        </p:blipFill>
        <p:spPr bwMode="auto">
          <a:xfrm>
            <a:off x="193675" y="115888"/>
            <a:ext cx="935038" cy="936625"/>
          </a:xfrm>
          <a:prstGeom prst="rect">
            <a:avLst/>
          </a:prstGeom>
          <a:noFill/>
          <a:effectLst>
            <a:outerShdw blurRad="292100" dist="177800" dir="2460000" sx="99000" sy="99000" algn="l" rotWithShape="0">
              <a:prstClr val="black">
                <a:alpha val="39000"/>
              </a:prstClr>
            </a:outerShdw>
          </a:effectLst>
          <a:extLst/>
        </p:spPr>
      </p:pic>
      <p:sp>
        <p:nvSpPr>
          <p:cNvPr id="15" name="TextBox 14"/>
          <p:cNvSpPr txBox="1">
            <a:spLocks noChangeArrowheads="1"/>
          </p:cNvSpPr>
          <p:nvPr/>
        </p:nvSpPr>
        <p:spPr bwMode="auto">
          <a:xfrm>
            <a:off x="1128713" y="404813"/>
            <a:ext cx="2698750" cy="366712"/>
          </a:xfrm>
          <a:prstGeom prst="rect">
            <a:avLst/>
          </a:prstGeom>
          <a:noFill/>
          <a:ln w="9525">
            <a:noFill/>
            <a:miter lim="800000"/>
            <a:headEnd/>
            <a:tailEnd/>
          </a:ln>
        </p:spPr>
        <p:txBody>
          <a:bodyPr wrap="none">
            <a:spAutoFit/>
          </a:bodyPr>
          <a:lstStyle/>
          <a:p>
            <a:r>
              <a:rPr lang="zh-CN" altLang="en-US" b="1">
                <a:solidFill>
                  <a:srgbClr val="0070C0"/>
                </a:solidFill>
                <a:latin typeface="微软雅黑" pitchFamily="34" charset="-122"/>
                <a:ea typeface="微软雅黑" pitchFamily="34" charset="-122"/>
                <a:sym typeface="Arial" charset="0"/>
              </a:rPr>
              <a:t>双向卖出任务之卖出案例</a:t>
            </a:r>
            <a:endParaRPr lang="zh-CN" altLang="en-US" baseline="-3000">
              <a:solidFill>
                <a:srgbClr val="7F7F7F"/>
              </a:solidFill>
              <a:latin typeface="微软雅黑" pitchFamily="34" charset="-122"/>
              <a:ea typeface="微软雅黑" pitchFamily="34" charset="-122"/>
              <a:sym typeface="Arial" charset="0"/>
            </a:endParaRPr>
          </a:p>
        </p:txBody>
      </p:sp>
      <p:grpSp>
        <p:nvGrpSpPr>
          <p:cNvPr id="57" name="组合 56"/>
          <p:cNvGrpSpPr>
            <a:grpSpLocks/>
          </p:cNvGrpSpPr>
          <p:nvPr/>
        </p:nvGrpSpPr>
        <p:grpSpPr bwMode="auto">
          <a:xfrm>
            <a:off x="10201275" y="1557338"/>
            <a:ext cx="1724025" cy="3303587"/>
            <a:chOff x="3451161" y="3849925"/>
            <a:chExt cx="1725052" cy="2214736"/>
          </a:xfrm>
        </p:grpSpPr>
        <p:sp>
          <p:nvSpPr>
            <p:cNvPr id="49158" name="文本框 39"/>
            <p:cNvSpPr txBox="1">
              <a:spLocks noChangeArrowheads="1"/>
            </p:cNvSpPr>
            <p:nvPr/>
          </p:nvSpPr>
          <p:spPr bwMode="auto">
            <a:xfrm>
              <a:off x="3451161" y="3849925"/>
              <a:ext cx="1725052" cy="245845"/>
            </a:xfrm>
            <a:prstGeom prst="rect">
              <a:avLst/>
            </a:prstGeom>
            <a:noFill/>
            <a:ln w="9525">
              <a:noFill/>
              <a:miter lim="800000"/>
              <a:headEnd/>
              <a:tailEnd/>
            </a:ln>
          </p:spPr>
          <p:txBody>
            <a:bodyPr>
              <a:spAutoFit/>
            </a:bodyPr>
            <a:lstStyle/>
            <a:p>
              <a:r>
                <a:rPr lang="zh-CN" altLang="en-US" b="1">
                  <a:solidFill>
                    <a:schemeClr val="hlink"/>
                  </a:solidFill>
                  <a:latin typeface="微软雅黑" pitchFamily="34" charset="-122"/>
                  <a:ea typeface="微软雅黑" pitchFamily="34" charset="-122"/>
                </a:rPr>
                <a:t>双向卖出案例</a:t>
              </a:r>
            </a:p>
          </p:txBody>
        </p:sp>
        <p:sp>
          <p:nvSpPr>
            <p:cNvPr id="49159" name="文本框 40"/>
            <p:cNvSpPr txBox="1">
              <a:spLocks noChangeArrowheads="1"/>
            </p:cNvSpPr>
            <p:nvPr/>
          </p:nvSpPr>
          <p:spPr bwMode="auto">
            <a:xfrm>
              <a:off x="3457515" y="4167076"/>
              <a:ext cx="1718698" cy="1897585"/>
            </a:xfrm>
            <a:prstGeom prst="rect">
              <a:avLst/>
            </a:prstGeom>
            <a:noFill/>
            <a:ln w="9525">
              <a:noFill/>
              <a:miter lim="800000"/>
              <a:headEnd/>
              <a:tailEnd/>
            </a:ln>
          </p:spPr>
          <p:txBody>
            <a:bodyPr>
              <a:spAutoFit/>
            </a:bodyPr>
            <a:lstStyle/>
            <a:p>
              <a:pPr algn="just"/>
              <a:r>
                <a:rPr lang="zh-CN" altLang="en-US" sz="1200">
                  <a:latin typeface="微软雅黑" pitchFamily="34" charset="-122"/>
                  <a:ea typeface="微软雅黑" pitchFamily="34" charset="-122"/>
                </a:rPr>
                <a:t>用户小刘当前持有股票</a:t>
              </a:r>
              <a:r>
                <a:rPr lang="en-US" altLang="zh-CN" sz="1200">
                  <a:latin typeface="微软雅黑" pitchFamily="34" charset="-122"/>
                  <a:ea typeface="微软雅黑" pitchFamily="34" charset="-122"/>
                </a:rPr>
                <a:t>A</a:t>
              </a:r>
              <a:r>
                <a:rPr lang="zh-CN" altLang="en-US" sz="1200">
                  <a:latin typeface="微软雅黑" pitchFamily="34" charset="-122"/>
                  <a:ea typeface="微软雅黑" pitchFamily="34" charset="-122"/>
                </a:rPr>
                <a:t>，无法清晰判定</a:t>
              </a:r>
              <a:r>
                <a:rPr lang="en-US" altLang="zh-CN" sz="1200">
                  <a:latin typeface="微软雅黑" pitchFamily="34" charset="-122"/>
                  <a:ea typeface="微软雅黑" pitchFamily="34" charset="-122"/>
                </a:rPr>
                <a:t>A</a:t>
              </a:r>
              <a:r>
                <a:rPr lang="zh-CN" altLang="en-US" sz="1200">
                  <a:latin typeface="微软雅黑" pitchFamily="34" charset="-122"/>
                  <a:ea typeface="微软雅黑" pitchFamily="34" charset="-122"/>
                </a:rPr>
                <a:t>接下来的走势，决定如果上涨</a:t>
              </a:r>
              <a:r>
                <a:rPr lang="en-US" altLang="zh-CN" sz="1200">
                  <a:latin typeface="微软雅黑" pitchFamily="34" charset="-122"/>
                  <a:ea typeface="微软雅黑" pitchFamily="34" charset="-122"/>
                </a:rPr>
                <a:t>3%</a:t>
              </a:r>
              <a:r>
                <a:rPr lang="zh-CN" altLang="en-US" sz="1200">
                  <a:latin typeface="微软雅黑" pitchFamily="34" charset="-122"/>
                  <a:ea typeface="微软雅黑" pitchFamily="34" charset="-122"/>
                </a:rPr>
                <a:t>就卖，如果下跌</a:t>
              </a:r>
              <a:r>
                <a:rPr lang="en-US" altLang="zh-CN" sz="1200">
                  <a:latin typeface="微软雅黑" pitchFamily="34" charset="-122"/>
                  <a:ea typeface="微软雅黑" pitchFamily="34" charset="-122"/>
                </a:rPr>
                <a:t>3%</a:t>
              </a:r>
              <a:r>
                <a:rPr lang="zh-CN" altLang="en-US" sz="1200">
                  <a:latin typeface="微软雅黑" pitchFamily="34" charset="-122"/>
                  <a:ea typeface="微软雅黑" pitchFamily="34" charset="-122"/>
                </a:rPr>
                <a:t>也卖出。</a:t>
              </a:r>
            </a:p>
            <a:p>
              <a:pPr algn="just"/>
              <a:endParaRPr lang="zh-CN" altLang="en-US" sz="1200">
                <a:latin typeface="微软雅黑" pitchFamily="34" charset="-122"/>
                <a:ea typeface="微软雅黑" pitchFamily="34" charset="-122"/>
              </a:endParaRPr>
            </a:p>
            <a:p>
              <a:pPr algn="just"/>
              <a:r>
                <a:rPr lang="zh-CN" altLang="en-US" sz="1200">
                  <a:latin typeface="微软雅黑" pitchFamily="34" charset="-122"/>
                  <a:ea typeface="微软雅黑" pitchFamily="34" charset="-122"/>
                </a:rPr>
                <a:t>那么小刘将可以提前进行双向卖出设置</a:t>
              </a:r>
            </a:p>
            <a:p>
              <a:pPr algn="just"/>
              <a:endParaRPr lang="en-US" altLang="zh-CN" sz="1200">
                <a:latin typeface="微软雅黑" pitchFamily="34" charset="-122"/>
                <a:ea typeface="微软雅黑" pitchFamily="34" charset="-122"/>
              </a:endParaRPr>
            </a:p>
            <a:p>
              <a:pPr algn="just"/>
              <a:r>
                <a:rPr lang="zh-CN" altLang="en-US" sz="1200">
                  <a:latin typeface="微软雅黑" pitchFamily="34" charset="-122"/>
                  <a:ea typeface="微软雅黑" pitchFamily="34" charset="-122"/>
                </a:rPr>
                <a:t>如左图所示，设置完以后小刘就可以安心的去做其他事情了，无论股票</a:t>
              </a:r>
              <a:r>
                <a:rPr lang="en-US" altLang="zh-CN" sz="1200">
                  <a:latin typeface="微软雅黑" pitchFamily="34" charset="-122"/>
                  <a:ea typeface="微软雅黑" pitchFamily="34" charset="-122"/>
                </a:rPr>
                <a:t>A</a:t>
              </a:r>
              <a:r>
                <a:rPr lang="zh-CN" altLang="en-US" sz="1200">
                  <a:latin typeface="微软雅黑" pitchFamily="34" charset="-122"/>
                  <a:ea typeface="微软雅黑" pitchFamily="34" charset="-122"/>
                </a:rPr>
                <a:t>接下里的走势如何，股票</a:t>
              </a:r>
              <a:r>
                <a:rPr lang="en-US" altLang="zh-CN" sz="1200">
                  <a:latin typeface="微软雅黑" pitchFamily="34" charset="-122"/>
                  <a:ea typeface="微软雅黑" pitchFamily="34" charset="-122"/>
                </a:rPr>
                <a:t>A</a:t>
              </a:r>
              <a:r>
                <a:rPr lang="zh-CN" altLang="en-US" sz="1200">
                  <a:latin typeface="微软雅黑" pitchFamily="34" charset="-122"/>
                  <a:ea typeface="微软雅黑" pitchFamily="34" charset="-122"/>
                </a:rPr>
                <a:t>都将处于小刘的可控之中。</a:t>
              </a:r>
            </a:p>
          </p:txBody>
        </p:sp>
      </p:grpSp>
      <p:pic>
        <p:nvPicPr>
          <p:cNvPr id="101385" name="Picture 9"/>
          <p:cNvPicPr>
            <a:picLocks noChangeAspect="1" noChangeArrowheads="1"/>
          </p:cNvPicPr>
          <p:nvPr/>
        </p:nvPicPr>
        <p:blipFill>
          <a:blip r:embed="rId4"/>
          <a:srcRect/>
          <a:stretch>
            <a:fillRect/>
          </a:stretch>
        </p:blipFill>
        <p:spPr bwMode="auto">
          <a:xfrm>
            <a:off x="193675" y="1196975"/>
            <a:ext cx="9936163" cy="5197475"/>
          </a:xfrm>
          <a:prstGeom prst="rect">
            <a:avLst/>
          </a:prstGeom>
          <a:noFill/>
          <a:ln w="9525">
            <a:noFill/>
            <a:miter lim="800000"/>
            <a:headEnd/>
            <a:tailEnd/>
          </a:ln>
        </p:spPr>
      </p:pic>
      <p:sp>
        <p:nvSpPr>
          <p:cNvPr id="73" name="KSO_Shape"/>
          <p:cNvSpPr>
            <a:spLocks/>
          </p:cNvSpPr>
          <p:nvPr/>
        </p:nvSpPr>
        <p:spPr bwMode="auto">
          <a:xfrm>
            <a:off x="409575" y="404813"/>
            <a:ext cx="576263" cy="4318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008AF2"/>
              </a:solidFill>
              <a:latin typeface="+mn-lt"/>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anim calcmode="lin" valueType="num">
                                      <p:cBhvr>
                                        <p:cTn id="8" dur="250" fill="hold"/>
                                        <p:tgtEl>
                                          <p:spTgt spid="9"/>
                                        </p:tgtEl>
                                        <p:attrNameLst>
                                          <p:attrName>ppt_x</p:attrName>
                                        </p:attrNameLst>
                                      </p:cBhvr>
                                      <p:tavLst>
                                        <p:tav tm="0">
                                          <p:val>
                                            <p:strVal val="#ppt_x"/>
                                          </p:val>
                                        </p:tav>
                                        <p:tav tm="100000">
                                          <p:val>
                                            <p:strVal val="#ppt_x"/>
                                          </p:val>
                                        </p:tav>
                                      </p:tavLst>
                                    </p:anim>
                                    <p:anim calcmode="lin" valueType="num">
                                      <p:cBhvr>
                                        <p:cTn id="9" dur="25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1" decel="10000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0-#ppt_h/2"/>
                                          </p:val>
                                        </p:tav>
                                        <p:tav tm="100000">
                                          <p:val>
                                            <p:strVal val="#ppt_y"/>
                                          </p:val>
                                        </p:tav>
                                      </p:tavLst>
                                    </p:anim>
                                  </p:childTnLst>
                                </p:cTn>
                              </p:par>
                            </p:childTnLst>
                          </p:cTn>
                        </p:par>
                        <p:par>
                          <p:cTn id="14" fill="hold">
                            <p:stCondLst>
                              <p:cond delay="750"/>
                            </p:stCondLst>
                            <p:childTnLst>
                              <p:par>
                                <p:cTn id="15" presetID="15" presetClass="entr" presetSubtype="0" fill="hold" nodeType="afterEffect">
                                  <p:stCondLst>
                                    <p:cond delay="0"/>
                                  </p:stCondLst>
                                  <p:childTnLst>
                                    <p:set>
                                      <p:cBhvr>
                                        <p:cTn id="16" dur="1" fill="hold">
                                          <p:stCondLst>
                                            <p:cond delay="0"/>
                                          </p:stCondLst>
                                        </p:cTn>
                                        <p:tgtEl>
                                          <p:spTgt spid="101385"/>
                                        </p:tgtEl>
                                        <p:attrNameLst>
                                          <p:attrName>style.visibility</p:attrName>
                                        </p:attrNameLst>
                                      </p:cBhvr>
                                      <p:to>
                                        <p:strVal val="visible"/>
                                      </p:to>
                                    </p:set>
                                    <p:anim calcmode="lin" valueType="num">
                                      <p:cBhvr>
                                        <p:cTn id="17" dur="1000" fill="hold"/>
                                        <p:tgtEl>
                                          <p:spTgt spid="101385"/>
                                        </p:tgtEl>
                                        <p:attrNameLst>
                                          <p:attrName>ppt_w</p:attrName>
                                        </p:attrNameLst>
                                      </p:cBhvr>
                                      <p:tavLst>
                                        <p:tav tm="0">
                                          <p:val>
                                            <p:fltVal val="0"/>
                                          </p:val>
                                        </p:tav>
                                        <p:tav tm="100000">
                                          <p:val>
                                            <p:strVal val="#ppt_w"/>
                                          </p:val>
                                        </p:tav>
                                      </p:tavLst>
                                    </p:anim>
                                    <p:anim calcmode="lin" valueType="num">
                                      <p:cBhvr>
                                        <p:cTn id="18" dur="1000" fill="hold"/>
                                        <p:tgtEl>
                                          <p:spTgt spid="101385"/>
                                        </p:tgtEl>
                                        <p:attrNameLst>
                                          <p:attrName>ppt_h</p:attrName>
                                        </p:attrNameLst>
                                      </p:cBhvr>
                                      <p:tavLst>
                                        <p:tav tm="0">
                                          <p:val>
                                            <p:fltVal val="0"/>
                                          </p:val>
                                        </p:tav>
                                        <p:tav tm="100000">
                                          <p:val>
                                            <p:strVal val="#ppt_h"/>
                                          </p:val>
                                        </p:tav>
                                      </p:tavLst>
                                    </p:anim>
                                    <p:anim calcmode="lin" valueType="num">
                                      <p:cBhvr>
                                        <p:cTn id="19" dur="1000" fill="hold"/>
                                        <p:tgtEl>
                                          <p:spTgt spid="101385"/>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101385"/>
                                        </p:tgtEl>
                                        <p:attrNameLst>
                                          <p:attrName>ppt_y</p:attrName>
                                        </p:attrNameLst>
                                      </p:cBhvr>
                                      <p:tavLst>
                                        <p:tav tm="0" fmla="#ppt_y+(sin(-2*pi*(1-$))*-#ppt_x+cos(-2*pi*(1-$))*(1-#ppt_y))*(1-$)">
                                          <p:val>
                                            <p:fltVal val="0"/>
                                          </p:val>
                                        </p:tav>
                                        <p:tav tm="100000">
                                          <p:val>
                                            <p:fltVal val="1"/>
                                          </p:val>
                                        </p:tav>
                                      </p:tavLst>
                                    </p:anim>
                                  </p:childTnLst>
                                </p:cTn>
                              </p:par>
                            </p:childTnLst>
                          </p:cTn>
                        </p:par>
                        <p:par>
                          <p:cTn id="21" fill="hold">
                            <p:stCondLst>
                              <p:cond delay="1750"/>
                            </p:stCondLst>
                            <p:childTnLst>
                              <p:par>
                                <p:cTn id="22" presetID="42" presetClass="entr" presetSubtype="0" fill="hold" nodeType="afterEffect">
                                  <p:stCondLst>
                                    <p:cond delay="0"/>
                                  </p:stCondLst>
                                  <p:childTnLst>
                                    <p:set>
                                      <p:cBhvr>
                                        <p:cTn id="23" dur="1" fill="hold">
                                          <p:stCondLst>
                                            <p:cond delay="0"/>
                                          </p:stCondLst>
                                        </p:cTn>
                                        <p:tgtEl>
                                          <p:spTgt spid="57"/>
                                        </p:tgtEl>
                                        <p:attrNameLst>
                                          <p:attrName>style.visibility</p:attrName>
                                        </p:attrNameLst>
                                      </p:cBhvr>
                                      <p:to>
                                        <p:strVal val="visible"/>
                                      </p:to>
                                    </p:set>
                                    <p:animEffect transition="in" filter="fade">
                                      <p:cBhvr>
                                        <p:cTn id="24" dur="1000"/>
                                        <p:tgtEl>
                                          <p:spTgt spid="57"/>
                                        </p:tgtEl>
                                      </p:cBhvr>
                                    </p:animEffect>
                                    <p:anim calcmode="lin" valueType="num">
                                      <p:cBhvr>
                                        <p:cTn id="25" dur="1000" fill="hold"/>
                                        <p:tgtEl>
                                          <p:spTgt spid="57"/>
                                        </p:tgtEl>
                                        <p:attrNameLst>
                                          <p:attrName>ppt_x</p:attrName>
                                        </p:attrNameLst>
                                      </p:cBhvr>
                                      <p:tavLst>
                                        <p:tav tm="0">
                                          <p:val>
                                            <p:strVal val="#ppt_x"/>
                                          </p:val>
                                        </p:tav>
                                        <p:tav tm="100000">
                                          <p:val>
                                            <p:strVal val="#ppt_x"/>
                                          </p:val>
                                        </p:tav>
                                      </p:tavLst>
                                    </p:anim>
                                    <p:anim calcmode="lin" valueType="num">
                                      <p:cBhvr>
                                        <p:cTn id="26" dur="1000" fill="hold"/>
                                        <p:tgtEl>
                                          <p:spTgt spid="57"/>
                                        </p:tgtEl>
                                        <p:attrNameLst>
                                          <p:attrName>ppt_y</p:attrName>
                                        </p:attrNameLst>
                                      </p:cBhvr>
                                      <p:tavLst>
                                        <p:tav tm="0">
                                          <p:val>
                                            <p:strVal val="#ppt_y+.1"/>
                                          </p:val>
                                        </p:tav>
                                        <p:tav tm="100000">
                                          <p:val>
                                            <p:strVal val="#ppt_y"/>
                                          </p:val>
                                        </p:tav>
                                      </p:tavLst>
                                    </p:anim>
                                  </p:childTnLst>
                                </p:cTn>
                              </p:par>
                            </p:childTnLst>
                          </p:cTn>
                        </p:par>
                        <p:par>
                          <p:cTn id="27" fill="hold">
                            <p:stCondLst>
                              <p:cond delay="2750"/>
                            </p:stCondLst>
                            <p:childTnLst>
                              <p:par>
                                <p:cTn id="28" presetID="12" presetClass="entr" presetSubtype="4" fill="hold" nodeType="afterEffect">
                                  <p:stCondLst>
                                    <p:cond delay="0"/>
                                  </p:stCondLst>
                                  <p:childTnLst>
                                    <p:set>
                                      <p:cBhvr>
                                        <p:cTn id="29" dur="1" fill="hold">
                                          <p:stCondLst>
                                            <p:cond delay="0"/>
                                          </p:stCondLst>
                                        </p:cTn>
                                        <p:tgtEl>
                                          <p:spTgt spid="73"/>
                                        </p:tgtEl>
                                        <p:attrNameLst>
                                          <p:attrName>style.visibility</p:attrName>
                                        </p:attrNameLst>
                                      </p:cBhvr>
                                      <p:to>
                                        <p:strVal val="visible"/>
                                      </p:to>
                                    </p:set>
                                    <p:anim calcmode="lin" valueType="num">
                                      <p:cBhvr additive="base">
                                        <p:cTn id="30" dur="500"/>
                                        <p:tgtEl>
                                          <p:spTgt spid="73"/>
                                        </p:tgtEl>
                                        <p:attrNameLst>
                                          <p:attrName>ppt_y</p:attrName>
                                        </p:attrNameLst>
                                      </p:cBhvr>
                                      <p:tavLst>
                                        <p:tav tm="0">
                                          <p:val>
                                            <p:strVal val="#ppt_y+#ppt_h*1.125000"/>
                                          </p:val>
                                        </p:tav>
                                        <p:tav tm="100000">
                                          <p:val>
                                            <p:strVal val="#ppt_y"/>
                                          </p:val>
                                        </p:tav>
                                      </p:tavLst>
                                    </p:anim>
                                    <p:animEffect transition="in" filter="wipe(up)">
                                      <p:cBhvr>
                                        <p:cTn id="31"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C:\Users\Administrator\Desktop\微立体创业计划\002.png"/>
          <p:cNvPicPr>
            <a:picLocks noChangeAspect="1" noChangeArrowheads="1"/>
          </p:cNvPicPr>
          <p:nvPr/>
        </p:nvPicPr>
        <p:blipFill>
          <a:blip r:embed="rId3"/>
          <a:srcRect/>
          <a:stretch>
            <a:fillRect/>
          </a:stretch>
        </p:blipFill>
        <p:spPr bwMode="auto">
          <a:xfrm>
            <a:off x="193675" y="115888"/>
            <a:ext cx="935038" cy="936625"/>
          </a:xfrm>
          <a:prstGeom prst="rect">
            <a:avLst/>
          </a:prstGeom>
          <a:noFill/>
          <a:effectLst>
            <a:outerShdw blurRad="292100" dist="177800" dir="2460000" sx="99000" sy="99000" algn="l" rotWithShape="0">
              <a:prstClr val="black">
                <a:alpha val="39000"/>
              </a:prstClr>
            </a:outerShdw>
          </a:effectLst>
          <a:extLst/>
        </p:spPr>
      </p:pic>
      <p:sp>
        <p:nvSpPr>
          <p:cNvPr id="15" name="TextBox 14"/>
          <p:cNvSpPr txBox="1">
            <a:spLocks noChangeArrowheads="1"/>
          </p:cNvSpPr>
          <p:nvPr/>
        </p:nvSpPr>
        <p:spPr bwMode="auto">
          <a:xfrm>
            <a:off x="1128713" y="404813"/>
            <a:ext cx="2382837" cy="366712"/>
          </a:xfrm>
          <a:prstGeom prst="rect">
            <a:avLst/>
          </a:prstGeom>
          <a:noFill/>
          <a:ln w="9525">
            <a:noFill/>
            <a:miter lim="800000"/>
            <a:headEnd/>
            <a:tailEnd/>
          </a:ln>
        </p:spPr>
        <p:txBody>
          <a:bodyPr wrap="none">
            <a:spAutoFit/>
          </a:bodyPr>
          <a:lstStyle/>
          <a:p>
            <a:r>
              <a:rPr lang="en-US" altLang="zh-CN" b="1">
                <a:solidFill>
                  <a:srgbClr val="0070C0"/>
                </a:solidFill>
                <a:latin typeface="微软雅黑" pitchFamily="34" charset="-122"/>
                <a:ea typeface="微软雅黑" pitchFamily="34" charset="-122"/>
                <a:sym typeface="Arial" charset="0"/>
              </a:rPr>
              <a:t>3</a:t>
            </a:r>
            <a:r>
              <a:rPr lang="zh-CN" altLang="en-US" b="1">
                <a:solidFill>
                  <a:srgbClr val="0070C0"/>
                </a:solidFill>
                <a:latin typeface="微软雅黑" pitchFamily="34" charset="-122"/>
                <a:ea typeface="微软雅黑" pitchFamily="34" charset="-122"/>
                <a:sym typeface="Arial" charset="0"/>
              </a:rPr>
              <a:t>、新增定时委托任务</a:t>
            </a:r>
            <a:endParaRPr lang="zh-CN" altLang="en-US" baseline="-3000">
              <a:solidFill>
                <a:srgbClr val="7F7F7F"/>
              </a:solidFill>
              <a:latin typeface="微软雅黑" pitchFamily="34" charset="-122"/>
              <a:ea typeface="微软雅黑" pitchFamily="34" charset="-122"/>
              <a:sym typeface="Arial" charset="0"/>
            </a:endParaRPr>
          </a:p>
        </p:txBody>
      </p:sp>
      <p:cxnSp>
        <p:nvCxnSpPr>
          <p:cNvPr id="8" name="Straight Connector 21"/>
          <p:cNvCxnSpPr/>
          <p:nvPr/>
        </p:nvCxnSpPr>
        <p:spPr>
          <a:xfrm>
            <a:off x="6935788" y="4419600"/>
            <a:ext cx="2782887" cy="0"/>
          </a:xfrm>
          <a:prstGeom prst="line">
            <a:avLst/>
          </a:prstGeom>
          <a:ln w="38100">
            <a:solidFill>
              <a:schemeClr val="bg2"/>
            </a:solidFill>
            <a:prstDash val="sysDash"/>
          </a:ln>
        </p:spPr>
        <p:style>
          <a:lnRef idx="1">
            <a:schemeClr val="accent1"/>
          </a:lnRef>
          <a:fillRef idx="0">
            <a:schemeClr val="accent1"/>
          </a:fillRef>
          <a:effectRef idx="0">
            <a:schemeClr val="accent1"/>
          </a:effectRef>
          <a:fontRef idx="minor">
            <a:schemeClr val="tx1"/>
          </a:fontRef>
        </p:style>
      </p:cxnSp>
      <p:sp>
        <p:nvSpPr>
          <p:cNvPr id="10" name="TextBox 9"/>
          <p:cNvSpPr txBox="1">
            <a:spLocks noChangeArrowheads="1"/>
          </p:cNvSpPr>
          <p:nvPr/>
        </p:nvSpPr>
        <p:spPr bwMode="auto">
          <a:xfrm>
            <a:off x="552450" y="1268413"/>
            <a:ext cx="4105275" cy="4772025"/>
          </a:xfrm>
          <a:prstGeom prst="rect">
            <a:avLst/>
          </a:prstGeom>
          <a:noFill/>
          <a:ln w="9525">
            <a:noFill/>
            <a:miter lim="800000"/>
            <a:headEnd/>
            <a:tailEnd/>
          </a:ln>
        </p:spPr>
        <p:txBody>
          <a:bodyPr>
            <a:spAutoFit/>
          </a:bodyPr>
          <a:lstStyle/>
          <a:p>
            <a:r>
              <a:rPr lang="zh-CN" altLang="en-US" sz="1400">
                <a:latin typeface="微软雅黑" pitchFamily="34" charset="-122"/>
                <a:ea typeface="微软雅黑" pitchFamily="34" charset="-122"/>
                <a:cs typeface="方正兰亭细黑_GBK_M"/>
              </a:rPr>
              <a:t>定时委托任务，可以满足用户的准时委托需求</a:t>
            </a:r>
          </a:p>
          <a:p>
            <a:endParaRPr lang="zh-CN" altLang="en-US" sz="1400">
              <a:latin typeface="微软雅黑" pitchFamily="34" charset="-122"/>
              <a:ea typeface="微软雅黑" pitchFamily="34" charset="-122"/>
              <a:cs typeface="方正兰亭细黑_GBK_M"/>
            </a:endParaRPr>
          </a:p>
          <a:p>
            <a:r>
              <a:rPr lang="zh-CN" altLang="en-US" sz="1400">
                <a:latin typeface="微软雅黑" pitchFamily="34" charset="-122"/>
                <a:ea typeface="微软雅黑" pitchFamily="34" charset="-122"/>
                <a:cs typeface="方正兰亭细黑_GBK_M"/>
              </a:rPr>
              <a:t>定时任务可以设置某一个时刻进行委托交易，</a:t>
            </a:r>
          </a:p>
          <a:p>
            <a:r>
              <a:rPr lang="zh-CN" altLang="en-US" sz="1400">
                <a:latin typeface="微软雅黑" pitchFamily="34" charset="-122"/>
                <a:ea typeface="微软雅黑" pitchFamily="34" charset="-122"/>
                <a:cs typeface="方正兰亭细黑_GBK_M"/>
              </a:rPr>
              <a:t>包括以指定价格委托买入</a:t>
            </a:r>
            <a:r>
              <a:rPr lang="en-US" altLang="zh-CN" sz="1400">
                <a:latin typeface="微软雅黑" pitchFamily="34" charset="-122"/>
                <a:ea typeface="微软雅黑" pitchFamily="34" charset="-122"/>
                <a:cs typeface="方正兰亭细黑_GBK_M"/>
              </a:rPr>
              <a:t>/</a:t>
            </a:r>
            <a:r>
              <a:rPr lang="zh-CN" altLang="en-US" sz="1400">
                <a:latin typeface="微软雅黑" pitchFamily="34" charset="-122"/>
                <a:ea typeface="微软雅黑" pitchFamily="34" charset="-122"/>
                <a:cs typeface="方正兰亭细黑_GBK_M"/>
              </a:rPr>
              <a:t>卖出；以指定时间当时的盘口价格进行委托买入</a:t>
            </a:r>
            <a:r>
              <a:rPr lang="en-US" altLang="zh-CN" sz="1400">
                <a:latin typeface="微软雅黑" pitchFamily="34" charset="-122"/>
                <a:ea typeface="微软雅黑" pitchFamily="34" charset="-122"/>
                <a:cs typeface="方正兰亭细黑_GBK_M"/>
              </a:rPr>
              <a:t>/</a:t>
            </a:r>
            <a:r>
              <a:rPr lang="zh-CN" altLang="en-US" sz="1400">
                <a:latin typeface="微软雅黑" pitchFamily="34" charset="-122"/>
                <a:ea typeface="微软雅黑" pitchFamily="34" charset="-122"/>
                <a:cs typeface="方正兰亭细黑_GBK_M"/>
              </a:rPr>
              <a:t>卖出；</a:t>
            </a:r>
          </a:p>
          <a:p>
            <a:endParaRPr lang="zh-CN" altLang="en-US" sz="1400">
              <a:latin typeface="微软雅黑" pitchFamily="34" charset="-122"/>
              <a:ea typeface="微软雅黑" pitchFamily="34" charset="-122"/>
              <a:cs typeface="方正兰亭细黑_GBK_M"/>
            </a:endParaRPr>
          </a:p>
          <a:p>
            <a:r>
              <a:rPr lang="en-US" altLang="zh-CN" sz="1400">
                <a:latin typeface="微软雅黑" pitchFamily="34" charset="-122"/>
                <a:ea typeface="微软雅黑" pitchFamily="34" charset="-122"/>
                <a:cs typeface="方正兰亭细黑_GBK_M"/>
              </a:rPr>
              <a:t>3.6</a:t>
            </a:r>
            <a:r>
              <a:rPr lang="zh-CN" altLang="en-US" sz="1400">
                <a:latin typeface="微软雅黑" pitchFamily="34" charset="-122"/>
                <a:ea typeface="微软雅黑" pitchFamily="34" charset="-122"/>
                <a:cs typeface="方正兰亭细黑_GBK_M"/>
              </a:rPr>
              <a:t>及以上版本将支持定时申购新股功能，用户只需直接新增定时委托任务，设置好申购代码，申购价格 和申购数量即可，系统将准时进行自动申购。</a:t>
            </a:r>
          </a:p>
          <a:p>
            <a:endParaRPr lang="zh-CN" altLang="en-US" sz="1400">
              <a:latin typeface="微软雅黑" pitchFamily="34" charset="-122"/>
              <a:ea typeface="微软雅黑" pitchFamily="34" charset="-122"/>
              <a:cs typeface="方正兰亭细黑_GBK_M"/>
            </a:endParaRPr>
          </a:p>
          <a:p>
            <a:r>
              <a:rPr lang="zh-CN" altLang="en-US" sz="1400">
                <a:latin typeface="微软雅黑" pitchFamily="34" charset="-122"/>
                <a:ea typeface="微软雅黑" pitchFamily="34" charset="-122"/>
                <a:cs typeface="方正兰亭细黑_GBK_M"/>
              </a:rPr>
              <a:t>定时委托支持批量间隔时间委托，如每隔</a:t>
            </a:r>
            <a:r>
              <a:rPr lang="en-US" altLang="zh-CN" sz="1400">
                <a:latin typeface="微软雅黑" pitchFamily="34" charset="-122"/>
                <a:ea typeface="微软雅黑" pitchFamily="34" charset="-122"/>
                <a:cs typeface="方正兰亭细黑_GBK_M"/>
              </a:rPr>
              <a:t>10</a:t>
            </a:r>
            <a:r>
              <a:rPr lang="zh-CN" altLang="en-US" sz="1400">
                <a:latin typeface="微软雅黑" pitchFamily="34" charset="-122"/>
                <a:ea typeface="微软雅黑" pitchFamily="34" charset="-122"/>
                <a:cs typeface="方正兰亭细黑_GBK_M"/>
              </a:rPr>
              <a:t>秒买入</a:t>
            </a:r>
            <a:r>
              <a:rPr lang="en-US" altLang="zh-CN" sz="1400">
                <a:latin typeface="微软雅黑" pitchFamily="34" charset="-122"/>
                <a:ea typeface="微软雅黑" pitchFamily="34" charset="-122"/>
                <a:cs typeface="方正兰亭细黑_GBK_M"/>
              </a:rPr>
              <a:t>100</a:t>
            </a:r>
            <a:r>
              <a:rPr lang="zh-CN" altLang="en-US" sz="1400">
                <a:latin typeface="微软雅黑" pitchFamily="34" charset="-122"/>
                <a:ea typeface="微软雅黑" pitchFamily="34" charset="-122"/>
                <a:cs typeface="方正兰亭细黑_GBK_M"/>
              </a:rPr>
              <a:t>股</a:t>
            </a:r>
            <a:r>
              <a:rPr lang="en-US" altLang="zh-CN" sz="1400">
                <a:latin typeface="微软雅黑" pitchFamily="34" charset="-122"/>
                <a:ea typeface="微软雅黑" pitchFamily="34" charset="-122"/>
                <a:cs typeface="方正兰亭细黑_GBK_M"/>
              </a:rPr>
              <a:t>600502</a:t>
            </a:r>
            <a:r>
              <a:rPr lang="zh-CN" altLang="en-US" sz="1400">
                <a:latin typeface="微软雅黑" pitchFamily="34" charset="-122"/>
                <a:ea typeface="微软雅黑" pitchFamily="34" charset="-122"/>
                <a:cs typeface="方正兰亭细黑_GBK_M"/>
              </a:rPr>
              <a:t>，每隔</a:t>
            </a:r>
            <a:r>
              <a:rPr lang="en-US" altLang="zh-CN" sz="1400">
                <a:latin typeface="微软雅黑" pitchFamily="34" charset="-122"/>
                <a:ea typeface="微软雅黑" pitchFamily="34" charset="-122"/>
                <a:cs typeface="方正兰亭细黑_GBK_M"/>
              </a:rPr>
              <a:t>10</a:t>
            </a:r>
            <a:r>
              <a:rPr lang="zh-CN" altLang="en-US" sz="1400">
                <a:latin typeface="微软雅黑" pitchFamily="34" charset="-122"/>
                <a:ea typeface="微软雅黑" pitchFamily="34" charset="-122"/>
                <a:cs typeface="方正兰亭细黑_GBK_M"/>
              </a:rPr>
              <a:t>秒卖出</a:t>
            </a:r>
            <a:r>
              <a:rPr lang="en-US" altLang="zh-CN" sz="1400">
                <a:latin typeface="微软雅黑" pitchFamily="34" charset="-122"/>
                <a:ea typeface="微软雅黑" pitchFamily="34" charset="-122"/>
                <a:cs typeface="方正兰亭细黑_GBK_M"/>
              </a:rPr>
              <a:t>100</a:t>
            </a:r>
            <a:r>
              <a:rPr lang="zh-CN" altLang="en-US" sz="1400">
                <a:latin typeface="微软雅黑" pitchFamily="34" charset="-122"/>
                <a:ea typeface="微软雅黑" pitchFamily="34" charset="-122"/>
                <a:cs typeface="方正兰亭细黑_GBK_M"/>
              </a:rPr>
              <a:t>股</a:t>
            </a:r>
            <a:r>
              <a:rPr lang="en-US" altLang="zh-CN" sz="1400">
                <a:latin typeface="微软雅黑" pitchFamily="34" charset="-122"/>
                <a:ea typeface="微软雅黑" pitchFamily="34" charset="-122"/>
                <a:cs typeface="方正兰亭细黑_GBK_M"/>
              </a:rPr>
              <a:t>600502 </a:t>
            </a:r>
            <a:r>
              <a:rPr lang="zh-CN" altLang="en-US" sz="1400">
                <a:latin typeface="微软雅黑" pitchFamily="34" charset="-122"/>
                <a:ea typeface="微软雅黑" pitchFamily="34" charset="-122"/>
                <a:cs typeface="方正兰亭细黑_GBK_M"/>
              </a:rPr>
              <a:t>均可以实现，此功能一般用于大资金量用户使用，以节省重复的委托操作。</a:t>
            </a:r>
          </a:p>
          <a:p>
            <a:endParaRPr lang="zh-CN" altLang="en-US" sz="1400">
              <a:latin typeface="微软雅黑" pitchFamily="34" charset="-122"/>
              <a:ea typeface="微软雅黑" pitchFamily="34" charset="-122"/>
              <a:cs typeface="方正兰亭细黑_GBK_M"/>
            </a:endParaRPr>
          </a:p>
          <a:p>
            <a:r>
              <a:rPr lang="zh-CN" altLang="en-US" sz="1400">
                <a:latin typeface="微软雅黑" pitchFamily="34" charset="-122"/>
                <a:ea typeface="微软雅黑" pitchFamily="34" charset="-122"/>
                <a:cs typeface="方正兰亭细黑_GBK_M"/>
              </a:rPr>
              <a:t>值得注意的是，定时委托时间间隔不得多个统一时间点执行，例如新增</a:t>
            </a:r>
            <a:r>
              <a:rPr lang="en-US" altLang="zh-CN" sz="1400">
                <a:latin typeface="微软雅黑" pitchFamily="34" charset="-122"/>
                <a:ea typeface="微软雅黑" pitchFamily="34" charset="-122"/>
                <a:cs typeface="方正兰亭细黑_GBK_M"/>
              </a:rPr>
              <a:t>30</a:t>
            </a:r>
            <a:r>
              <a:rPr lang="zh-CN" altLang="en-US" sz="1400">
                <a:latin typeface="微软雅黑" pitchFamily="34" charset="-122"/>
                <a:ea typeface="微软雅黑" pitchFamily="34" charset="-122"/>
                <a:cs typeface="方正兰亭细黑_GBK_M"/>
              </a:rPr>
              <a:t>个定时委托买入任务，买入时间均为</a:t>
            </a:r>
            <a:r>
              <a:rPr lang="en-US" altLang="zh-CN" sz="1400">
                <a:latin typeface="微软雅黑" pitchFamily="34" charset="-122"/>
                <a:ea typeface="微软雅黑" pitchFamily="34" charset="-122"/>
                <a:cs typeface="方正兰亭细黑_GBK_M"/>
              </a:rPr>
              <a:t>14:30:00</a:t>
            </a:r>
            <a:r>
              <a:rPr lang="zh-CN" altLang="en-US" sz="1400">
                <a:latin typeface="微软雅黑" pitchFamily="34" charset="-122"/>
                <a:ea typeface="微软雅黑" pitchFamily="34" charset="-122"/>
                <a:cs typeface="方正兰亭细黑_GBK_M"/>
              </a:rPr>
              <a:t>，这样会造成后部分任务无法触发，如果大批量的定时委托，用户可以这样</a:t>
            </a:r>
            <a:r>
              <a:rPr lang="en-US" altLang="zh-CN" sz="1400">
                <a:latin typeface="微软雅黑" pitchFamily="34" charset="-122"/>
                <a:ea typeface="微软雅黑" pitchFamily="34" charset="-122"/>
                <a:cs typeface="方正兰亭细黑_GBK_M"/>
              </a:rPr>
              <a:t>10</a:t>
            </a:r>
            <a:r>
              <a:rPr lang="zh-CN" altLang="en-US" sz="1400">
                <a:latin typeface="微软雅黑" pitchFamily="34" charset="-122"/>
                <a:ea typeface="微软雅黑" pitchFamily="34" charset="-122"/>
                <a:cs typeface="方正兰亭细黑_GBK_M"/>
              </a:rPr>
              <a:t>个任务设置</a:t>
            </a:r>
            <a:r>
              <a:rPr lang="en-US" altLang="zh-CN" sz="1400">
                <a:latin typeface="微软雅黑" pitchFamily="34" charset="-122"/>
                <a:ea typeface="微软雅黑" pitchFamily="34" charset="-122"/>
                <a:cs typeface="方正兰亭细黑_GBK_M"/>
              </a:rPr>
              <a:t>14:30:00</a:t>
            </a:r>
            <a:r>
              <a:rPr lang="zh-CN" altLang="en-US" sz="1400">
                <a:latin typeface="微软雅黑" pitchFamily="34" charset="-122"/>
                <a:ea typeface="微软雅黑" pitchFamily="34" charset="-122"/>
                <a:cs typeface="方正兰亭细黑_GBK_M"/>
              </a:rPr>
              <a:t>，</a:t>
            </a:r>
            <a:r>
              <a:rPr lang="en-US" altLang="zh-CN" sz="1400">
                <a:latin typeface="微软雅黑" pitchFamily="34" charset="-122"/>
                <a:ea typeface="微软雅黑" pitchFamily="34" charset="-122"/>
                <a:cs typeface="方正兰亭细黑_GBK_M"/>
              </a:rPr>
              <a:t>10</a:t>
            </a:r>
            <a:r>
              <a:rPr lang="zh-CN" altLang="en-US" sz="1400">
                <a:latin typeface="微软雅黑" pitchFamily="34" charset="-122"/>
                <a:ea typeface="微软雅黑" pitchFamily="34" charset="-122"/>
                <a:cs typeface="方正兰亭细黑_GBK_M"/>
              </a:rPr>
              <a:t>个任务设置：</a:t>
            </a:r>
            <a:r>
              <a:rPr lang="en-US" altLang="zh-CN" sz="1400">
                <a:latin typeface="微软雅黑" pitchFamily="34" charset="-122"/>
                <a:ea typeface="微软雅黑" pitchFamily="34" charset="-122"/>
                <a:cs typeface="方正兰亭细黑_GBK_M"/>
              </a:rPr>
              <a:t>14:01:00 </a:t>
            </a:r>
            <a:r>
              <a:rPr lang="zh-CN" altLang="en-US" sz="1400">
                <a:latin typeface="微软雅黑" pitchFamily="34" charset="-122"/>
                <a:ea typeface="微软雅黑" pitchFamily="34" charset="-122"/>
                <a:cs typeface="方正兰亭细黑_GBK_M"/>
              </a:rPr>
              <a:t>中间要有间隔，不得大数量定时任务扎堆执行，小范围定时委托任务数量可忽略此注意事项</a:t>
            </a:r>
          </a:p>
        </p:txBody>
      </p:sp>
      <p:pic>
        <p:nvPicPr>
          <p:cNvPr id="51206" name="Picture 8"/>
          <p:cNvPicPr>
            <a:picLocks noChangeAspect="1" noChangeArrowheads="1"/>
          </p:cNvPicPr>
          <p:nvPr/>
        </p:nvPicPr>
        <p:blipFill>
          <a:blip r:embed="rId4"/>
          <a:srcRect/>
          <a:stretch>
            <a:fillRect/>
          </a:stretch>
        </p:blipFill>
        <p:spPr bwMode="auto">
          <a:xfrm>
            <a:off x="5233988" y="333375"/>
            <a:ext cx="6335712" cy="6165850"/>
          </a:xfrm>
          <a:prstGeom prst="rect">
            <a:avLst/>
          </a:prstGeom>
          <a:noFill/>
          <a:ln w="9525">
            <a:noFill/>
            <a:miter lim="800000"/>
            <a:headEnd/>
            <a:tailEnd/>
          </a:ln>
        </p:spPr>
      </p:pic>
      <p:sp>
        <p:nvSpPr>
          <p:cNvPr id="73" name="KSO_Shape"/>
          <p:cNvSpPr>
            <a:spLocks/>
          </p:cNvSpPr>
          <p:nvPr/>
        </p:nvSpPr>
        <p:spPr bwMode="auto">
          <a:xfrm>
            <a:off x="409575" y="404813"/>
            <a:ext cx="576263" cy="4318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008AF2"/>
              </a:solidFill>
              <a:latin typeface="+mn-lt"/>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anim calcmode="lin" valueType="num">
                                      <p:cBhvr>
                                        <p:cTn id="8" dur="250" fill="hold"/>
                                        <p:tgtEl>
                                          <p:spTgt spid="9"/>
                                        </p:tgtEl>
                                        <p:attrNameLst>
                                          <p:attrName>ppt_x</p:attrName>
                                        </p:attrNameLst>
                                      </p:cBhvr>
                                      <p:tavLst>
                                        <p:tav tm="0">
                                          <p:val>
                                            <p:strVal val="#ppt_x"/>
                                          </p:val>
                                        </p:tav>
                                        <p:tav tm="100000">
                                          <p:val>
                                            <p:strVal val="#ppt_x"/>
                                          </p:val>
                                        </p:tav>
                                      </p:tavLst>
                                    </p:anim>
                                    <p:anim calcmode="lin" valueType="num">
                                      <p:cBhvr>
                                        <p:cTn id="9" dur="25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1" decel="10000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0-#ppt_h/2"/>
                                          </p:val>
                                        </p:tav>
                                        <p:tav tm="100000">
                                          <p:val>
                                            <p:strVal val="#ppt_y"/>
                                          </p:val>
                                        </p:tav>
                                      </p:tavLst>
                                    </p:anim>
                                  </p:childTnLst>
                                </p:cTn>
                              </p:par>
                            </p:childTnLst>
                          </p:cTn>
                        </p:par>
                        <p:par>
                          <p:cTn id="14" fill="hold">
                            <p:stCondLst>
                              <p:cond delay="750"/>
                            </p:stCondLst>
                            <p:childTnLst>
                              <p:par>
                                <p:cTn id="15" presetID="10"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childTnLst>
                                </p:cTn>
                              </p:par>
                            </p:childTnLst>
                          </p:cTn>
                        </p:par>
                        <p:par>
                          <p:cTn id="18" fill="hold">
                            <p:stCondLst>
                              <p:cond delay="1750"/>
                            </p:stCondLst>
                            <p:childTnLst>
                              <p:par>
                                <p:cTn id="19" presetID="18" presetClass="entr" presetSubtype="3"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strips(upRight)">
                                      <p:cBhvr>
                                        <p:cTn id="21" dur="500"/>
                                        <p:tgtEl>
                                          <p:spTgt spid="10"/>
                                        </p:tgtEl>
                                      </p:cBhvr>
                                    </p:animEffect>
                                  </p:childTnLst>
                                </p:cTn>
                              </p:par>
                            </p:childTnLst>
                          </p:cTn>
                        </p:par>
                        <p:par>
                          <p:cTn id="22" fill="hold">
                            <p:stCondLst>
                              <p:cond delay="2250"/>
                            </p:stCondLst>
                            <p:childTnLst>
                              <p:par>
                                <p:cTn id="23" presetID="12" presetClass="entr" presetSubtype="4" fill="hold" nodeType="afterEffect">
                                  <p:stCondLst>
                                    <p:cond delay="0"/>
                                  </p:stCondLst>
                                  <p:childTnLst>
                                    <p:set>
                                      <p:cBhvr>
                                        <p:cTn id="24" dur="1" fill="hold">
                                          <p:stCondLst>
                                            <p:cond delay="0"/>
                                          </p:stCondLst>
                                        </p:cTn>
                                        <p:tgtEl>
                                          <p:spTgt spid="73"/>
                                        </p:tgtEl>
                                        <p:attrNameLst>
                                          <p:attrName>style.visibility</p:attrName>
                                        </p:attrNameLst>
                                      </p:cBhvr>
                                      <p:to>
                                        <p:strVal val="visible"/>
                                      </p:to>
                                    </p:set>
                                    <p:anim calcmode="lin" valueType="num">
                                      <p:cBhvr additive="base">
                                        <p:cTn id="25" dur="500"/>
                                        <p:tgtEl>
                                          <p:spTgt spid="73"/>
                                        </p:tgtEl>
                                        <p:attrNameLst>
                                          <p:attrName>ppt_y</p:attrName>
                                        </p:attrNameLst>
                                      </p:cBhvr>
                                      <p:tavLst>
                                        <p:tav tm="0">
                                          <p:val>
                                            <p:strVal val="#ppt_y+#ppt_h*1.125000"/>
                                          </p:val>
                                        </p:tav>
                                        <p:tav tm="100000">
                                          <p:val>
                                            <p:strVal val="#ppt_y"/>
                                          </p:val>
                                        </p:tav>
                                      </p:tavLst>
                                    </p:anim>
                                    <p:animEffect transition="in" filter="wipe(up)">
                                      <p:cBhvr>
                                        <p:cTn id="26"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C:\Users\Administrator\Desktop\微立体创业计划\002.png"/>
          <p:cNvPicPr>
            <a:picLocks noChangeAspect="1" noChangeArrowheads="1"/>
          </p:cNvPicPr>
          <p:nvPr/>
        </p:nvPicPr>
        <p:blipFill>
          <a:blip r:embed="rId3"/>
          <a:srcRect/>
          <a:stretch>
            <a:fillRect/>
          </a:stretch>
        </p:blipFill>
        <p:spPr bwMode="auto">
          <a:xfrm>
            <a:off x="193675" y="115888"/>
            <a:ext cx="935038" cy="936625"/>
          </a:xfrm>
          <a:prstGeom prst="rect">
            <a:avLst/>
          </a:prstGeom>
          <a:noFill/>
          <a:effectLst>
            <a:outerShdw blurRad="292100" dist="177800" dir="2460000" sx="99000" sy="99000" algn="l" rotWithShape="0">
              <a:prstClr val="black">
                <a:alpha val="39000"/>
              </a:prstClr>
            </a:outerShdw>
          </a:effectLst>
          <a:extLst/>
        </p:spPr>
      </p:pic>
      <p:sp>
        <p:nvSpPr>
          <p:cNvPr id="15" name="TextBox 14"/>
          <p:cNvSpPr txBox="1">
            <a:spLocks noChangeArrowheads="1"/>
          </p:cNvSpPr>
          <p:nvPr/>
        </p:nvSpPr>
        <p:spPr bwMode="auto">
          <a:xfrm>
            <a:off x="1128713" y="404813"/>
            <a:ext cx="2698750" cy="366712"/>
          </a:xfrm>
          <a:prstGeom prst="rect">
            <a:avLst/>
          </a:prstGeom>
          <a:noFill/>
          <a:ln w="9525">
            <a:noFill/>
            <a:miter lim="800000"/>
            <a:headEnd/>
            <a:tailEnd/>
          </a:ln>
        </p:spPr>
        <p:txBody>
          <a:bodyPr wrap="none">
            <a:spAutoFit/>
          </a:bodyPr>
          <a:lstStyle/>
          <a:p>
            <a:r>
              <a:rPr lang="zh-CN" altLang="en-US" b="1">
                <a:solidFill>
                  <a:srgbClr val="0070C0"/>
                </a:solidFill>
                <a:latin typeface="微软雅黑" pitchFamily="34" charset="-122"/>
                <a:ea typeface="微软雅黑" pitchFamily="34" charset="-122"/>
                <a:sym typeface="Arial" charset="0"/>
              </a:rPr>
              <a:t>定时委托任务之委托案例</a:t>
            </a:r>
            <a:endParaRPr lang="zh-CN" altLang="en-US" baseline="-3000">
              <a:solidFill>
                <a:srgbClr val="7F7F7F"/>
              </a:solidFill>
              <a:latin typeface="微软雅黑" pitchFamily="34" charset="-122"/>
              <a:ea typeface="微软雅黑" pitchFamily="34" charset="-122"/>
              <a:sym typeface="Arial" charset="0"/>
            </a:endParaRPr>
          </a:p>
        </p:txBody>
      </p:sp>
      <p:grpSp>
        <p:nvGrpSpPr>
          <p:cNvPr id="57" name="组合 56"/>
          <p:cNvGrpSpPr>
            <a:grpSpLocks/>
          </p:cNvGrpSpPr>
          <p:nvPr/>
        </p:nvGrpSpPr>
        <p:grpSpPr bwMode="auto">
          <a:xfrm>
            <a:off x="10201275" y="1557338"/>
            <a:ext cx="1724025" cy="2390775"/>
            <a:chOff x="3451161" y="3849925"/>
            <a:chExt cx="1725052" cy="1602786"/>
          </a:xfrm>
        </p:grpSpPr>
        <p:sp>
          <p:nvSpPr>
            <p:cNvPr id="53254" name="文本框 39"/>
            <p:cNvSpPr txBox="1">
              <a:spLocks noChangeArrowheads="1"/>
            </p:cNvSpPr>
            <p:nvPr/>
          </p:nvSpPr>
          <p:spPr bwMode="auto">
            <a:xfrm>
              <a:off x="3451161" y="3849925"/>
              <a:ext cx="1725052" cy="245845"/>
            </a:xfrm>
            <a:prstGeom prst="rect">
              <a:avLst/>
            </a:prstGeom>
            <a:noFill/>
            <a:ln w="9525">
              <a:noFill/>
              <a:miter lim="800000"/>
              <a:headEnd/>
              <a:tailEnd/>
            </a:ln>
          </p:spPr>
          <p:txBody>
            <a:bodyPr>
              <a:spAutoFit/>
            </a:bodyPr>
            <a:lstStyle/>
            <a:p>
              <a:r>
                <a:rPr lang="zh-CN" altLang="en-US" b="1">
                  <a:solidFill>
                    <a:schemeClr val="hlink"/>
                  </a:solidFill>
                  <a:latin typeface="微软雅黑" pitchFamily="34" charset="-122"/>
                  <a:ea typeface="微软雅黑" pitchFamily="34" charset="-122"/>
                </a:rPr>
                <a:t>定时委托案例</a:t>
              </a:r>
            </a:p>
          </p:txBody>
        </p:sp>
        <p:sp>
          <p:nvSpPr>
            <p:cNvPr id="53255" name="文本框 40"/>
            <p:cNvSpPr txBox="1">
              <a:spLocks noChangeArrowheads="1"/>
            </p:cNvSpPr>
            <p:nvPr/>
          </p:nvSpPr>
          <p:spPr bwMode="auto">
            <a:xfrm>
              <a:off x="3457515" y="4167077"/>
              <a:ext cx="1718698" cy="1285634"/>
            </a:xfrm>
            <a:prstGeom prst="rect">
              <a:avLst/>
            </a:prstGeom>
            <a:noFill/>
            <a:ln w="9525">
              <a:noFill/>
              <a:miter lim="800000"/>
              <a:headEnd/>
              <a:tailEnd/>
            </a:ln>
          </p:spPr>
          <p:txBody>
            <a:bodyPr>
              <a:spAutoFit/>
            </a:bodyPr>
            <a:lstStyle/>
            <a:p>
              <a:pPr algn="just"/>
              <a:r>
                <a:rPr lang="zh-CN" altLang="en-US" sz="1200">
                  <a:latin typeface="微软雅黑" pitchFamily="34" charset="-122"/>
                  <a:ea typeface="微软雅黑" pitchFamily="34" charset="-122"/>
                </a:rPr>
                <a:t>用户小刘当前持有股票</a:t>
              </a:r>
              <a:r>
                <a:rPr lang="en-US" altLang="zh-CN" sz="1200">
                  <a:latin typeface="微软雅黑" pitchFamily="34" charset="-122"/>
                  <a:ea typeface="微软雅黑" pitchFamily="34" charset="-122"/>
                </a:rPr>
                <a:t>A</a:t>
              </a:r>
              <a:r>
                <a:rPr lang="zh-CN" altLang="en-US" sz="1200">
                  <a:latin typeface="微软雅黑" pitchFamily="34" charset="-122"/>
                  <a:ea typeface="微软雅黑" pitchFamily="34" charset="-122"/>
                </a:rPr>
                <a:t>，准备在</a:t>
              </a:r>
              <a:r>
                <a:rPr lang="en-US" altLang="zh-CN" sz="1200">
                  <a:latin typeface="微软雅黑" pitchFamily="34" charset="-122"/>
                  <a:ea typeface="微软雅黑" pitchFamily="34" charset="-122"/>
                </a:rPr>
                <a:t>14:55:00</a:t>
              </a:r>
              <a:r>
                <a:rPr lang="zh-CN" altLang="en-US" sz="1200">
                  <a:latin typeface="微软雅黑" pitchFamily="34" charset="-122"/>
                  <a:ea typeface="微软雅黑" pitchFamily="34" charset="-122"/>
                </a:rPr>
                <a:t>时以</a:t>
              </a:r>
              <a:r>
                <a:rPr lang="en-US" altLang="zh-CN" sz="1200">
                  <a:latin typeface="微软雅黑" pitchFamily="34" charset="-122"/>
                  <a:ea typeface="微软雅黑" pitchFamily="34" charset="-122"/>
                </a:rPr>
                <a:t>20</a:t>
              </a:r>
              <a:r>
                <a:rPr lang="zh-CN" altLang="en-US" sz="1200">
                  <a:latin typeface="微软雅黑" pitchFamily="34" charset="-122"/>
                  <a:ea typeface="微软雅黑" pitchFamily="34" charset="-122"/>
                </a:rPr>
                <a:t>元挂单卖出；也可以设置以当时的盘口价格即现价的盘口卖出，即现价盘口交易；</a:t>
              </a:r>
              <a:endParaRPr lang="en-US" altLang="zh-CN" sz="1200">
                <a:latin typeface="微软雅黑" pitchFamily="34" charset="-122"/>
                <a:ea typeface="微软雅黑" pitchFamily="34" charset="-122"/>
              </a:endParaRPr>
            </a:p>
            <a:p>
              <a:pPr algn="just"/>
              <a:r>
                <a:rPr lang="zh-CN" altLang="en-US" sz="1200">
                  <a:latin typeface="微软雅黑" pitchFamily="34" charset="-122"/>
                  <a:ea typeface="微软雅黑" pitchFamily="34" charset="-122"/>
                </a:rPr>
                <a:t>由用户自由选择。</a:t>
              </a:r>
            </a:p>
            <a:p>
              <a:pPr algn="just"/>
              <a:endParaRPr lang="zh-CN" altLang="en-US" sz="1200">
                <a:latin typeface="微软雅黑" pitchFamily="34" charset="-122"/>
                <a:ea typeface="微软雅黑" pitchFamily="34" charset="-122"/>
              </a:endParaRPr>
            </a:p>
            <a:p>
              <a:pPr algn="just"/>
              <a:r>
                <a:rPr lang="zh-CN" altLang="en-US" sz="1200">
                  <a:latin typeface="微软雅黑" pitchFamily="34" charset="-122"/>
                  <a:ea typeface="微软雅黑" pitchFamily="34" charset="-122"/>
                </a:rPr>
                <a:t>买入方向同理，不在演示。</a:t>
              </a:r>
            </a:p>
          </p:txBody>
        </p:sp>
      </p:grpSp>
      <p:pic>
        <p:nvPicPr>
          <p:cNvPr id="105481" name="Picture 9"/>
          <p:cNvPicPr>
            <a:picLocks noChangeAspect="1" noChangeArrowheads="1"/>
          </p:cNvPicPr>
          <p:nvPr/>
        </p:nvPicPr>
        <p:blipFill>
          <a:blip r:embed="rId4"/>
          <a:srcRect/>
          <a:stretch>
            <a:fillRect/>
          </a:stretch>
        </p:blipFill>
        <p:spPr bwMode="auto">
          <a:xfrm>
            <a:off x="193675" y="1196975"/>
            <a:ext cx="9791700" cy="5121275"/>
          </a:xfrm>
          <a:prstGeom prst="rect">
            <a:avLst/>
          </a:prstGeom>
          <a:noFill/>
          <a:ln w="9525">
            <a:noFill/>
            <a:miter lim="800000"/>
            <a:headEnd/>
            <a:tailEnd/>
          </a:ln>
        </p:spPr>
      </p:pic>
      <p:sp>
        <p:nvSpPr>
          <p:cNvPr id="73" name="KSO_Shape"/>
          <p:cNvSpPr>
            <a:spLocks/>
          </p:cNvSpPr>
          <p:nvPr/>
        </p:nvSpPr>
        <p:spPr bwMode="auto">
          <a:xfrm>
            <a:off x="409575" y="404813"/>
            <a:ext cx="576263" cy="4318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008AF2"/>
              </a:solidFill>
              <a:latin typeface="+mn-lt"/>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anim calcmode="lin" valueType="num">
                                      <p:cBhvr>
                                        <p:cTn id="8" dur="250" fill="hold"/>
                                        <p:tgtEl>
                                          <p:spTgt spid="9"/>
                                        </p:tgtEl>
                                        <p:attrNameLst>
                                          <p:attrName>ppt_x</p:attrName>
                                        </p:attrNameLst>
                                      </p:cBhvr>
                                      <p:tavLst>
                                        <p:tav tm="0">
                                          <p:val>
                                            <p:strVal val="#ppt_x"/>
                                          </p:val>
                                        </p:tav>
                                        <p:tav tm="100000">
                                          <p:val>
                                            <p:strVal val="#ppt_x"/>
                                          </p:val>
                                        </p:tav>
                                      </p:tavLst>
                                    </p:anim>
                                    <p:anim calcmode="lin" valueType="num">
                                      <p:cBhvr>
                                        <p:cTn id="9" dur="25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1" decel="10000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0-#ppt_h/2"/>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1000"/>
                                        <p:tgtEl>
                                          <p:spTgt spid="57"/>
                                        </p:tgtEl>
                                      </p:cBhvr>
                                    </p:animEffect>
                                    <p:anim calcmode="lin" valueType="num">
                                      <p:cBhvr>
                                        <p:cTn id="18" dur="1000" fill="hold"/>
                                        <p:tgtEl>
                                          <p:spTgt spid="57"/>
                                        </p:tgtEl>
                                        <p:attrNameLst>
                                          <p:attrName>ppt_x</p:attrName>
                                        </p:attrNameLst>
                                      </p:cBhvr>
                                      <p:tavLst>
                                        <p:tav tm="0">
                                          <p:val>
                                            <p:strVal val="#ppt_x"/>
                                          </p:val>
                                        </p:tav>
                                        <p:tav tm="100000">
                                          <p:val>
                                            <p:strVal val="#ppt_x"/>
                                          </p:val>
                                        </p:tav>
                                      </p:tavLst>
                                    </p:anim>
                                    <p:anim calcmode="lin" valueType="num">
                                      <p:cBhvr>
                                        <p:cTn id="19"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5" presetClass="entr" presetSubtype="0" fill="hold" nodeType="clickEffect">
                                  <p:stCondLst>
                                    <p:cond delay="0"/>
                                  </p:stCondLst>
                                  <p:childTnLst>
                                    <p:set>
                                      <p:cBhvr>
                                        <p:cTn id="23" dur="1" fill="hold">
                                          <p:stCondLst>
                                            <p:cond delay="0"/>
                                          </p:stCondLst>
                                        </p:cTn>
                                        <p:tgtEl>
                                          <p:spTgt spid="105481"/>
                                        </p:tgtEl>
                                        <p:attrNameLst>
                                          <p:attrName>style.visibility</p:attrName>
                                        </p:attrNameLst>
                                      </p:cBhvr>
                                      <p:to>
                                        <p:strVal val="visible"/>
                                      </p:to>
                                    </p:set>
                                    <p:anim calcmode="lin" valueType="num">
                                      <p:cBhvr>
                                        <p:cTn id="24" dur="1000" fill="hold"/>
                                        <p:tgtEl>
                                          <p:spTgt spid="105481"/>
                                        </p:tgtEl>
                                        <p:attrNameLst>
                                          <p:attrName>ppt_w</p:attrName>
                                        </p:attrNameLst>
                                      </p:cBhvr>
                                      <p:tavLst>
                                        <p:tav tm="0">
                                          <p:val>
                                            <p:fltVal val="0"/>
                                          </p:val>
                                        </p:tav>
                                        <p:tav tm="100000">
                                          <p:val>
                                            <p:strVal val="#ppt_w"/>
                                          </p:val>
                                        </p:tav>
                                      </p:tavLst>
                                    </p:anim>
                                    <p:anim calcmode="lin" valueType="num">
                                      <p:cBhvr>
                                        <p:cTn id="25" dur="1000" fill="hold"/>
                                        <p:tgtEl>
                                          <p:spTgt spid="105481"/>
                                        </p:tgtEl>
                                        <p:attrNameLst>
                                          <p:attrName>ppt_h</p:attrName>
                                        </p:attrNameLst>
                                      </p:cBhvr>
                                      <p:tavLst>
                                        <p:tav tm="0">
                                          <p:val>
                                            <p:fltVal val="0"/>
                                          </p:val>
                                        </p:tav>
                                        <p:tav tm="100000">
                                          <p:val>
                                            <p:strVal val="#ppt_h"/>
                                          </p:val>
                                        </p:tav>
                                      </p:tavLst>
                                    </p:anim>
                                    <p:anim calcmode="lin" valueType="num">
                                      <p:cBhvr>
                                        <p:cTn id="26" dur="1000" fill="hold"/>
                                        <p:tgtEl>
                                          <p:spTgt spid="105481"/>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105481"/>
                                        </p:tgtEl>
                                        <p:attrNameLst>
                                          <p:attrName>ppt_y</p:attrName>
                                        </p:attrNameLst>
                                      </p:cBhvr>
                                      <p:tavLst>
                                        <p:tav tm="0" fmla="#ppt_y+(sin(-2*pi*(1-$))*-#ppt_x+cos(-2*pi*(1-$))*(1-#ppt_y))*(1-$)">
                                          <p:val>
                                            <p:fltVal val="0"/>
                                          </p:val>
                                        </p:tav>
                                        <p:tav tm="100000">
                                          <p:val>
                                            <p:fltVal val="1"/>
                                          </p:val>
                                        </p:tav>
                                      </p:tavLst>
                                    </p:anim>
                                  </p:childTnLst>
                                </p:cTn>
                              </p:par>
                            </p:childTnLst>
                          </p:cTn>
                        </p:par>
                        <p:par>
                          <p:cTn id="28" fill="hold">
                            <p:stCondLst>
                              <p:cond delay="1000"/>
                            </p:stCondLst>
                            <p:childTnLst>
                              <p:par>
                                <p:cTn id="29" presetID="12" presetClass="entr" presetSubtype="4" fill="hold" nodeType="afterEffect">
                                  <p:stCondLst>
                                    <p:cond delay="0"/>
                                  </p:stCondLst>
                                  <p:childTnLst>
                                    <p:set>
                                      <p:cBhvr>
                                        <p:cTn id="30" dur="1" fill="hold">
                                          <p:stCondLst>
                                            <p:cond delay="0"/>
                                          </p:stCondLst>
                                        </p:cTn>
                                        <p:tgtEl>
                                          <p:spTgt spid="73"/>
                                        </p:tgtEl>
                                        <p:attrNameLst>
                                          <p:attrName>style.visibility</p:attrName>
                                        </p:attrNameLst>
                                      </p:cBhvr>
                                      <p:to>
                                        <p:strVal val="visible"/>
                                      </p:to>
                                    </p:set>
                                    <p:anim calcmode="lin" valueType="num">
                                      <p:cBhvr additive="base">
                                        <p:cTn id="31" dur="500"/>
                                        <p:tgtEl>
                                          <p:spTgt spid="73"/>
                                        </p:tgtEl>
                                        <p:attrNameLst>
                                          <p:attrName>ppt_y</p:attrName>
                                        </p:attrNameLst>
                                      </p:cBhvr>
                                      <p:tavLst>
                                        <p:tav tm="0">
                                          <p:val>
                                            <p:strVal val="#ppt_y+#ppt_h*1.125000"/>
                                          </p:val>
                                        </p:tav>
                                        <p:tav tm="100000">
                                          <p:val>
                                            <p:strVal val="#ppt_y"/>
                                          </p:val>
                                        </p:tav>
                                      </p:tavLst>
                                    </p:anim>
                                    <p:animEffect transition="in" filter="wipe(up)">
                                      <p:cBhvr>
                                        <p:cTn id="32"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C:\Users\Administrator\Desktop\微立体创业计划\002.png"/>
          <p:cNvPicPr>
            <a:picLocks noChangeAspect="1" noChangeArrowheads="1"/>
          </p:cNvPicPr>
          <p:nvPr/>
        </p:nvPicPr>
        <p:blipFill>
          <a:blip r:embed="rId3"/>
          <a:srcRect/>
          <a:stretch>
            <a:fillRect/>
          </a:stretch>
        </p:blipFill>
        <p:spPr bwMode="auto">
          <a:xfrm>
            <a:off x="193675" y="115888"/>
            <a:ext cx="935038" cy="936625"/>
          </a:xfrm>
          <a:prstGeom prst="rect">
            <a:avLst/>
          </a:prstGeom>
          <a:noFill/>
          <a:effectLst>
            <a:outerShdw blurRad="292100" dist="177800" dir="2460000" sx="99000" sy="99000" algn="l" rotWithShape="0">
              <a:prstClr val="black">
                <a:alpha val="39000"/>
              </a:prstClr>
            </a:outerShdw>
          </a:effectLst>
          <a:extLst/>
        </p:spPr>
      </p:pic>
      <p:sp>
        <p:nvSpPr>
          <p:cNvPr id="15" name="TextBox 14"/>
          <p:cNvSpPr txBox="1">
            <a:spLocks noChangeArrowheads="1"/>
          </p:cNvSpPr>
          <p:nvPr/>
        </p:nvSpPr>
        <p:spPr bwMode="auto">
          <a:xfrm>
            <a:off x="1128713" y="404813"/>
            <a:ext cx="2382837" cy="366712"/>
          </a:xfrm>
          <a:prstGeom prst="rect">
            <a:avLst/>
          </a:prstGeom>
          <a:noFill/>
          <a:ln w="9525">
            <a:noFill/>
            <a:miter lim="800000"/>
            <a:headEnd/>
            <a:tailEnd/>
          </a:ln>
        </p:spPr>
        <p:txBody>
          <a:bodyPr wrap="none">
            <a:spAutoFit/>
          </a:bodyPr>
          <a:lstStyle/>
          <a:p>
            <a:r>
              <a:rPr lang="en-US" altLang="zh-CN" b="1">
                <a:solidFill>
                  <a:srgbClr val="0070C0"/>
                </a:solidFill>
                <a:latin typeface="微软雅黑" pitchFamily="34" charset="-122"/>
                <a:ea typeface="微软雅黑" pitchFamily="34" charset="-122"/>
                <a:sym typeface="Arial" charset="0"/>
              </a:rPr>
              <a:t>4</a:t>
            </a:r>
            <a:r>
              <a:rPr lang="zh-CN" altLang="en-US" b="1">
                <a:solidFill>
                  <a:srgbClr val="0070C0"/>
                </a:solidFill>
                <a:latin typeface="微软雅黑" pitchFamily="34" charset="-122"/>
                <a:ea typeface="微软雅黑" pitchFamily="34" charset="-122"/>
                <a:sym typeface="Arial" charset="0"/>
              </a:rPr>
              <a:t>、新增闪电交易任务</a:t>
            </a:r>
            <a:endParaRPr lang="zh-CN" altLang="en-US" baseline="-3000">
              <a:solidFill>
                <a:srgbClr val="7F7F7F"/>
              </a:solidFill>
              <a:latin typeface="微软雅黑" pitchFamily="34" charset="-122"/>
              <a:ea typeface="微软雅黑" pitchFamily="34" charset="-122"/>
              <a:sym typeface="Arial" charset="0"/>
            </a:endParaRPr>
          </a:p>
        </p:txBody>
      </p:sp>
      <p:cxnSp>
        <p:nvCxnSpPr>
          <p:cNvPr id="8" name="Straight Connector 21"/>
          <p:cNvCxnSpPr/>
          <p:nvPr/>
        </p:nvCxnSpPr>
        <p:spPr>
          <a:xfrm>
            <a:off x="6935788" y="4419600"/>
            <a:ext cx="2782887" cy="0"/>
          </a:xfrm>
          <a:prstGeom prst="line">
            <a:avLst/>
          </a:prstGeom>
          <a:ln w="38100">
            <a:solidFill>
              <a:schemeClr val="bg2"/>
            </a:solidFill>
            <a:prstDash val="sysDash"/>
          </a:ln>
        </p:spPr>
        <p:style>
          <a:lnRef idx="1">
            <a:schemeClr val="accent1"/>
          </a:lnRef>
          <a:fillRef idx="0">
            <a:schemeClr val="accent1"/>
          </a:fillRef>
          <a:effectRef idx="0">
            <a:schemeClr val="accent1"/>
          </a:effectRef>
          <a:fontRef idx="minor">
            <a:schemeClr val="tx1"/>
          </a:fontRef>
        </p:style>
      </p:cxnSp>
      <p:sp>
        <p:nvSpPr>
          <p:cNvPr id="10" name="TextBox 9"/>
          <p:cNvSpPr txBox="1">
            <a:spLocks noChangeArrowheads="1"/>
          </p:cNvSpPr>
          <p:nvPr/>
        </p:nvSpPr>
        <p:spPr bwMode="auto">
          <a:xfrm>
            <a:off x="552450" y="1268413"/>
            <a:ext cx="4105275" cy="1581150"/>
          </a:xfrm>
          <a:prstGeom prst="rect">
            <a:avLst/>
          </a:prstGeom>
          <a:noFill/>
          <a:ln w="9525">
            <a:noFill/>
            <a:miter lim="800000"/>
            <a:headEnd/>
            <a:tailEnd/>
          </a:ln>
        </p:spPr>
        <p:txBody>
          <a:bodyPr>
            <a:spAutoFit/>
          </a:bodyPr>
          <a:lstStyle/>
          <a:p>
            <a:r>
              <a:rPr lang="zh-CN" altLang="en-US" sz="1400">
                <a:latin typeface="微软雅黑" pitchFamily="34" charset="-122"/>
                <a:ea typeface="微软雅黑" pitchFamily="34" charset="-122"/>
                <a:cs typeface="方正兰亭细黑_GBK_M"/>
              </a:rPr>
              <a:t>闪电交易任务，用于闪电执行预设的买卖任务</a:t>
            </a:r>
          </a:p>
          <a:p>
            <a:endParaRPr lang="zh-CN" altLang="en-US" sz="1400">
              <a:latin typeface="微软雅黑" pitchFamily="34" charset="-122"/>
              <a:ea typeface="微软雅黑" pitchFamily="34" charset="-122"/>
              <a:cs typeface="方正兰亭细黑_GBK_M"/>
            </a:endParaRPr>
          </a:p>
          <a:p>
            <a:r>
              <a:rPr lang="zh-CN" altLang="en-US" sz="1400">
                <a:latin typeface="微软雅黑" pitchFamily="34" charset="-122"/>
                <a:ea typeface="微软雅黑" pitchFamily="34" charset="-122"/>
                <a:cs typeface="方正兰亭细黑_GBK_M"/>
              </a:rPr>
              <a:t>如将股票</a:t>
            </a:r>
            <a:r>
              <a:rPr lang="en-US" altLang="zh-CN" sz="1400">
                <a:latin typeface="微软雅黑" pitchFamily="34" charset="-122"/>
                <a:ea typeface="微软雅黑" pitchFamily="34" charset="-122"/>
                <a:cs typeface="方正兰亭细黑_GBK_M"/>
              </a:rPr>
              <a:t>A</a:t>
            </a:r>
            <a:r>
              <a:rPr lang="zh-CN" altLang="en-US" sz="1400">
                <a:latin typeface="微软雅黑" pitchFamily="34" charset="-122"/>
                <a:ea typeface="微软雅黑" pitchFamily="34" charset="-122"/>
                <a:cs typeface="方正兰亭细黑_GBK_M"/>
              </a:rPr>
              <a:t>盘口预设买入</a:t>
            </a:r>
            <a:r>
              <a:rPr lang="en-US" altLang="zh-CN" sz="1400">
                <a:latin typeface="微软雅黑" pitchFamily="34" charset="-122"/>
                <a:ea typeface="微软雅黑" pitchFamily="34" charset="-122"/>
                <a:cs typeface="方正兰亭细黑_GBK_M"/>
              </a:rPr>
              <a:t>1000</a:t>
            </a:r>
            <a:r>
              <a:rPr lang="zh-CN" altLang="en-US" sz="1400">
                <a:latin typeface="微软雅黑" pitchFamily="34" charset="-122"/>
                <a:ea typeface="微软雅黑" pitchFamily="34" charset="-122"/>
                <a:cs typeface="方正兰亭细黑_GBK_M"/>
              </a:rPr>
              <a:t>股，需要买入时直接双击执行即可，卖出方式同理</a:t>
            </a:r>
          </a:p>
          <a:p>
            <a:endParaRPr lang="zh-CN" altLang="en-US" sz="1400">
              <a:latin typeface="微软雅黑" pitchFamily="34" charset="-122"/>
              <a:ea typeface="微软雅黑" pitchFamily="34" charset="-122"/>
              <a:cs typeface="方正兰亭细黑_GBK_M"/>
            </a:endParaRPr>
          </a:p>
          <a:p>
            <a:r>
              <a:rPr lang="zh-CN" altLang="en-US" sz="1400">
                <a:latin typeface="微软雅黑" pitchFamily="34" charset="-122"/>
                <a:ea typeface="微软雅黑" pitchFamily="34" charset="-122"/>
                <a:cs typeface="方正兰亭细黑_GBK_M"/>
              </a:rPr>
              <a:t>新增的闪电交易任务，将在闪电交易列表中显示</a:t>
            </a:r>
          </a:p>
          <a:p>
            <a:r>
              <a:rPr lang="zh-CN" altLang="en-US" sz="1400">
                <a:latin typeface="微软雅黑" pitchFamily="34" charset="-122"/>
                <a:ea typeface="微软雅黑" pitchFamily="34" charset="-122"/>
                <a:cs typeface="方正兰亭细黑_GBK_M"/>
              </a:rPr>
              <a:t>方便用户</a:t>
            </a:r>
          </a:p>
        </p:txBody>
      </p:sp>
      <p:pic>
        <p:nvPicPr>
          <p:cNvPr id="55302" name="Picture 8"/>
          <p:cNvPicPr>
            <a:picLocks noChangeAspect="1" noChangeArrowheads="1"/>
          </p:cNvPicPr>
          <p:nvPr/>
        </p:nvPicPr>
        <p:blipFill>
          <a:blip r:embed="rId4"/>
          <a:srcRect/>
          <a:stretch>
            <a:fillRect/>
          </a:stretch>
        </p:blipFill>
        <p:spPr bwMode="auto">
          <a:xfrm>
            <a:off x="4802188" y="765175"/>
            <a:ext cx="7056437" cy="5238750"/>
          </a:xfrm>
          <a:prstGeom prst="rect">
            <a:avLst/>
          </a:prstGeom>
          <a:noFill/>
          <a:ln w="9525">
            <a:noFill/>
            <a:miter lim="800000"/>
            <a:headEnd/>
            <a:tailEnd/>
          </a:ln>
        </p:spPr>
      </p:pic>
      <p:sp>
        <p:nvSpPr>
          <p:cNvPr id="73" name="KSO_Shape"/>
          <p:cNvSpPr>
            <a:spLocks/>
          </p:cNvSpPr>
          <p:nvPr/>
        </p:nvSpPr>
        <p:spPr bwMode="auto">
          <a:xfrm>
            <a:off x="409575" y="404813"/>
            <a:ext cx="576263" cy="4318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008AF2"/>
              </a:solidFill>
              <a:latin typeface="+mn-lt"/>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anim calcmode="lin" valueType="num">
                                      <p:cBhvr>
                                        <p:cTn id="8" dur="250" fill="hold"/>
                                        <p:tgtEl>
                                          <p:spTgt spid="9"/>
                                        </p:tgtEl>
                                        <p:attrNameLst>
                                          <p:attrName>ppt_x</p:attrName>
                                        </p:attrNameLst>
                                      </p:cBhvr>
                                      <p:tavLst>
                                        <p:tav tm="0">
                                          <p:val>
                                            <p:strVal val="#ppt_x"/>
                                          </p:val>
                                        </p:tav>
                                        <p:tav tm="100000">
                                          <p:val>
                                            <p:strVal val="#ppt_x"/>
                                          </p:val>
                                        </p:tav>
                                      </p:tavLst>
                                    </p:anim>
                                    <p:anim calcmode="lin" valueType="num">
                                      <p:cBhvr>
                                        <p:cTn id="9" dur="25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1" decel="10000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0-#ppt_h/2"/>
                                          </p:val>
                                        </p:tav>
                                        <p:tav tm="100000">
                                          <p:val>
                                            <p:strVal val="#ppt_y"/>
                                          </p:val>
                                        </p:tav>
                                      </p:tavLst>
                                    </p:anim>
                                  </p:childTnLst>
                                </p:cTn>
                              </p:par>
                            </p:childTnLst>
                          </p:cTn>
                        </p:par>
                        <p:par>
                          <p:cTn id="14" fill="hold">
                            <p:stCondLst>
                              <p:cond delay="750"/>
                            </p:stCondLst>
                            <p:childTnLst>
                              <p:par>
                                <p:cTn id="15" presetID="10"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childTnLst>
                                </p:cTn>
                              </p:par>
                            </p:childTnLst>
                          </p:cTn>
                        </p:par>
                        <p:par>
                          <p:cTn id="18" fill="hold">
                            <p:stCondLst>
                              <p:cond delay="1750"/>
                            </p:stCondLst>
                            <p:childTnLst>
                              <p:par>
                                <p:cTn id="19" presetID="18" presetClass="entr" presetSubtype="3"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strips(upRight)">
                                      <p:cBhvr>
                                        <p:cTn id="21" dur="500"/>
                                        <p:tgtEl>
                                          <p:spTgt spid="10"/>
                                        </p:tgtEl>
                                      </p:cBhvr>
                                    </p:animEffect>
                                  </p:childTnLst>
                                </p:cTn>
                              </p:par>
                            </p:childTnLst>
                          </p:cTn>
                        </p:par>
                        <p:par>
                          <p:cTn id="22" fill="hold">
                            <p:stCondLst>
                              <p:cond delay="2250"/>
                            </p:stCondLst>
                            <p:childTnLst>
                              <p:par>
                                <p:cTn id="23" presetID="12" presetClass="entr" presetSubtype="4" fill="hold" nodeType="afterEffect">
                                  <p:stCondLst>
                                    <p:cond delay="0"/>
                                  </p:stCondLst>
                                  <p:childTnLst>
                                    <p:set>
                                      <p:cBhvr>
                                        <p:cTn id="24" dur="1" fill="hold">
                                          <p:stCondLst>
                                            <p:cond delay="0"/>
                                          </p:stCondLst>
                                        </p:cTn>
                                        <p:tgtEl>
                                          <p:spTgt spid="73"/>
                                        </p:tgtEl>
                                        <p:attrNameLst>
                                          <p:attrName>style.visibility</p:attrName>
                                        </p:attrNameLst>
                                      </p:cBhvr>
                                      <p:to>
                                        <p:strVal val="visible"/>
                                      </p:to>
                                    </p:set>
                                    <p:anim calcmode="lin" valueType="num">
                                      <p:cBhvr additive="base">
                                        <p:cTn id="25" dur="500"/>
                                        <p:tgtEl>
                                          <p:spTgt spid="73"/>
                                        </p:tgtEl>
                                        <p:attrNameLst>
                                          <p:attrName>ppt_y</p:attrName>
                                        </p:attrNameLst>
                                      </p:cBhvr>
                                      <p:tavLst>
                                        <p:tav tm="0">
                                          <p:val>
                                            <p:strVal val="#ppt_y+#ppt_h*1.125000"/>
                                          </p:val>
                                        </p:tav>
                                        <p:tav tm="100000">
                                          <p:val>
                                            <p:strVal val="#ppt_y"/>
                                          </p:val>
                                        </p:tav>
                                      </p:tavLst>
                                    </p:anim>
                                    <p:animEffect transition="in" filter="wipe(up)">
                                      <p:cBhvr>
                                        <p:cTn id="26"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C:\Users\Administrator\Desktop\微立体创业计划\002.png"/>
          <p:cNvPicPr>
            <a:picLocks noChangeAspect="1" noChangeArrowheads="1"/>
          </p:cNvPicPr>
          <p:nvPr/>
        </p:nvPicPr>
        <p:blipFill>
          <a:blip r:embed="rId3"/>
          <a:srcRect/>
          <a:stretch>
            <a:fillRect/>
          </a:stretch>
        </p:blipFill>
        <p:spPr bwMode="auto">
          <a:xfrm>
            <a:off x="193675" y="115888"/>
            <a:ext cx="935038" cy="936625"/>
          </a:xfrm>
          <a:prstGeom prst="rect">
            <a:avLst/>
          </a:prstGeom>
          <a:noFill/>
          <a:effectLst>
            <a:outerShdw blurRad="292100" dist="177800" dir="2460000" sx="99000" sy="99000" algn="l" rotWithShape="0">
              <a:prstClr val="black">
                <a:alpha val="39000"/>
              </a:prstClr>
            </a:outerShdw>
          </a:effectLst>
          <a:extLst/>
        </p:spPr>
      </p:pic>
      <p:sp>
        <p:nvSpPr>
          <p:cNvPr id="15" name="TextBox 14"/>
          <p:cNvSpPr txBox="1">
            <a:spLocks noChangeArrowheads="1"/>
          </p:cNvSpPr>
          <p:nvPr/>
        </p:nvSpPr>
        <p:spPr bwMode="auto">
          <a:xfrm>
            <a:off x="1128713" y="404813"/>
            <a:ext cx="2698750" cy="366712"/>
          </a:xfrm>
          <a:prstGeom prst="rect">
            <a:avLst/>
          </a:prstGeom>
          <a:noFill/>
          <a:ln w="9525">
            <a:noFill/>
            <a:miter lim="800000"/>
            <a:headEnd/>
            <a:tailEnd/>
          </a:ln>
        </p:spPr>
        <p:txBody>
          <a:bodyPr wrap="none">
            <a:spAutoFit/>
          </a:bodyPr>
          <a:lstStyle/>
          <a:p>
            <a:r>
              <a:rPr lang="zh-CN" altLang="en-US" b="1">
                <a:solidFill>
                  <a:srgbClr val="0070C0"/>
                </a:solidFill>
                <a:latin typeface="微软雅黑" pitchFamily="34" charset="-122"/>
                <a:ea typeface="微软雅黑" pitchFamily="34" charset="-122"/>
                <a:sym typeface="Arial" charset="0"/>
              </a:rPr>
              <a:t>闪电交易任务之执行案例</a:t>
            </a:r>
            <a:endParaRPr lang="zh-CN" altLang="en-US" baseline="-3000">
              <a:solidFill>
                <a:srgbClr val="7F7F7F"/>
              </a:solidFill>
              <a:latin typeface="微软雅黑" pitchFamily="34" charset="-122"/>
              <a:ea typeface="微软雅黑" pitchFamily="34" charset="-122"/>
              <a:sym typeface="Arial" charset="0"/>
            </a:endParaRPr>
          </a:p>
        </p:txBody>
      </p:sp>
      <p:grpSp>
        <p:nvGrpSpPr>
          <p:cNvPr id="57" name="组合 56"/>
          <p:cNvGrpSpPr>
            <a:grpSpLocks/>
          </p:cNvGrpSpPr>
          <p:nvPr/>
        </p:nvGrpSpPr>
        <p:grpSpPr bwMode="auto">
          <a:xfrm>
            <a:off x="409575" y="5445125"/>
            <a:ext cx="11233150" cy="1109663"/>
            <a:chOff x="3451161" y="3849925"/>
            <a:chExt cx="1725052" cy="750594"/>
          </a:xfrm>
        </p:grpSpPr>
        <p:sp>
          <p:nvSpPr>
            <p:cNvPr id="57350" name="文本框 39"/>
            <p:cNvSpPr txBox="1">
              <a:spLocks noChangeArrowheads="1"/>
            </p:cNvSpPr>
            <p:nvPr/>
          </p:nvSpPr>
          <p:spPr bwMode="auto">
            <a:xfrm>
              <a:off x="3451161" y="3849925"/>
              <a:ext cx="1725052" cy="247977"/>
            </a:xfrm>
            <a:prstGeom prst="rect">
              <a:avLst/>
            </a:prstGeom>
            <a:noFill/>
            <a:ln w="9525">
              <a:noFill/>
              <a:miter lim="800000"/>
              <a:headEnd/>
              <a:tailEnd/>
            </a:ln>
          </p:spPr>
          <p:txBody>
            <a:bodyPr>
              <a:spAutoFit/>
            </a:bodyPr>
            <a:lstStyle/>
            <a:p>
              <a:r>
                <a:rPr lang="zh-CN" altLang="en-US" b="1">
                  <a:solidFill>
                    <a:schemeClr val="hlink"/>
                  </a:solidFill>
                  <a:latin typeface="微软雅黑" pitchFamily="34" charset="-122"/>
                  <a:ea typeface="微软雅黑" pitchFamily="34" charset="-122"/>
                </a:rPr>
                <a:t>闪电交易委托案例</a:t>
              </a:r>
            </a:p>
          </p:txBody>
        </p:sp>
        <p:sp>
          <p:nvSpPr>
            <p:cNvPr id="57351" name="文本框 40"/>
            <p:cNvSpPr txBox="1">
              <a:spLocks noChangeArrowheads="1"/>
            </p:cNvSpPr>
            <p:nvPr/>
          </p:nvSpPr>
          <p:spPr bwMode="auto">
            <a:xfrm>
              <a:off x="3457500" y="4167773"/>
              <a:ext cx="1718713" cy="432746"/>
            </a:xfrm>
            <a:prstGeom prst="rect">
              <a:avLst/>
            </a:prstGeom>
            <a:noFill/>
            <a:ln w="9525">
              <a:noFill/>
              <a:miter lim="800000"/>
              <a:headEnd/>
              <a:tailEnd/>
            </a:ln>
          </p:spPr>
          <p:txBody>
            <a:bodyPr>
              <a:spAutoFit/>
            </a:bodyPr>
            <a:lstStyle/>
            <a:p>
              <a:pPr algn="just"/>
              <a:r>
                <a:rPr lang="zh-CN" altLang="en-US" sz="1200">
                  <a:latin typeface="微软雅黑" pitchFamily="34" charset="-122"/>
                  <a:ea typeface="微软雅黑" pitchFamily="34" charset="-122"/>
                </a:rPr>
                <a:t>用户小刘预设闪电交易任务列表如上图，当小刘在盘中交易时，可以直接双击闪电列表中的任务，将直接执行对应委托，闪电交易任务可以反复执行，也可以执行一次后即自动删除，默认是反复执行，可以在软件配置中进行设置，包括闪电交易快捷键设置；闪电交易中支持批量执行所有闪电买入</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卖出</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所有任务；提示：为方便用户使用，闪电交易列表默认是置顶状态，不需要时建议关闭，建议到软件配置中设置快捷键，方便快速隐藏与呼出闪电交易列表。</a:t>
              </a:r>
            </a:p>
          </p:txBody>
        </p:sp>
      </p:grpSp>
      <p:pic>
        <p:nvPicPr>
          <p:cNvPr id="57349" name="Picture 10"/>
          <p:cNvPicPr>
            <a:picLocks noChangeAspect="1" noChangeArrowheads="1"/>
          </p:cNvPicPr>
          <p:nvPr/>
        </p:nvPicPr>
        <p:blipFill>
          <a:blip r:embed="rId4"/>
          <a:srcRect/>
          <a:stretch>
            <a:fillRect/>
          </a:stretch>
        </p:blipFill>
        <p:spPr bwMode="auto">
          <a:xfrm>
            <a:off x="481013" y="1196975"/>
            <a:ext cx="11377612" cy="4105275"/>
          </a:xfrm>
          <a:prstGeom prst="rect">
            <a:avLst/>
          </a:prstGeom>
          <a:noFill/>
          <a:ln w="9525">
            <a:noFill/>
            <a:miter lim="800000"/>
            <a:headEnd/>
            <a:tailEnd/>
          </a:ln>
        </p:spPr>
      </p:pic>
      <p:sp>
        <p:nvSpPr>
          <p:cNvPr id="73" name="KSO_Shape"/>
          <p:cNvSpPr>
            <a:spLocks/>
          </p:cNvSpPr>
          <p:nvPr/>
        </p:nvSpPr>
        <p:spPr bwMode="auto">
          <a:xfrm>
            <a:off x="409575" y="404813"/>
            <a:ext cx="576263" cy="4318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008AF2"/>
              </a:solidFill>
              <a:latin typeface="+mn-lt"/>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anim calcmode="lin" valueType="num">
                                      <p:cBhvr>
                                        <p:cTn id="8" dur="250" fill="hold"/>
                                        <p:tgtEl>
                                          <p:spTgt spid="9"/>
                                        </p:tgtEl>
                                        <p:attrNameLst>
                                          <p:attrName>ppt_x</p:attrName>
                                        </p:attrNameLst>
                                      </p:cBhvr>
                                      <p:tavLst>
                                        <p:tav tm="0">
                                          <p:val>
                                            <p:strVal val="#ppt_x"/>
                                          </p:val>
                                        </p:tav>
                                        <p:tav tm="100000">
                                          <p:val>
                                            <p:strVal val="#ppt_x"/>
                                          </p:val>
                                        </p:tav>
                                      </p:tavLst>
                                    </p:anim>
                                    <p:anim calcmode="lin" valueType="num">
                                      <p:cBhvr>
                                        <p:cTn id="9" dur="25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1" decel="10000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0-#ppt_h/2"/>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1000"/>
                                        <p:tgtEl>
                                          <p:spTgt spid="57"/>
                                        </p:tgtEl>
                                      </p:cBhvr>
                                    </p:animEffect>
                                    <p:anim calcmode="lin" valueType="num">
                                      <p:cBhvr>
                                        <p:cTn id="18" dur="1000" fill="hold"/>
                                        <p:tgtEl>
                                          <p:spTgt spid="57"/>
                                        </p:tgtEl>
                                        <p:attrNameLst>
                                          <p:attrName>ppt_x</p:attrName>
                                        </p:attrNameLst>
                                      </p:cBhvr>
                                      <p:tavLst>
                                        <p:tav tm="0">
                                          <p:val>
                                            <p:strVal val="#ppt_x"/>
                                          </p:val>
                                        </p:tav>
                                        <p:tav tm="100000">
                                          <p:val>
                                            <p:strVal val="#ppt_x"/>
                                          </p:val>
                                        </p:tav>
                                      </p:tavLst>
                                    </p:anim>
                                    <p:anim calcmode="lin" valueType="num">
                                      <p:cBhvr>
                                        <p:cTn id="19" dur="1000" fill="hold"/>
                                        <p:tgtEl>
                                          <p:spTgt spid="57"/>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12" presetClass="entr" presetSubtype="4" fill="hold" nodeType="afterEffect">
                                  <p:stCondLst>
                                    <p:cond delay="0"/>
                                  </p:stCondLst>
                                  <p:childTnLst>
                                    <p:set>
                                      <p:cBhvr>
                                        <p:cTn id="22" dur="1" fill="hold">
                                          <p:stCondLst>
                                            <p:cond delay="0"/>
                                          </p:stCondLst>
                                        </p:cTn>
                                        <p:tgtEl>
                                          <p:spTgt spid="73"/>
                                        </p:tgtEl>
                                        <p:attrNameLst>
                                          <p:attrName>style.visibility</p:attrName>
                                        </p:attrNameLst>
                                      </p:cBhvr>
                                      <p:to>
                                        <p:strVal val="visible"/>
                                      </p:to>
                                    </p:set>
                                    <p:anim calcmode="lin" valueType="num">
                                      <p:cBhvr additive="base">
                                        <p:cTn id="23" dur="500"/>
                                        <p:tgtEl>
                                          <p:spTgt spid="73"/>
                                        </p:tgtEl>
                                        <p:attrNameLst>
                                          <p:attrName>ppt_y</p:attrName>
                                        </p:attrNameLst>
                                      </p:cBhvr>
                                      <p:tavLst>
                                        <p:tav tm="0">
                                          <p:val>
                                            <p:strVal val="#ppt_y+#ppt_h*1.125000"/>
                                          </p:val>
                                        </p:tav>
                                        <p:tav tm="100000">
                                          <p:val>
                                            <p:strVal val="#ppt_y"/>
                                          </p:val>
                                        </p:tav>
                                      </p:tavLst>
                                    </p:anim>
                                    <p:animEffect transition="in" filter="wipe(up)">
                                      <p:cBhvr>
                                        <p:cTn id="24"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C:\Users\Administrator\Desktop\微立体创业计划\002.png"/>
          <p:cNvPicPr>
            <a:picLocks noChangeAspect="1" noChangeArrowheads="1"/>
          </p:cNvPicPr>
          <p:nvPr/>
        </p:nvPicPr>
        <p:blipFill>
          <a:blip r:embed="rId3"/>
          <a:srcRect/>
          <a:stretch>
            <a:fillRect/>
          </a:stretch>
        </p:blipFill>
        <p:spPr bwMode="auto">
          <a:xfrm>
            <a:off x="193675" y="115888"/>
            <a:ext cx="935038" cy="936625"/>
          </a:xfrm>
          <a:prstGeom prst="rect">
            <a:avLst/>
          </a:prstGeom>
          <a:noFill/>
          <a:effectLst>
            <a:outerShdw blurRad="292100" dist="177800" dir="2460000" sx="99000" sy="99000" algn="l" rotWithShape="0">
              <a:prstClr val="black">
                <a:alpha val="39000"/>
              </a:prstClr>
            </a:outerShdw>
          </a:effectLst>
          <a:extLst/>
        </p:spPr>
      </p:pic>
      <p:sp>
        <p:nvSpPr>
          <p:cNvPr id="15" name="TextBox 14"/>
          <p:cNvSpPr txBox="1">
            <a:spLocks noChangeArrowheads="1"/>
          </p:cNvSpPr>
          <p:nvPr/>
        </p:nvSpPr>
        <p:spPr bwMode="auto">
          <a:xfrm>
            <a:off x="1128713" y="404813"/>
            <a:ext cx="2382837" cy="366712"/>
          </a:xfrm>
          <a:prstGeom prst="rect">
            <a:avLst/>
          </a:prstGeom>
          <a:noFill/>
          <a:ln w="9525">
            <a:noFill/>
            <a:miter lim="800000"/>
            <a:headEnd/>
            <a:tailEnd/>
          </a:ln>
        </p:spPr>
        <p:txBody>
          <a:bodyPr wrap="none">
            <a:spAutoFit/>
          </a:bodyPr>
          <a:lstStyle/>
          <a:p>
            <a:r>
              <a:rPr lang="en-US" altLang="zh-CN" b="1">
                <a:solidFill>
                  <a:srgbClr val="0070C0"/>
                </a:solidFill>
                <a:latin typeface="微软雅黑" pitchFamily="34" charset="-122"/>
                <a:ea typeface="微软雅黑" pitchFamily="34" charset="-122"/>
                <a:sym typeface="Arial" charset="0"/>
              </a:rPr>
              <a:t>5</a:t>
            </a:r>
            <a:r>
              <a:rPr lang="zh-CN" altLang="en-US" b="1">
                <a:solidFill>
                  <a:srgbClr val="0070C0"/>
                </a:solidFill>
                <a:latin typeface="微软雅黑" pitchFamily="34" charset="-122"/>
                <a:ea typeface="微软雅黑" pitchFamily="34" charset="-122"/>
                <a:sym typeface="Arial" charset="0"/>
              </a:rPr>
              <a:t>、新增阶梯交易任务</a:t>
            </a:r>
            <a:endParaRPr lang="zh-CN" altLang="en-US" baseline="-3000">
              <a:solidFill>
                <a:srgbClr val="7F7F7F"/>
              </a:solidFill>
              <a:latin typeface="微软雅黑" pitchFamily="34" charset="-122"/>
              <a:ea typeface="微软雅黑" pitchFamily="34" charset="-122"/>
              <a:sym typeface="Arial" charset="0"/>
            </a:endParaRPr>
          </a:p>
        </p:txBody>
      </p:sp>
      <p:cxnSp>
        <p:nvCxnSpPr>
          <p:cNvPr id="8" name="Straight Connector 21"/>
          <p:cNvCxnSpPr/>
          <p:nvPr/>
        </p:nvCxnSpPr>
        <p:spPr>
          <a:xfrm>
            <a:off x="6935788" y="4419600"/>
            <a:ext cx="2782887" cy="0"/>
          </a:xfrm>
          <a:prstGeom prst="line">
            <a:avLst/>
          </a:prstGeom>
          <a:ln w="38100">
            <a:solidFill>
              <a:schemeClr val="bg2"/>
            </a:solidFill>
            <a:prstDash val="sysDash"/>
          </a:ln>
        </p:spPr>
        <p:style>
          <a:lnRef idx="1">
            <a:schemeClr val="accent1"/>
          </a:lnRef>
          <a:fillRef idx="0">
            <a:schemeClr val="accent1"/>
          </a:fillRef>
          <a:effectRef idx="0">
            <a:schemeClr val="accent1"/>
          </a:effectRef>
          <a:fontRef idx="minor">
            <a:schemeClr val="tx1"/>
          </a:fontRef>
        </p:style>
      </p:cxnSp>
      <p:sp>
        <p:nvSpPr>
          <p:cNvPr id="10" name="TextBox 9"/>
          <p:cNvSpPr txBox="1">
            <a:spLocks noChangeArrowheads="1"/>
          </p:cNvSpPr>
          <p:nvPr/>
        </p:nvSpPr>
        <p:spPr bwMode="auto">
          <a:xfrm>
            <a:off x="552450" y="1268413"/>
            <a:ext cx="4465638" cy="5197475"/>
          </a:xfrm>
          <a:prstGeom prst="rect">
            <a:avLst/>
          </a:prstGeom>
          <a:noFill/>
          <a:ln w="9525">
            <a:noFill/>
            <a:miter lim="800000"/>
            <a:headEnd/>
            <a:tailEnd/>
          </a:ln>
        </p:spPr>
        <p:txBody>
          <a:bodyPr>
            <a:spAutoFit/>
          </a:bodyPr>
          <a:lstStyle/>
          <a:p>
            <a:r>
              <a:rPr lang="zh-CN" altLang="en-US" sz="1400">
                <a:latin typeface="微软雅黑" pitchFamily="34" charset="-122"/>
                <a:ea typeface="微软雅黑" pitchFamily="34" charset="-122"/>
                <a:cs typeface="方正兰亭细黑_GBK_M"/>
              </a:rPr>
              <a:t>阶梯交易任务用于单方向的阶梯式交易，在实际交易中，经常会遇到单边上涨或单边下跌的股票，那么阶梯交易将是不错的选择。</a:t>
            </a:r>
          </a:p>
          <a:p>
            <a:endParaRPr lang="zh-CN" altLang="en-US" sz="1400">
              <a:latin typeface="微软雅黑" pitchFamily="34" charset="-122"/>
              <a:ea typeface="微软雅黑" pitchFamily="34" charset="-122"/>
              <a:cs typeface="方正兰亭细黑_GBK_M"/>
            </a:endParaRPr>
          </a:p>
          <a:p>
            <a:r>
              <a:rPr lang="zh-CN" altLang="en-US" sz="1400">
                <a:latin typeface="微软雅黑" pitchFamily="34" charset="-122"/>
                <a:ea typeface="微软雅黑" pitchFamily="34" charset="-122"/>
                <a:cs typeface="方正兰亭细黑_GBK_M"/>
              </a:rPr>
              <a:t>阶梯交易分为阶梯买入与阶梯卖出两种类型</a:t>
            </a:r>
          </a:p>
          <a:p>
            <a:endParaRPr lang="zh-CN" altLang="en-US" sz="1400">
              <a:latin typeface="微软雅黑" pitchFamily="34" charset="-122"/>
              <a:ea typeface="微软雅黑" pitchFamily="34" charset="-122"/>
              <a:cs typeface="方正兰亭细黑_GBK_M"/>
            </a:endParaRPr>
          </a:p>
          <a:p>
            <a:r>
              <a:rPr lang="zh-CN" altLang="en-US" sz="1400">
                <a:latin typeface="微软雅黑" pitchFamily="34" charset="-122"/>
                <a:ea typeface="微软雅黑" pitchFamily="34" charset="-122"/>
                <a:cs typeface="方正兰亭细黑_GBK_M"/>
              </a:rPr>
              <a:t>阶梯买入支持每上涨指定幅度买入和每下跌指定幅度买入，其中下跌方式买入支持反弹指定幅度买入</a:t>
            </a:r>
            <a:r>
              <a:rPr lang="en-US" altLang="zh-CN" sz="1400">
                <a:latin typeface="微软雅黑" pitchFamily="34" charset="-122"/>
                <a:ea typeface="微软雅黑" pitchFamily="34" charset="-122"/>
                <a:cs typeface="方正兰亭细黑_GBK_M"/>
              </a:rPr>
              <a:t>(</a:t>
            </a:r>
            <a:r>
              <a:rPr lang="zh-CN" altLang="en-US" sz="1400">
                <a:latin typeface="微软雅黑" pitchFamily="34" charset="-122"/>
                <a:ea typeface="微软雅黑" pitchFamily="34" charset="-122"/>
                <a:cs typeface="方正兰亭细黑_GBK_M"/>
              </a:rPr>
              <a:t>即拐点买入</a:t>
            </a:r>
            <a:r>
              <a:rPr lang="en-US" altLang="zh-CN" sz="1400">
                <a:latin typeface="微软雅黑" pitchFamily="34" charset="-122"/>
                <a:ea typeface="微软雅黑" pitchFamily="34" charset="-122"/>
                <a:cs typeface="方正兰亭细黑_GBK_M"/>
              </a:rPr>
              <a:t>)</a:t>
            </a:r>
            <a:r>
              <a:rPr lang="zh-CN" altLang="en-US" sz="1400">
                <a:latin typeface="微软雅黑" pitchFamily="34" charset="-122"/>
                <a:ea typeface="微软雅黑" pitchFamily="34" charset="-122"/>
                <a:cs typeface="方正兰亭细黑_GBK_M"/>
              </a:rPr>
              <a:t>，支持限制阶梯次数，支持翻倍交易；值得注意的是，阶梯交易为循环交易任务，执行一次后将继续执行，非一次性执行，除非用户手动暂停</a:t>
            </a:r>
            <a:r>
              <a:rPr lang="en-US" altLang="zh-CN" sz="1400">
                <a:latin typeface="微软雅黑" pitchFamily="34" charset="-122"/>
                <a:ea typeface="微软雅黑" pitchFamily="34" charset="-122"/>
                <a:cs typeface="方正兰亭细黑_GBK_M"/>
              </a:rPr>
              <a:t>/</a:t>
            </a:r>
            <a:r>
              <a:rPr lang="zh-CN" altLang="en-US" sz="1400">
                <a:latin typeface="微软雅黑" pitchFamily="34" charset="-122"/>
                <a:ea typeface="微软雅黑" pitchFamily="34" charset="-122"/>
                <a:cs typeface="方正兰亭细黑_GBK_M"/>
              </a:rPr>
              <a:t>删除</a:t>
            </a:r>
            <a:r>
              <a:rPr lang="en-US" altLang="zh-CN" sz="1400">
                <a:latin typeface="微软雅黑" pitchFamily="34" charset="-122"/>
                <a:ea typeface="微软雅黑" pitchFamily="34" charset="-122"/>
                <a:cs typeface="方正兰亭细黑_GBK_M"/>
              </a:rPr>
              <a:t>/</a:t>
            </a:r>
            <a:r>
              <a:rPr lang="zh-CN" altLang="en-US" sz="1400">
                <a:latin typeface="微软雅黑" pitchFamily="34" charset="-122"/>
                <a:ea typeface="微软雅黑" pitchFamily="34" charset="-122"/>
                <a:cs typeface="方正兰亭细黑_GBK_M"/>
              </a:rPr>
              <a:t>停用；阶梯交易中，每触发执行一次，下一次的幅度计算将以上一次的触发价格为基准，其中第一次幅度计算基准需要用户设定，后续由系统自动判定。</a:t>
            </a:r>
          </a:p>
          <a:p>
            <a:endParaRPr lang="zh-CN" altLang="en-US" sz="1400">
              <a:latin typeface="微软雅黑" pitchFamily="34" charset="-122"/>
              <a:ea typeface="微软雅黑" pitchFamily="34" charset="-122"/>
              <a:cs typeface="方正兰亭细黑_GBK_M"/>
            </a:endParaRPr>
          </a:p>
          <a:p>
            <a:r>
              <a:rPr lang="zh-CN" altLang="en-US" sz="1400">
                <a:latin typeface="微软雅黑" pitchFamily="34" charset="-122"/>
                <a:ea typeface="微软雅黑" pitchFamily="34" charset="-122"/>
                <a:cs typeface="方正兰亭细黑_GBK_M"/>
              </a:rPr>
              <a:t>例如股票</a:t>
            </a:r>
            <a:r>
              <a:rPr lang="en-US" altLang="zh-CN" sz="1400">
                <a:latin typeface="微软雅黑" pitchFamily="34" charset="-122"/>
                <a:ea typeface="微软雅黑" pitchFamily="34" charset="-122"/>
                <a:cs typeface="方正兰亭细黑_GBK_M"/>
              </a:rPr>
              <a:t>A</a:t>
            </a:r>
            <a:r>
              <a:rPr lang="zh-CN" altLang="en-US" sz="1400">
                <a:latin typeface="微软雅黑" pitchFamily="34" charset="-122"/>
                <a:ea typeface="微软雅黑" pitchFamily="34" charset="-122"/>
                <a:cs typeface="方正兰亭细黑_GBK_M"/>
              </a:rPr>
              <a:t>现价</a:t>
            </a:r>
            <a:r>
              <a:rPr lang="en-US" altLang="zh-CN" sz="1400">
                <a:latin typeface="微软雅黑" pitchFamily="34" charset="-122"/>
                <a:ea typeface="微软雅黑" pitchFamily="34" charset="-122"/>
                <a:cs typeface="方正兰亭细黑_GBK_M"/>
              </a:rPr>
              <a:t>10.2</a:t>
            </a:r>
            <a:r>
              <a:rPr lang="zh-CN" altLang="en-US" sz="1400">
                <a:latin typeface="微软雅黑" pitchFamily="34" charset="-122"/>
                <a:ea typeface="微软雅黑" pitchFamily="34" charset="-122"/>
                <a:cs typeface="方正兰亭细黑_GBK_M"/>
              </a:rPr>
              <a:t>元，用户小刘设置以</a:t>
            </a:r>
            <a:r>
              <a:rPr lang="en-US" altLang="zh-CN" sz="1400">
                <a:latin typeface="微软雅黑" pitchFamily="34" charset="-122"/>
                <a:ea typeface="微软雅黑" pitchFamily="34" charset="-122"/>
                <a:cs typeface="方正兰亭细黑_GBK_M"/>
              </a:rPr>
              <a:t>10</a:t>
            </a:r>
            <a:r>
              <a:rPr lang="zh-CN" altLang="en-US" sz="1400">
                <a:latin typeface="微软雅黑" pitchFamily="34" charset="-122"/>
                <a:ea typeface="微软雅黑" pitchFamily="34" charset="-122"/>
                <a:cs typeface="方正兰亭细黑_GBK_M"/>
              </a:rPr>
              <a:t>元为基础，每下跌</a:t>
            </a:r>
            <a:r>
              <a:rPr lang="en-US" altLang="zh-CN" sz="1400">
                <a:latin typeface="微软雅黑" pitchFamily="34" charset="-122"/>
                <a:ea typeface="微软雅黑" pitchFamily="34" charset="-122"/>
                <a:cs typeface="方正兰亭细黑_GBK_M"/>
              </a:rPr>
              <a:t>2%</a:t>
            </a:r>
            <a:r>
              <a:rPr lang="zh-CN" altLang="en-US" sz="1400">
                <a:latin typeface="微软雅黑" pitchFamily="34" charset="-122"/>
                <a:ea typeface="微软雅黑" pitchFamily="34" charset="-122"/>
                <a:cs typeface="方正兰亭细黑_GBK_M"/>
              </a:rPr>
              <a:t>买入</a:t>
            </a:r>
            <a:r>
              <a:rPr lang="en-US" altLang="zh-CN" sz="1400">
                <a:latin typeface="微软雅黑" pitchFamily="34" charset="-122"/>
                <a:ea typeface="微软雅黑" pitchFamily="34" charset="-122"/>
                <a:cs typeface="方正兰亭细黑_GBK_M"/>
              </a:rPr>
              <a:t>1000</a:t>
            </a:r>
            <a:r>
              <a:rPr lang="zh-CN" altLang="en-US" sz="1400">
                <a:latin typeface="微软雅黑" pitchFamily="34" charset="-122"/>
                <a:ea typeface="微软雅黑" pitchFamily="34" charset="-122"/>
                <a:cs typeface="方正兰亭细黑_GBK_M"/>
              </a:rPr>
              <a:t>股</a:t>
            </a:r>
            <a:r>
              <a:rPr lang="en-US" altLang="zh-CN" sz="1400">
                <a:latin typeface="微软雅黑" pitchFamily="34" charset="-122"/>
                <a:ea typeface="微软雅黑" pitchFamily="34" charset="-122"/>
                <a:cs typeface="方正兰亭细黑_GBK_M"/>
              </a:rPr>
              <a:t>(</a:t>
            </a:r>
            <a:r>
              <a:rPr lang="zh-CN" altLang="en-US" sz="1400">
                <a:latin typeface="微软雅黑" pitchFamily="34" charset="-122"/>
                <a:ea typeface="微软雅黑" pitchFamily="34" charset="-122"/>
                <a:cs typeface="方正兰亭细黑_GBK_M"/>
              </a:rPr>
              <a:t>其中</a:t>
            </a:r>
            <a:r>
              <a:rPr lang="en-US" altLang="zh-CN" sz="1400">
                <a:latin typeface="微软雅黑" pitchFamily="34" charset="-122"/>
                <a:ea typeface="微软雅黑" pitchFamily="34" charset="-122"/>
                <a:cs typeface="方正兰亭细黑_GBK_M"/>
              </a:rPr>
              <a:t>10</a:t>
            </a:r>
            <a:r>
              <a:rPr lang="zh-CN" altLang="en-US" sz="1400">
                <a:latin typeface="微软雅黑" pitchFamily="34" charset="-122"/>
                <a:ea typeface="微软雅黑" pitchFamily="34" charset="-122"/>
                <a:cs typeface="方正兰亭细黑_GBK_M"/>
              </a:rPr>
              <a:t>元为小刘第一次设置的幅度计算基准价格</a:t>
            </a:r>
            <a:r>
              <a:rPr lang="en-US" altLang="zh-CN" sz="1400">
                <a:latin typeface="微软雅黑" pitchFamily="34" charset="-122"/>
                <a:ea typeface="微软雅黑" pitchFamily="34" charset="-122"/>
                <a:cs typeface="方正兰亭细黑_GBK_M"/>
              </a:rPr>
              <a:t>)</a:t>
            </a:r>
            <a:r>
              <a:rPr lang="zh-CN" altLang="en-US" sz="1400">
                <a:latin typeface="微软雅黑" pitchFamily="34" charset="-122"/>
                <a:ea typeface="微软雅黑" pitchFamily="34" charset="-122"/>
                <a:cs typeface="方正兰亭细黑_GBK_M"/>
              </a:rPr>
              <a:t>，那么若股票</a:t>
            </a:r>
            <a:r>
              <a:rPr lang="en-US" altLang="zh-CN" sz="1400">
                <a:latin typeface="微软雅黑" pitchFamily="34" charset="-122"/>
                <a:ea typeface="微软雅黑" pitchFamily="34" charset="-122"/>
                <a:cs typeface="方正兰亭细黑_GBK_M"/>
              </a:rPr>
              <a:t>A</a:t>
            </a:r>
            <a:r>
              <a:rPr lang="zh-CN" altLang="en-US" sz="1400">
                <a:latin typeface="微软雅黑" pitchFamily="34" charset="-122"/>
                <a:ea typeface="微软雅黑" pitchFamily="34" charset="-122"/>
                <a:cs typeface="方正兰亭细黑_GBK_M"/>
              </a:rPr>
              <a:t>下跌至</a:t>
            </a:r>
            <a:r>
              <a:rPr lang="en-US" altLang="zh-CN" sz="1400">
                <a:latin typeface="微软雅黑" pitchFamily="34" charset="-122"/>
                <a:ea typeface="微软雅黑" pitchFamily="34" charset="-122"/>
                <a:cs typeface="方正兰亭细黑_GBK_M"/>
              </a:rPr>
              <a:t>9.8</a:t>
            </a:r>
            <a:r>
              <a:rPr lang="zh-CN" altLang="en-US" sz="1400">
                <a:latin typeface="微软雅黑" pitchFamily="34" charset="-122"/>
                <a:ea typeface="微软雅黑" pitchFamily="34" charset="-122"/>
                <a:cs typeface="方正兰亭细黑_GBK_M"/>
              </a:rPr>
              <a:t>元后则执行买入</a:t>
            </a:r>
            <a:r>
              <a:rPr lang="en-US" altLang="zh-CN" sz="1400">
                <a:latin typeface="微软雅黑" pitchFamily="34" charset="-122"/>
                <a:ea typeface="微软雅黑" pitchFamily="34" charset="-122"/>
                <a:cs typeface="方正兰亭细黑_GBK_M"/>
              </a:rPr>
              <a:t>1000</a:t>
            </a:r>
            <a:r>
              <a:rPr lang="zh-CN" altLang="en-US" sz="1400">
                <a:latin typeface="微软雅黑" pitchFamily="34" charset="-122"/>
                <a:ea typeface="微软雅黑" pitchFamily="34" charset="-122"/>
                <a:cs typeface="方正兰亭细黑_GBK_M"/>
              </a:rPr>
              <a:t>股，下一次再下跌</a:t>
            </a:r>
            <a:r>
              <a:rPr lang="en-US" altLang="zh-CN" sz="1400">
                <a:latin typeface="微软雅黑" pitchFamily="34" charset="-122"/>
                <a:ea typeface="微软雅黑" pitchFamily="34" charset="-122"/>
                <a:cs typeface="方正兰亭细黑_GBK_M"/>
              </a:rPr>
              <a:t>2%</a:t>
            </a:r>
            <a:r>
              <a:rPr lang="zh-CN" altLang="en-US" sz="1400">
                <a:latin typeface="微软雅黑" pitchFamily="34" charset="-122"/>
                <a:ea typeface="微软雅黑" pitchFamily="34" charset="-122"/>
                <a:cs typeface="方正兰亭细黑_GBK_M"/>
              </a:rPr>
              <a:t>则再买入</a:t>
            </a:r>
            <a:r>
              <a:rPr lang="en-US" altLang="zh-CN" sz="1400">
                <a:latin typeface="微软雅黑" pitchFamily="34" charset="-122"/>
                <a:ea typeface="微软雅黑" pitchFamily="34" charset="-122"/>
                <a:cs typeface="方正兰亭细黑_GBK_M"/>
              </a:rPr>
              <a:t>1000</a:t>
            </a:r>
            <a:r>
              <a:rPr lang="zh-CN" altLang="en-US" sz="1400">
                <a:latin typeface="微软雅黑" pitchFamily="34" charset="-122"/>
                <a:ea typeface="微软雅黑" pitchFamily="34" charset="-122"/>
                <a:cs typeface="方正兰亭细黑_GBK_M"/>
              </a:rPr>
              <a:t>股，再下跌</a:t>
            </a:r>
            <a:r>
              <a:rPr lang="en-US" altLang="zh-CN" sz="1400">
                <a:latin typeface="微软雅黑" pitchFamily="34" charset="-122"/>
                <a:ea typeface="微软雅黑" pitchFamily="34" charset="-122"/>
                <a:cs typeface="方正兰亭细黑_GBK_M"/>
              </a:rPr>
              <a:t>2%</a:t>
            </a:r>
            <a:r>
              <a:rPr lang="zh-CN" altLang="en-US" sz="1400">
                <a:latin typeface="微软雅黑" pitchFamily="34" charset="-122"/>
                <a:ea typeface="微软雅黑" pitchFamily="34" charset="-122"/>
                <a:cs typeface="方正兰亭细黑_GBK_M"/>
              </a:rPr>
              <a:t>是以</a:t>
            </a:r>
            <a:r>
              <a:rPr lang="en-US" altLang="zh-CN" sz="1400">
                <a:latin typeface="微软雅黑" pitchFamily="34" charset="-122"/>
                <a:ea typeface="微软雅黑" pitchFamily="34" charset="-122"/>
                <a:cs typeface="方正兰亭细黑_GBK_M"/>
              </a:rPr>
              <a:t>9.8</a:t>
            </a:r>
            <a:r>
              <a:rPr lang="zh-CN" altLang="en-US" sz="1400">
                <a:latin typeface="微软雅黑" pitchFamily="34" charset="-122"/>
                <a:ea typeface="微软雅黑" pitchFamily="34" charset="-122"/>
                <a:cs typeface="方正兰亭细黑_GBK_M"/>
              </a:rPr>
              <a:t>元为基准计算，即</a:t>
            </a:r>
            <a:r>
              <a:rPr lang="en-US" altLang="zh-CN" sz="1400">
                <a:latin typeface="微软雅黑" pitchFamily="34" charset="-122"/>
                <a:ea typeface="微软雅黑" pitchFamily="34" charset="-122"/>
                <a:cs typeface="方正兰亭细黑_GBK_M"/>
              </a:rPr>
              <a:t>9.8-9.8*2%=9.6</a:t>
            </a:r>
            <a:r>
              <a:rPr lang="zh-CN" altLang="en-US" sz="1400">
                <a:latin typeface="微软雅黑" pitchFamily="34" charset="-122"/>
                <a:ea typeface="微软雅黑" pitchFamily="34" charset="-122"/>
                <a:cs typeface="方正兰亭细黑_GBK_M"/>
              </a:rPr>
              <a:t>元，下次则以</a:t>
            </a:r>
            <a:r>
              <a:rPr lang="en-US" altLang="zh-CN" sz="1400">
                <a:latin typeface="微软雅黑" pitchFamily="34" charset="-122"/>
                <a:ea typeface="微软雅黑" pitchFamily="34" charset="-122"/>
                <a:cs typeface="方正兰亭细黑_GBK_M"/>
              </a:rPr>
              <a:t>9.6</a:t>
            </a:r>
            <a:r>
              <a:rPr lang="zh-CN" altLang="en-US" sz="1400">
                <a:latin typeface="微软雅黑" pitchFamily="34" charset="-122"/>
                <a:ea typeface="微软雅黑" pitchFamily="34" charset="-122"/>
                <a:cs typeface="方正兰亭细黑_GBK_M"/>
              </a:rPr>
              <a:t>为基准计算，基准价格由系统自动判定，无需用户手动设定。</a:t>
            </a:r>
          </a:p>
          <a:p>
            <a:r>
              <a:rPr lang="zh-CN" altLang="en-US" sz="1400">
                <a:latin typeface="微软雅黑" pitchFamily="34" charset="-122"/>
                <a:ea typeface="微软雅黑" pitchFamily="34" charset="-122"/>
                <a:cs typeface="方正兰亭细黑_GBK_M"/>
              </a:rPr>
              <a:t>提示：翻倍交易规则为</a:t>
            </a:r>
            <a:r>
              <a:rPr lang="en-US" altLang="zh-CN" sz="1400">
                <a:latin typeface="微软雅黑" pitchFamily="34" charset="-122"/>
                <a:ea typeface="微软雅黑" pitchFamily="34" charset="-122"/>
                <a:cs typeface="方正兰亭细黑_GBK_M"/>
              </a:rPr>
              <a:t>1,2,4,8…</a:t>
            </a:r>
          </a:p>
          <a:p>
            <a:r>
              <a:rPr lang="zh-CN" altLang="en-US" sz="1400">
                <a:latin typeface="微软雅黑" pitchFamily="34" charset="-122"/>
                <a:ea typeface="微软雅黑" pitchFamily="34" charset="-122"/>
                <a:cs typeface="方正兰亭细黑_GBK_M"/>
              </a:rPr>
              <a:t>卖出方式同理</a:t>
            </a:r>
          </a:p>
        </p:txBody>
      </p:sp>
      <p:pic>
        <p:nvPicPr>
          <p:cNvPr id="59398" name="Picture 8"/>
          <p:cNvPicPr>
            <a:picLocks noChangeAspect="1" noChangeArrowheads="1"/>
          </p:cNvPicPr>
          <p:nvPr/>
        </p:nvPicPr>
        <p:blipFill>
          <a:blip r:embed="rId4"/>
          <a:srcRect/>
          <a:stretch>
            <a:fillRect/>
          </a:stretch>
        </p:blipFill>
        <p:spPr bwMode="auto">
          <a:xfrm>
            <a:off x="5233988" y="188913"/>
            <a:ext cx="6477000" cy="6524625"/>
          </a:xfrm>
          <a:prstGeom prst="rect">
            <a:avLst/>
          </a:prstGeom>
          <a:noFill/>
          <a:ln w="9525">
            <a:noFill/>
            <a:miter lim="800000"/>
            <a:headEnd/>
            <a:tailEnd/>
          </a:ln>
        </p:spPr>
      </p:pic>
      <p:sp>
        <p:nvSpPr>
          <p:cNvPr id="73" name="KSO_Shape"/>
          <p:cNvSpPr>
            <a:spLocks/>
          </p:cNvSpPr>
          <p:nvPr/>
        </p:nvSpPr>
        <p:spPr bwMode="auto">
          <a:xfrm>
            <a:off x="409575" y="404813"/>
            <a:ext cx="576263" cy="4318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008AF2"/>
              </a:solidFill>
              <a:latin typeface="+mn-lt"/>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anim calcmode="lin" valueType="num">
                                      <p:cBhvr>
                                        <p:cTn id="8" dur="250" fill="hold"/>
                                        <p:tgtEl>
                                          <p:spTgt spid="9"/>
                                        </p:tgtEl>
                                        <p:attrNameLst>
                                          <p:attrName>ppt_x</p:attrName>
                                        </p:attrNameLst>
                                      </p:cBhvr>
                                      <p:tavLst>
                                        <p:tav tm="0">
                                          <p:val>
                                            <p:strVal val="#ppt_x"/>
                                          </p:val>
                                        </p:tav>
                                        <p:tav tm="100000">
                                          <p:val>
                                            <p:strVal val="#ppt_x"/>
                                          </p:val>
                                        </p:tav>
                                      </p:tavLst>
                                    </p:anim>
                                    <p:anim calcmode="lin" valueType="num">
                                      <p:cBhvr>
                                        <p:cTn id="9" dur="25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1" decel="10000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0-#ppt_h/2"/>
                                          </p:val>
                                        </p:tav>
                                        <p:tav tm="100000">
                                          <p:val>
                                            <p:strVal val="#ppt_y"/>
                                          </p:val>
                                        </p:tav>
                                      </p:tavLst>
                                    </p:anim>
                                  </p:childTnLst>
                                </p:cTn>
                              </p:par>
                            </p:childTnLst>
                          </p:cTn>
                        </p:par>
                        <p:par>
                          <p:cTn id="14" fill="hold">
                            <p:stCondLst>
                              <p:cond delay="750"/>
                            </p:stCondLst>
                            <p:childTnLst>
                              <p:par>
                                <p:cTn id="15" presetID="10"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childTnLst>
                                </p:cTn>
                              </p:par>
                            </p:childTnLst>
                          </p:cTn>
                        </p:par>
                        <p:par>
                          <p:cTn id="18" fill="hold">
                            <p:stCondLst>
                              <p:cond delay="1750"/>
                            </p:stCondLst>
                            <p:childTnLst>
                              <p:par>
                                <p:cTn id="19" presetID="18" presetClass="entr" presetSubtype="3"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strips(upRight)">
                                      <p:cBhvr>
                                        <p:cTn id="21" dur="500"/>
                                        <p:tgtEl>
                                          <p:spTgt spid="10"/>
                                        </p:tgtEl>
                                      </p:cBhvr>
                                    </p:animEffect>
                                  </p:childTnLst>
                                </p:cTn>
                              </p:par>
                            </p:childTnLst>
                          </p:cTn>
                        </p:par>
                        <p:par>
                          <p:cTn id="22" fill="hold">
                            <p:stCondLst>
                              <p:cond delay="2250"/>
                            </p:stCondLst>
                            <p:childTnLst>
                              <p:par>
                                <p:cTn id="23" presetID="12" presetClass="entr" presetSubtype="4" fill="hold" nodeType="afterEffect">
                                  <p:stCondLst>
                                    <p:cond delay="0"/>
                                  </p:stCondLst>
                                  <p:childTnLst>
                                    <p:set>
                                      <p:cBhvr>
                                        <p:cTn id="24" dur="1" fill="hold">
                                          <p:stCondLst>
                                            <p:cond delay="0"/>
                                          </p:stCondLst>
                                        </p:cTn>
                                        <p:tgtEl>
                                          <p:spTgt spid="73"/>
                                        </p:tgtEl>
                                        <p:attrNameLst>
                                          <p:attrName>style.visibility</p:attrName>
                                        </p:attrNameLst>
                                      </p:cBhvr>
                                      <p:to>
                                        <p:strVal val="visible"/>
                                      </p:to>
                                    </p:set>
                                    <p:anim calcmode="lin" valueType="num">
                                      <p:cBhvr additive="base">
                                        <p:cTn id="25" dur="500"/>
                                        <p:tgtEl>
                                          <p:spTgt spid="73"/>
                                        </p:tgtEl>
                                        <p:attrNameLst>
                                          <p:attrName>ppt_y</p:attrName>
                                        </p:attrNameLst>
                                      </p:cBhvr>
                                      <p:tavLst>
                                        <p:tav tm="0">
                                          <p:val>
                                            <p:strVal val="#ppt_y+#ppt_h*1.125000"/>
                                          </p:val>
                                        </p:tav>
                                        <p:tav tm="100000">
                                          <p:val>
                                            <p:strVal val="#ppt_y"/>
                                          </p:val>
                                        </p:tav>
                                      </p:tavLst>
                                    </p:anim>
                                    <p:animEffect transition="in" filter="wipe(up)">
                                      <p:cBhvr>
                                        <p:cTn id="26"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C:\Users\Administrator\Desktop\微立体创业计划\002.png"/>
          <p:cNvPicPr>
            <a:picLocks noChangeAspect="1" noChangeArrowheads="1"/>
          </p:cNvPicPr>
          <p:nvPr/>
        </p:nvPicPr>
        <p:blipFill>
          <a:blip r:embed="rId3"/>
          <a:srcRect/>
          <a:stretch>
            <a:fillRect/>
          </a:stretch>
        </p:blipFill>
        <p:spPr bwMode="auto">
          <a:xfrm>
            <a:off x="193675" y="115888"/>
            <a:ext cx="935038" cy="936625"/>
          </a:xfrm>
          <a:prstGeom prst="rect">
            <a:avLst/>
          </a:prstGeom>
          <a:noFill/>
          <a:effectLst>
            <a:outerShdw blurRad="292100" dist="177800" dir="2460000" sx="99000" sy="99000" algn="l" rotWithShape="0">
              <a:prstClr val="black">
                <a:alpha val="39000"/>
              </a:prstClr>
            </a:outerShdw>
          </a:effectLst>
          <a:extLst/>
        </p:spPr>
      </p:pic>
      <p:sp>
        <p:nvSpPr>
          <p:cNvPr id="15" name="TextBox 14"/>
          <p:cNvSpPr txBox="1">
            <a:spLocks noChangeArrowheads="1"/>
          </p:cNvSpPr>
          <p:nvPr/>
        </p:nvSpPr>
        <p:spPr bwMode="auto">
          <a:xfrm>
            <a:off x="1128713" y="404813"/>
            <a:ext cx="3155950" cy="366712"/>
          </a:xfrm>
          <a:prstGeom prst="rect">
            <a:avLst/>
          </a:prstGeom>
          <a:noFill/>
          <a:ln w="9525">
            <a:noFill/>
            <a:miter lim="800000"/>
            <a:headEnd/>
            <a:tailEnd/>
          </a:ln>
        </p:spPr>
        <p:txBody>
          <a:bodyPr wrap="none">
            <a:spAutoFit/>
          </a:bodyPr>
          <a:lstStyle/>
          <a:p>
            <a:r>
              <a:rPr lang="zh-CN" altLang="en-US" b="1">
                <a:solidFill>
                  <a:srgbClr val="0070C0"/>
                </a:solidFill>
                <a:latin typeface="微软雅黑" pitchFamily="34" charset="-122"/>
                <a:ea typeface="微软雅黑" pitchFamily="34" charset="-122"/>
                <a:sym typeface="Arial" charset="0"/>
              </a:rPr>
              <a:t>阶梯交易任务之阶梯买入案例</a:t>
            </a:r>
            <a:endParaRPr lang="zh-CN" altLang="en-US" baseline="-3000">
              <a:solidFill>
                <a:srgbClr val="7F7F7F"/>
              </a:solidFill>
              <a:latin typeface="微软雅黑" pitchFamily="34" charset="-122"/>
              <a:ea typeface="微软雅黑" pitchFamily="34" charset="-122"/>
              <a:sym typeface="Arial" charset="0"/>
            </a:endParaRPr>
          </a:p>
        </p:txBody>
      </p:sp>
      <p:grpSp>
        <p:nvGrpSpPr>
          <p:cNvPr id="57" name="组合 56"/>
          <p:cNvGrpSpPr>
            <a:grpSpLocks/>
          </p:cNvGrpSpPr>
          <p:nvPr/>
        </p:nvGrpSpPr>
        <p:grpSpPr bwMode="auto">
          <a:xfrm>
            <a:off x="8905875" y="1341438"/>
            <a:ext cx="2952750" cy="4518025"/>
            <a:chOff x="3451161" y="3849925"/>
            <a:chExt cx="1725052" cy="2419960"/>
          </a:xfrm>
        </p:grpSpPr>
        <p:sp>
          <p:nvSpPr>
            <p:cNvPr id="61446" name="文本框 39"/>
            <p:cNvSpPr txBox="1">
              <a:spLocks noChangeArrowheads="1"/>
            </p:cNvSpPr>
            <p:nvPr/>
          </p:nvSpPr>
          <p:spPr bwMode="auto">
            <a:xfrm>
              <a:off x="3451161" y="3849925"/>
              <a:ext cx="1725052" cy="196420"/>
            </a:xfrm>
            <a:prstGeom prst="rect">
              <a:avLst/>
            </a:prstGeom>
            <a:noFill/>
            <a:ln w="9525">
              <a:noFill/>
              <a:miter lim="800000"/>
              <a:headEnd/>
              <a:tailEnd/>
            </a:ln>
          </p:spPr>
          <p:txBody>
            <a:bodyPr>
              <a:spAutoFit/>
            </a:bodyPr>
            <a:lstStyle/>
            <a:p>
              <a:r>
                <a:rPr lang="zh-CN" altLang="en-US" b="1">
                  <a:solidFill>
                    <a:srgbClr val="FD0101"/>
                  </a:solidFill>
                  <a:latin typeface="微软雅黑" pitchFamily="34" charset="-122"/>
                  <a:ea typeface="微软雅黑" pitchFamily="34" charset="-122"/>
                </a:rPr>
                <a:t>阶梯买入案例</a:t>
              </a:r>
            </a:p>
          </p:txBody>
        </p:sp>
        <p:sp>
          <p:nvSpPr>
            <p:cNvPr id="61447" name="文本框 40"/>
            <p:cNvSpPr txBox="1">
              <a:spLocks noChangeArrowheads="1"/>
            </p:cNvSpPr>
            <p:nvPr/>
          </p:nvSpPr>
          <p:spPr bwMode="auto">
            <a:xfrm>
              <a:off x="3457653" y="4167088"/>
              <a:ext cx="1718560" cy="2102797"/>
            </a:xfrm>
            <a:prstGeom prst="rect">
              <a:avLst/>
            </a:prstGeom>
            <a:noFill/>
            <a:ln w="9525">
              <a:noFill/>
              <a:miter lim="800000"/>
              <a:headEnd/>
              <a:tailEnd/>
            </a:ln>
          </p:spPr>
          <p:txBody>
            <a:bodyPr>
              <a:spAutoFit/>
            </a:bodyPr>
            <a:lstStyle/>
            <a:p>
              <a:pPr algn="just"/>
              <a:r>
                <a:rPr lang="zh-CN" altLang="en-US" sz="1200">
                  <a:latin typeface="微软雅黑" pitchFamily="34" charset="-122"/>
                  <a:ea typeface="微软雅黑" pitchFamily="34" charset="-122"/>
                </a:rPr>
                <a:t>用户小刘设置股票</a:t>
              </a:r>
              <a:r>
                <a:rPr lang="en-US" altLang="zh-CN" sz="1200">
                  <a:latin typeface="微软雅黑" pitchFamily="34" charset="-122"/>
                  <a:ea typeface="微软雅黑" pitchFamily="34" charset="-122"/>
                </a:rPr>
                <a:t>A</a:t>
              </a:r>
              <a:r>
                <a:rPr lang="zh-CN" altLang="en-US" sz="1200">
                  <a:latin typeface="微软雅黑" pitchFamily="34" charset="-122"/>
                  <a:ea typeface="微软雅黑" pitchFamily="34" charset="-122"/>
                </a:rPr>
                <a:t>以价格</a:t>
              </a:r>
              <a:r>
                <a:rPr lang="en-US" altLang="zh-CN" sz="1200">
                  <a:latin typeface="微软雅黑" pitchFamily="34" charset="-122"/>
                  <a:ea typeface="微软雅黑" pitchFamily="34" charset="-122"/>
                </a:rPr>
                <a:t>10</a:t>
              </a:r>
              <a:r>
                <a:rPr lang="zh-CN" altLang="en-US" sz="1200">
                  <a:latin typeface="微软雅黑" pitchFamily="34" charset="-122"/>
                  <a:ea typeface="微软雅黑" pitchFamily="34" charset="-122"/>
                </a:rPr>
                <a:t>元为基础，每下跌</a:t>
              </a:r>
              <a:r>
                <a:rPr lang="en-US" altLang="zh-CN" sz="1200">
                  <a:latin typeface="微软雅黑" pitchFamily="34" charset="-122"/>
                  <a:ea typeface="微软雅黑" pitchFamily="34" charset="-122"/>
                </a:rPr>
                <a:t>2%</a:t>
              </a:r>
              <a:r>
                <a:rPr lang="zh-CN" altLang="en-US" sz="1200">
                  <a:latin typeface="微软雅黑" pitchFamily="34" charset="-122"/>
                  <a:ea typeface="微软雅黑" pitchFamily="34" charset="-122"/>
                </a:rPr>
                <a:t>买入</a:t>
              </a:r>
              <a:r>
                <a:rPr lang="en-US" altLang="zh-CN" sz="1200">
                  <a:latin typeface="微软雅黑" pitchFamily="34" charset="-122"/>
                  <a:ea typeface="微软雅黑" pitchFamily="34" charset="-122"/>
                </a:rPr>
                <a:t>1000</a:t>
              </a:r>
              <a:r>
                <a:rPr lang="zh-CN" altLang="en-US" sz="1200">
                  <a:latin typeface="微软雅黑" pitchFamily="34" charset="-122"/>
                  <a:ea typeface="微软雅黑" pitchFamily="34" charset="-122"/>
                </a:rPr>
                <a:t>股，股票</a:t>
              </a:r>
              <a:r>
                <a:rPr lang="en-US" altLang="zh-CN" sz="1200">
                  <a:latin typeface="微软雅黑" pitchFamily="34" charset="-122"/>
                  <a:ea typeface="微软雅黑" pitchFamily="34" charset="-122"/>
                </a:rPr>
                <a:t>A</a:t>
              </a:r>
              <a:r>
                <a:rPr lang="zh-CN" altLang="en-US" sz="1200">
                  <a:latin typeface="微软雅黑" pitchFamily="34" charset="-122"/>
                  <a:ea typeface="微软雅黑" pitchFamily="34" charset="-122"/>
                </a:rPr>
                <a:t>的走势如如左图所示，共发生</a:t>
              </a:r>
              <a:r>
                <a:rPr lang="en-US" altLang="zh-CN" sz="1200">
                  <a:latin typeface="微软雅黑" pitchFamily="34" charset="-122"/>
                  <a:ea typeface="微软雅黑" pitchFamily="34" charset="-122"/>
                </a:rPr>
                <a:t>4</a:t>
              </a:r>
              <a:r>
                <a:rPr lang="zh-CN" altLang="en-US" sz="1200">
                  <a:latin typeface="微软雅黑" pitchFamily="34" charset="-122"/>
                  <a:ea typeface="微软雅黑" pitchFamily="34" charset="-122"/>
                </a:rPr>
                <a:t>次买入，下一次的交易幅度计算均以上一次的触发价格为基数，其中第一次基础价格</a:t>
              </a:r>
              <a:r>
                <a:rPr lang="en-US" altLang="zh-CN" sz="1200">
                  <a:latin typeface="微软雅黑" pitchFamily="34" charset="-122"/>
                  <a:ea typeface="微软雅黑" pitchFamily="34" charset="-122"/>
                </a:rPr>
                <a:t>10</a:t>
              </a:r>
              <a:r>
                <a:rPr lang="zh-CN" altLang="en-US" sz="1200">
                  <a:latin typeface="微软雅黑" pitchFamily="34" charset="-122"/>
                  <a:ea typeface="微软雅黑" pitchFamily="34" charset="-122"/>
                </a:rPr>
                <a:t>元为小刘设定。</a:t>
              </a:r>
            </a:p>
            <a:p>
              <a:pPr algn="just"/>
              <a:endParaRPr lang="zh-CN" altLang="en-US" sz="1200">
                <a:latin typeface="微软雅黑" pitchFamily="34" charset="-122"/>
                <a:ea typeface="微软雅黑" pitchFamily="34" charset="-122"/>
              </a:endParaRPr>
            </a:p>
            <a:p>
              <a:pPr algn="just"/>
              <a:r>
                <a:rPr lang="zh-CN" altLang="en-US" sz="1200">
                  <a:latin typeface="微软雅黑" pitchFamily="34" charset="-122"/>
                  <a:ea typeface="微软雅黑" pitchFamily="34" charset="-122"/>
                </a:rPr>
                <a:t>阶梯交易任务中，第二天开启任务后将接着上一次的触发价格继续执行阶梯任务，阶梯任务为循环执行，除非用户手动选择暂停</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删除</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停用。</a:t>
              </a:r>
            </a:p>
            <a:p>
              <a:pPr algn="just"/>
              <a:endParaRPr lang="zh-CN" altLang="en-US" sz="1200">
                <a:latin typeface="微软雅黑" pitchFamily="34" charset="-122"/>
                <a:ea typeface="微软雅黑" pitchFamily="34" charset="-122"/>
              </a:endParaRPr>
            </a:p>
            <a:p>
              <a:pPr algn="just"/>
              <a:r>
                <a:rPr lang="zh-CN" altLang="en-US" sz="1200">
                  <a:latin typeface="微软雅黑" pitchFamily="34" charset="-122"/>
                  <a:ea typeface="微软雅黑" pitchFamily="34" charset="-122"/>
                </a:rPr>
                <a:t>若用户使用拐点买入，则下跌</a:t>
              </a:r>
              <a:r>
                <a:rPr lang="en-US" altLang="zh-CN" sz="1200">
                  <a:latin typeface="微软雅黑" pitchFamily="34" charset="-122"/>
                  <a:ea typeface="微软雅黑" pitchFamily="34" charset="-122"/>
                </a:rPr>
                <a:t>2%</a:t>
              </a:r>
              <a:r>
                <a:rPr lang="zh-CN" altLang="en-US" sz="1200">
                  <a:latin typeface="微软雅黑" pitchFamily="34" charset="-122"/>
                  <a:ea typeface="微软雅黑" pitchFamily="34" charset="-122"/>
                </a:rPr>
                <a:t>后等待反弹设定幅度后再进行买入，基准价格为将由系统自动判定为触发买入时的触发价格；</a:t>
              </a:r>
            </a:p>
            <a:p>
              <a:pPr algn="just"/>
              <a:r>
                <a:rPr lang="zh-CN" altLang="en-US" sz="1200">
                  <a:latin typeface="微软雅黑" pitchFamily="34" charset="-122"/>
                  <a:ea typeface="微软雅黑" pitchFamily="34" charset="-122"/>
                </a:rPr>
                <a:t>若用户勾选翻倍交易，则</a:t>
              </a:r>
              <a:r>
                <a:rPr lang="en-US" altLang="zh-CN" sz="1200">
                  <a:latin typeface="微软雅黑" pitchFamily="34" charset="-122"/>
                  <a:ea typeface="微软雅黑" pitchFamily="34" charset="-122"/>
                </a:rPr>
                <a:t>4</a:t>
              </a:r>
              <a:r>
                <a:rPr lang="zh-CN" altLang="en-US" sz="1200">
                  <a:latin typeface="微软雅黑" pitchFamily="34" charset="-122"/>
                  <a:ea typeface="微软雅黑" pitchFamily="34" charset="-122"/>
                </a:rPr>
                <a:t>次的买入数量分别为</a:t>
              </a:r>
              <a:r>
                <a:rPr lang="en-US" altLang="zh-CN" sz="1200">
                  <a:latin typeface="微软雅黑" pitchFamily="34" charset="-122"/>
                  <a:ea typeface="微软雅黑" pitchFamily="34" charset="-122"/>
                </a:rPr>
                <a:t>1000</a:t>
              </a:r>
              <a:r>
                <a:rPr lang="zh-CN" altLang="en-US" sz="1200">
                  <a:latin typeface="微软雅黑" pitchFamily="34" charset="-122"/>
                  <a:ea typeface="微软雅黑" pitchFamily="34" charset="-122"/>
                </a:rPr>
                <a:t>股，</a:t>
              </a:r>
              <a:r>
                <a:rPr lang="en-US" altLang="zh-CN" sz="1200">
                  <a:latin typeface="微软雅黑" pitchFamily="34" charset="-122"/>
                  <a:ea typeface="微软雅黑" pitchFamily="34" charset="-122"/>
                </a:rPr>
                <a:t>2000</a:t>
              </a:r>
              <a:r>
                <a:rPr lang="zh-CN" altLang="en-US" sz="1200">
                  <a:latin typeface="微软雅黑" pitchFamily="34" charset="-122"/>
                  <a:ea typeface="微软雅黑" pitchFamily="34" charset="-122"/>
                </a:rPr>
                <a:t>股，</a:t>
              </a:r>
              <a:r>
                <a:rPr lang="en-US" altLang="zh-CN" sz="1200">
                  <a:latin typeface="微软雅黑" pitchFamily="34" charset="-122"/>
                  <a:ea typeface="微软雅黑" pitchFamily="34" charset="-122"/>
                </a:rPr>
                <a:t>4000</a:t>
              </a:r>
              <a:r>
                <a:rPr lang="zh-CN" altLang="en-US" sz="1200">
                  <a:latin typeface="微软雅黑" pitchFamily="34" charset="-122"/>
                  <a:ea typeface="微软雅黑" pitchFamily="34" charset="-122"/>
                </a:rPr>
                <a:t>股，</a:t>
              </a:r>
              <a:r>
                <a:rPr lang="en-US" altLang="zh-CN" sz="1200">
                  <a:latin typeface="微软雅黑" pitchFamily="34" charset="-122"/>
                  <a:ea typeface="微软雅黑" pitchFamily="34" charset="-122"/>
                </a:rPr>
                <a:t>8000</a:t>
              </a:r>
              <a:r>
                <a:rPr lang="zh-CN" altLang="en-US" sz="1200">
                  <a:latin typeface="微软雅黑" pitchFamily="34" charset="-122"/>
                  <a:ea typeface="微软雅黑" pitchFamily="34" charset="-122"/>
                </a:rPr>
                <a:t>股</a:t>
              </a:r>
            </a:p>
            <a:p>
              <a:pPr algn="just"/>
              <a:endParaRPr lang="zh-CN" altLang="en-US" sz="1200">
                <a:latin typeface="微软雅黑" pitchFamily="34" charset="-122"/>
                <a:ea typeface="微软雅黑" pitchFamily="34" charset="-122"/>
              </a:endParaRPr>
            </a:p>
            <a:p>
              <a:pPr algn="just"/>
              <a:r>
                <a:rPr lang="zh-CN" altLang="en-US" sz="1200">
                  <a:latin typeface="微软雅黑" pitchFamily="34" charset="-122"/>
                  <a:ea typeface="微软雅黑" pitchFamily="34" charset="-122"/>
                </a:rPr>
                <a:t>阶梯方式可以对比生活中的楼梯台阶样式</a:t>
              </a:r>
            </a:p>
          </p:txBody>
        </p:sp>
      </p:grpSp>
      <p:pic>
        <p:nvPicPr>
          <p:cNvPr id="61445" name="Picture 9"/>
          <p:cNvPicPr>
            <a:picLocks noChangeAspect="1" noChangeArrowheads="1"/>
          </p:cNvPicPr>
          <p:nvPr/>
        </p:nvPicPr>
        <p:blipFill>
          <a:blip r:embed="rId4"/>
          <a:srcRect/>
          <a:stretch>
            <a:fillRect/>
          </a:stretch>
        </p:blipFill>
        <p:spPr bwMode="auto">
          <a:xfrm>
            <a:off x="409575" y="1268413"/>
            <a:ext cx="8208963" cy="5251450"/>
          </a:xfrm>
          <a:prstGeom prst="rect">
            <a:avLst/>
          </a:prstGeom>
          <a:noFill/>
          <a:ln w="9525">
            <a:noFill/>
            <a:miter lim="800000"/>
            <a:headEnd/>
            <a:tailEnd/>
          </a:ln>
        </p:spPr>
      </p:pic>
      <p:sp>
        <p:nvSpPr>
          <p:cNvPr id="73" name="KSO_Shape"/>
          <p:cNvSpPr>
            <a:spLocks/>
          </p:cNvSpPr>
          <p:nvPr/>
        </p:nvSpPr>
        <p:spPr bwMode="auto">
          <a:xfrm>
            <a:off x="409575" y="404813"/>
            <a:ext cx="576263" cy="4318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008AF2"/>
              </a:solidFill>
              <a:latin typeface="+mn-lt"/>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anim calcmode="lin" valueType="num">
                                      <p:cBhvr>
                                        <p:cTn id="8" dur="250" fill="hold"/>
                                        <p:tgtEl>
                                          <p:spTgt spid="9"/>
                                        </p:tgtEl>
                                        <p:attrNameLst>
                                          <p:attrName>ppt_x</p:attrName>
                                        </p:attrNameLst>
                                      </p:cBhvr>
                                      <p:tavLst>
                                        <p:tav tm="0">
                                          <p:val>
                                            <p:strVal val="#ppt_x"/>
                                          </p:val>
                                        </p:tav>
                                        <p:tav tm="100000">
                                          <p:val>
                                            <p:strVal val="#ppt_x"/>
                                          </p:val>
                                        </p:tav>
                                      </p:tavLst>
                                    </p:anim>
                                    <p:anim calcmode="lin" valueType="num">
                                      <p:cBhvr>
                                        <p:cTn id="9" dur="25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1" decel="10000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0-#ppt_h/2"/>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1000"/>
                                        <p:tgtEl>
                                          <p:spTgt spid="57"/>
                                        </p:tgtEl>
                                      </p:cBhvr>
                                    </p:animEffect>
                                    <p:anim calcmode="lin" valueType="num">
                                      <p:cBhvr>
                                        <p:cTn id="18" dur="1000" fill="hold"/>
                                        <p:tgtEl>
                                          <p:spTgt spid="57"/>
                                        </p:tgtEl>
                                        <p:attrNameLst>
                                          <p:attrName>ppt_x</p:attrName>
                                        </p:attrNameLst>
                                      </p:cBhvr>
                                      <p:tavLst>
                                        <p:tav tm="0">
                                          <p:val>
                                            <p:strVal val="#ppt_x"/>
                                          </p:val>
                                        </p:tav>
                                        <p:tav tm="100000">
                                          <p:val>
                                            <p:strVal val="#ppt_x"/>
                                          </p:val>
                                        </p:tav>
                                      </p:tavLst>
                                    </p:anim>
                                    <p:anim calcmode="lin" valueType="num">
                                      <p:cBhvr>
                                        <p:cTn id="19" dur="1000" fill="hold"/>
                                        <p:tgtEl>
                                          <p:spTgt spid="57"/>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12" presetClass="entr" presetSubtype="4" fill="hold" nodeType="afterEffect">
                                  <p:stCondLst>
                                    <p:cond delay="0"/>
                                  </p:stCondLst>
                                  <p:childTnLst>
                                    <p:set>
                                      <p:cBhvr>
                                        <p:cTn id="22" dur="1" fill="hold">
                                          <p:stCondLst>
                                            <p:cond delay="0"/>
                                          </p:stCondLst>
                                        </p:cTn>
                                        <p:tgtEl>
                                          <p:spTgt spid="73"/>
                                        </p:tgtEl>
                                        <p:attrNameLst>
                                          <p:attrName>style.visibility</p:attrName>
                                        </p:attrNameLst>
                                      </p:cBhvr>
                                      <p:to>
                                        <p:strVal val="visible"/>
                                      </p:to>
                                    </p:set>
                                    <p:anim calcmode="lin" valueType="num">
                                      <p:cBhvr additive="base">
                                        <p:cTn id="23" dur="500"/>
                                        <p:tgtEl>
                                          <p:spTgt spid="73"/>
                                        </p:tgtEl>
                                        <p:attrNameLst>
                                          <p:attrName>ppt_y</p:attrName>
                                        </p:attrNameLst>
                                      </p:cBhvr>
                                      <p:tavLst>
                                        <p:tav tm="0">
                                          <p:val>
                                            <p:strVal val="#ppt_y+#ppt_h*1.125000"/>
                                          </p:val>
                                        </p:tav>
                                        <p:tav tm="100000">
                                          <p:val>
                                            <p:strVal val="#ppt_y"/>
                                          </p:val>
                                        </p:tav>
                                      </p:tavLst>
                                    </p:anim>
                                    <p:animEffect transition="in" filter="wipe(up)">
                                      <p:cBhvr>
                                        <p:cTn id="24"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3" name="矩形 12"/>
          <p:cNvSpPr/>
          <p:nvPr/>
        </p:nvSpPr>
        <p:spPr>
          <a:xfrm>
            <a:off x="11928475" y="5949950"/>
            <a:ext cx="261938" cy="906463"/>
          </a:xfrm>
          <a:prstGeom prst="rect">
            <a:avLst/>
          </a:prstGeom>
          <a:solidFill>
            <a:srgbClr val="0070C0"/>
          </a:solidFill>
          <a:ln>
            <a:noFill/>
          </a:ln>
          <a:effectLst>
            <a:outerShdw blurRad="355600" dist="1016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675" name="TextBox 13"/>
          <p:cNvSpPr txBox="1">
            <a:spLocks noChangeArrowheads="1"/>
          </p:cNvSpPr>
          <p:nvPr/>
        </p:nvSpPr>
        <p:spPr bwMode="auto">
          <a:xfrm>
            <a:off x="10920413" y="6165850"/>
            <a:ext cx="1008062" cy="522288"/>
          </a:xfrm>
          <a:prstGeom prst="rect">
            <a:avLst/>
          </a:prstGeom>
          <a:noFill/>
          <a:ln w="9525">
            <a:noFill/>
            <a:miter lim="800000"/>
            <a:headEnd/>
            <a:tailEnd/>
          </a:ln>
        </p:spPr>
        <p:txBody>
          <a:bodyPr>
            <a:spAutoFit/>
          </a:bodyPr>
          <a:lstStyle/>
          <a:p>
            <a:pPr algn="ctr"/>
            <a:r>
              <a:rPr lang="en-US" altLang="zh-CN" sz="2800">
                <a:solidFill>
                  <a:srgbClr val="0070C0"/>
                </a:solidFill>
                <a:latin typeface="微软雅黑" pitchFamily="34" charset="-122"/>
                <a:ea typeface="微软雅黑" pitchFamily="34" charset="-122"/>
              </a:rPr>
              <a:t>-02-</a:t>
            </a:r>
            <a:endParaRPr lang="zh-CN" altLang="en-US" sz="2800">
              <a:solidFill>
                <a:srgbClr val="0070C0"/>
              </a:solidFill>
              <a:latin typeface="微软雅黑" pitchFamily="34" charset="-122"/>
              <a:ea typeface="微软雅黑" pitchFamily="34" charset="-122"/>
            </a:endParaRPr>
          </a:p>
        </p:txBody>
      </p:sp>
      <p:sp>
        <p:nvSpPr>
          <p:cNvPr id="15" name="矩形 14"/>
          <p:cNvSpPr/>
          <p:nvPr/>
        </p:nvSpPr>
        <p:spPr>
          <a:xfrm>
            <a:off x="6527800" y="1346200"/>
            <a:ext cx="5692775" cy="719138"/>
          </a:xfrm>
          <a:prstGeom prst="rect">
            <a:avLst/>
          </a:prstGeom>
          <a:solidFill>
            <a:srgbClr val="0070C0"/>
          </a:solidFill>
          <a:ln>
            <a:noFill/>
          </a:ln>
          <a:effectLst>
            <a:outerShdw blurRad="3556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TextBox 7"/>
          <p:cNvSpPr>
            <a:spLocks noChangeArrowheads="1"/>
          </p:cNvSpPr>
          <p:nvPr/>
        </p:nvSpPr>
        <p:spPr bwMode="auto">
          <a:xfrm>
            <a:off x="6454775" y="620713"/>
            <a:ext cx="4891088" cy="492125"/>
          </a:xfrm>
          <a:prstGeom prst="rect">
            <a:avLst/>
          </a:prstGeom>
          <a:noFill/>
          <a:ln>
            <a:noFill/>
          </a:ln>
          <a:effectLst/>
          <a:extLst/>
        </p:spPr>
        <p:txBody>
          <a:bodyPr lIns="0" tIns="0" rIns="0" bIns="0">
            <a:spAutoFit/>
          </a:bodyPr>
          <a:lstStyle/>
          <a:p>
            <a:pPr fontAlgn="auto">
              <a:spcBef>
                <a:spcPts val="0"/>
              </a:spcBef>
              <a:spcAft>
                <a:spcPts val="0"/>
              </a:spcAft>
              <a:defRPr/>
            </a:pPr>
            <a:r>
              <a:rPr lang="zh-CN" altLang="en-US" sz="3200" b="1" dirty="0">
                <a:solidFill>
                  <a:srgbClr val="0070C0"/>
                </a:solidFill>
                <a:latin typeface="微软雅黑" panose="020B0503020204020204" pitchFamily="34" charset="-122"/>
                <a:ea typeface="微软雅黑" panose="020B0503020204020204" pitchFamily="34" charset="-122"/>
                <a:sym typeface="方正兰亭黑_GBK" pitchFamily="2" charset="-122"/>
              </a:rPr>
              <a:t>卷首语</a:t>
            </a:r>
            <a:r>
              <a:rPr lang="zh-CN" altLang="en-US" sz="3200" dirty="0">
                <a:solidFill>
                  <a:srgbClr val="0070C0"/>
                </a:solidFill>
                <a:latin typeface="微软雅黑" panose="020B0503020204020204" pitchFamily="34" charset="-122"/>
                <a:ea typeface="微软雅黑" panose="020B0503020204020204" pitchFamily="34" charset="-122"/>
                <a:sym typeface="方正兰亭黑_GBK" pitchFamily="2" charset="-122"/>
              </a:rPr>
              <a:t> </a:t>
            </a:r>
            <a:r>
              <a:rPr lang="en-US" altLang="zh-CN" sz="3200" dirty="0">
                <a:solidFill>
                  <a:srgbClr val="0070C0"/>
                </a:solidFill>
                <a:latin typeface="微软雅黑" panose="020B0503020204020204" pitchFamily="34" charset="-122"/>
                <a:ea typeface="微软雅黑" panose="020B0503020204020204" pitchFamily="34" charset="-122"/>
                <a:sym typeface="方正兰亭黑_GBK" pitchFamily="2" charset="-122"/>
              </a:rPr>
              <a:t>/ </a:t>
            </a:r>
            <a:r>
              <a:rPr lang="en-US" altLang="zh-CN"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P   r   e   f   a   c   e</a:t>
            </a:r>
          </a:p>
        </p:txBody>
      </p:sp>
      <p:sp>
        <p:nvSpPr>
          <p:cNvPr id="17" name="文本框 1"/>
          <p:cNvSpPr txBox="1">
            <a:spLocks noChangeArrowheads="1"/>
          </p:cNvSpPr>
          <p:nvPr/>
        </p:nvSpPr>
        <p:spPr bwMode="auto">
          <a:xfrm>
            <a:off x="6454775" y="2241550"/>
            <a:ext cx="5473700" cy="1143000"/>
          </a:xfrm>
          <a:prstGeom prst="rect">
            <a:avLst/>
          </a:prstGeom>
          <a:noFill/>
          <a:ln w="9525">
            <a:noFill/>
            <a:miter lim="800000"/>
            <a:headEnd/>
            <a:tailEnd/>
          </a:ln>
        </p:spPr>
        <p:txBody>
          <a:bodyPr>
            <a:spAutoFit/>
          </a:bodyPr>
          <a:lstStyle/>
          <a:p>
            <a:pPr>
              <a:lnSpc>
                <a:spcPct val="150000"/>
              </a:lnSpc>
            </a:pPr>
            <a:r>
              <a:rPr lang="zh-CN" altLang="en-US" b="1">
                <a:solidFill>
                  <a:srgbClr val="0070C0"/>
                </a:solidFill>
                <a:latin typeface="微软雅黑" pitchFamily="34" charset="-122"/>
                <a:ea typeface="微软雅黑" pitchFamily="34" charset="-122"/>
              </a:rPr>
              <a:t>本次</a:t>
            </a:r>
            <a:r>
              <a:rPr lang="zh-CN" altLang="en-US" sz="1400">
                <a:latin typeface="微软雅黑" pitchFamily="34" charset="-122"/>
                <a:ea typeface="微软雅黑" pitchFamily="34" charset="-122"/>
              </a:rPr>
              <a:t>主要对</a:t>
            </a:r>
            <a:r>
              <a:rPr lang="en-US" altLang="zh-CN" sz="1400">
                <a:latin typeface="微软雅黑" pitchFamily="34" charset="-122"/>
                <a:ea typeface="微软雅黑" pitchFamily="34" charset="-122"/>
              </a:rPr>
              <a:t>A</a:t>
            </a:r>
            <a:r>
              <a:rPr lang="zh-CN" altLang="en-US" sz="1400">
                <a:latin typeface="微软雅黑" pitchFamily="34" charset="-122"/>
                <a:ea typeface="微软雅黑" pitchFamily="34" charset="-122"/>
              </a:rPr>
              <a:t>股管家</a:t>
            </a:r>
            <a:r>
              <a:rPr lang="en-US" altLang="zh-CN" sz="1400">
                <a:latin typeface="微软雅黑" pitchFamily="34" charset="-122"/>
                <a:ea typeface="微软雅黑" pitchFamily="34" charset="-122"/>
              </a:rPr>
              <a:t>V3.5</a:t>
            </a:r>
            <a:r>
              <a:rPr lang="zh-CN" altLang="en-US" sz="1400">
                <a:latin typeface="微软雅黑" pitchFamily="34" charset="-122"/>
                <a:ea typeface="微软雅黑" pitchFamily="34" charset="-122"/>
              </a:rPr>
              <a:t>版本详细介绍。</a:t>
            </a:r>
            <a:endParaRPr lang="en-US" altLang="zh-CN" sz="1400">
              <a:latin typeface="微软雅黑" pitchFamily="34" charset="-122"/>
              <a:ea typeface="微软雅黑" pitchFamily="34" charset="-122"/>
            </a:endParaRPr>
          </a:p>
          <a:p>
            <a:pPr>
              <a:lnSpc>
                <a:spcPct val="150000"/>
              </a:lnSpc>
            </a:pPr>
            <a:endParaRPr lang="en-US" altLang="zh-CN" sz="1400">
              <a:latin typeface="微软雅黑" pitchFamily="34" charset="-122"/>
              <a:ea typeface="微软雅黑" pitchFamily="34" charset="-122"/>
            </a:endParaRPr>
          </a:p>
          <a:p>
            <a:pPr>
              <a:lnSpc>
                <a:spcPct val="150000"/>
              </a:lnSpc>
            </a:pPr>
            <a:r>
              <a:rPr lang="zh-CN" altLang="en-US" sz="1400">
                <a:latin typeface="微软雅黑" pitchFamily="34" charset="-122"/>
                <a:ea typeface="微软雅黑" pitchFamily="34" charset="-122"/>
              </a:rPr>
              <a:t>包含软件用途，使用方法，常见问题以及注意事项等。</a:t>
            </a:r>
            <a:endParaRPr lang="zh-CN" altLang="en-US" sz="1400">
              <a:latin typeface="微软雅黑" pitchFamily="34" charset="-122"/>
              <a:ea typeface="微软雅黑" pitchFamily="34" charset="-122"/>
              <a:sym typeface="微软雅黑" pitchFamily="34" charset="-122"/>
            </a:endParaRPr>
          </a:p>
        </p:txBody>
      </p:sp>
      <p:pic>
        <p:nvPicPr>
          <p:cNvPr id="18" name="Picture 4" descr="C:\Users\Administrator\Desktop\563ea2d644ef5.png"/>
          <p:cNvPicPr>
            <a:picLocks noChangeAspect="1" noChangeArrowheads="1"/>
          </p:cNvPicPr>
          <p:nvPr/>
        </p:nvPicPr>
        <p:blipFill>
          <a:blip r:embed="rId4"/>
          <a:srcRect/>
          <a:stretch>
            <a:fillRect/>
          </a:stretch>
        </p:blipFill>
        <p:spPr bwMode="auto">
          <a:xfrm>
            <a:off x="-1824038" y="1557338"/>
            <a:ext cx="11085513" cy="5541962"/>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by="(-#ppt_w*2)" calcmode="lin" valueType="num">
                                      <p:cBhvr rctx="PPT">
                                        <p:cTn id="7" dur="500" autoRev="1" fill="hold">
                                          <p:stCondLst>
                                            <p:cond delay="0"/>
                                          </p:stCondLst>
                                        </p:cTn>
                                        <p:tgtEl>
                                          <p:spTgt spid="16"/>
                                        </p:tgtEl>
                                        <p:attrNameLst>
                                          <p:attrName>ppt_w</p:attrName>
                                        </p:attrNameLst>
                                      </p:cBhvr>
                                    </p:anim>
                                    <p:anim by="(#ppt_w*0.50)" calcmode="lin" valueType="num">
                                      <p:cBhvr>
                                        <p:cTn id="8" dur="500" decel="50000" autoRev="1" fill="hold">
                                          <p:stCondLst>
                                            <p:cond delay="0"/>
                                          </p:stCondLst>
                                        </p:cTn>
                                        <p:tgtEl>
                                          <p:spTgt spid="16"/>
                                        </p:tgtEl>
                                        <p:attrNameLst>
                                          <p:attrName>ppt_x</p:attrName>
                                        </p:attrNameLst>
                                      </p:cBhvr>
                                    </p:anim>
                                    <p:anim from="(-#ppt_h/2)" to="(#ppt_y)" calcmode="lin" valueType="num">
                                      <p:cBhvr>
                                        <p:cTn id="9" dur="1000" fill="hold">
                                          <p:stCondLst>
                                            <p:cond delay="0"/>
                                          </p:stCondLst>
                                        </p:cTn>
                                        <p:tgtEl>
                                          <p:spTgt spid="16"/>
                                        </p:tgtEl>
                                        <p:attrNameLst>
                                          <p:attrName>ppt_y</p:attrName>
                                        </p:attrNameLst>
                                      </p:cBhvr>
                                    </p:anim>
                                    <p:animRot by="21600000">
                                      <p:cBhvr>
                                        <p:cTn id="10" dur="1000" fill="hold">
                                          <p:stCondLst>
                                            <p:cond delay="0"/>
                                          </p:stCondLst>
                                        </p:cTn>
                                        <p:tgtEl>
                                          <p:spTgt spid="16"/>
                                        </p:tgtEl>
                                        <p:attrNameLst>
                                          <p:attrName>r</p:attrName>
                                        </p:attrNameLst>
                                      </p:cBhvr>
                                    </p:animRot>
                                  </p:childTnLst>
                                </p:cTn>
                              </p:par>
                            </p:childTnLst>
                          </p:cTn>
                        </p:par>
                        <p:par>
                          <p:cTn id="11" fill="hold">
                            <p:stCondLst>
                              <p:cond delay="2000"/>
                            </p:stCondLst>
                            <p:childTnLst>
                              <p:par>
                                <p:cTn id="12" presetID="42" presetClass="entr" presetSubtype="0"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par>
                          <p:cTn id="17" fill="hold">
                            <p:stCondLst>
                              <p:cond delay="3000"/>
                            </p:stCondLst>
                            <p:childTnLst>
                              <p:par>
                                <p:cTn id="18" presetID="2" presetClass="entr" presetSubtype="2"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1+#ppt_w/2"/>
                                          </p:val>
                                        </p:tav>
                                        <p:tav tm="100000">
                                          <p:val>
                                            <p:strVal val="#ppt_x"/>
                                          </p:val>
                                        </p:tav>
                                      </p:tavLst>
                                    </p:anim>
                                    <p:anim calcmode="lin" valueType="num">
                                      <p:cBhvr additive="base">
                                        <p:cTn id="21" dur="500" fill="hold"/>
                                        <p:tgtEl>
                                          <p:spTgt spid="15"/>
                                        </p:tgtEl>
                                        <p:attrNameLst>
                                          <p:attrName>ppt_y</p:attrName>
                                        </p:attrNameLst>
                                      </p:cBhvr>
                                      <p:tavLst>
                                        <p:tav tm="0">
                                          <p:val>
                                            <p:strVal val="#ppt_y"/>
                                          </p:val>
                                        </p:tav>
                                        <p:tav tm="100000">
                                          <p:val>
                                            <p:strVal val="#ppt_y"/>
                                          </p:val>
                                        </p:tav>
                                      </p:tavLst>
                                    </p:anim>
                                  </p:childTnLst>
                                </p:cTn>
                              </p:par>
                            </p:childTnLst>
                          </p:cTn>
                        </p:par>
                        <p:par>
                          <p:cTn id="22" fill="hold">
                            <p:stCondLst>
                              <p:cond delay="3500"/>
                            </p:stCondLst>
                            <p:childTnLst>
                              <p:par>
                                <p:cTn id="23" presetID="42" presetClass="entr" presetSubtype="0"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1000"/>
                                        <p:tgtEl>
                                          <p:spTgt spid="18"/>
                                        </p:tgtEl>
                                      </p:cBhvr>
                                    </p:animEffect>
                                    <p:anim calcmode="lin" valueType="num">
                                      <p:cBhvr>
                                        <p:cTn id="26" dur="1000" fill="hold"/>
                                        <p:tgtEl>
                                          <p:spTgt spid="18"/>
                                        </p:tgtEl>
                                        <p:attrNameLst>
                                          <p:attrName>ppt_x</p:attrName>
                                        </p:attrNameLst>
                                      </p:cBhvr>
                                      <p:tavLst>
                                        <p:tav tm="0">
                                          <p:val>
                                            <p:strVal val="#ppt_x"/>
                                          </p:val>
                                        </p:tav>
                                        <p:tav tm="100000">
                                          <p:val>
                                            <p:strVal val="#ppt_x"/>
                                          </p:val>
                                        </p:tav>
                                      </p:tavLst>
                                    </p:anim>
                                    <p:anim calcmode="lin" valueType="num">
                                      <p:cBhvr>
                                        <p:cTn id="2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C:\Users\Administrator\Desktop\微立体创业计划\002.png"/>
          <p:cNvPicPr>
            <a:picLocks noChangeAspect="1" noChangeArrowheads="1"/>
          </p:cNvPicPr>
          <p:nvPr/>
        </p:nvPicPr>
        <p:blipFill>
          <a:blip r:embed="rId3"/>
          <a:srcRect/>
          <a:stretch>
            <a:fillRect/>
          </a:stretch>
        </p:blipFill>
        <p:spPr bwMode="auto">
          <a:xfrm>
            <a:off x="193675" y="115888"/>
            <a:ext cx="935038" cy="936625"/>
          </a:xfrm>
          <a:prstGeom prst="rect">
            <a:avLst/>
          </a:prstGeom>
          <a:noFill/>
          <a:effectLst>
            <a:outerShdw blurRad="292100" dist="177800" dir="2460000" sx="99000" sy="99000" algn="l" rotWithShape="0">
              <a:prstClr val="black">
                <a:alpha val="39000"/>
              </a:prstClr>
            </a:outerShdw>
          </a:effectLst>
          <a:extLst/>
        </p:spPr>
      </p:pic>
      <p:sp>
        <p:nvSpPr>
          <p:cNvPr id="15" name="TextBox 14"/>
          <p:cNvSpPr txBox="1">
            <a:spLocks noChangeArrowheads="1"/>
          </p:cNvSpPr>
          <p:nvPr/>
        </p:nvSpPr>
        <p:spPr bwMode="auto">
          <a:xfrm>
            <a:off x="1128713" y="404813"/>
            <a:ext cx="3155950" cy="366712"/>
          </a:xfrm>
          <a:prstGeom prst="rect">
            <a:avLst/>
          </a:prstGeom>
          <a:noFill/>
          <a:ln w="9525">
            <a:noFill/>
            <a:miter lim="800000"/>
            <a:headEnd/>
            <a:tailEnd/>
          </a:ln>
        </p:spPr>
        <p:txBody>
          <a:bodyPr wrap="none">
            <a:spAutoFit/>
          </a:bodyPr>
          <a:lstStyle/>
          <a:p>
            <a:r>
              <a:rPr lang="zh-CN" altLang="en-US" b="1">
                <a:solidFill>
                  <a:srgbClr val="0070C0"/>
                </a:solidFill>
                <a:latin typeface="微软雅黑" pitchFamily="34" charset="-122"/>
                <a:ea typeface="微软雅黑" pitchFamily="34" charset="-122"/>
                <a:sym typeface="Arial" charset="0"/>
              </a:rPr>
              <a:t>阶梯交易任务之阶梯卖出案例</a:t>
            </a:r>
            <a:endParaRPr lang="zh-CN" altLang="en-US" baseline="-3000">
              <a:solidFill>
                <a:srgbClr val="7F7F7F"/>
              </a:solidFill>
              <a:latin typeface="微软雅黑" pitchFamily="34" charset="-122"/>
              <a:ea typeface="微软雅黑" pitchFamily="34" charset="-122"/>
              <a:sym typeface="Arial" charset="0"/>
            </a:endParaRPr>
          </a:p>
        </p:txBody>
      </p:sp>
      <p:grpSp>
        <p:nvGrpSpPr>
          <p:cNvPr id="57" name="组合 56"/>
          <p:cNvGrpSpPr>
            <a:grpSpLocks/>
          </p:cNvGrpSpPr>
          <p:nvPr/>
        </p:nvGrpSpPr>
        <p:grpSpPr bwMode="auto">
          <a:xfrm>
            <a:off x="8905875" y="1341438"/>
            <a:ext cx="2952750" cy="4518025"/>
            <a:chOff x="3451161" y="3849925"/>
            <a:chExt cx="1725052" cy="2419960"/>
          </a:xfrm>
        </p:grpSpPr>
        <p:sp>
          <p:nvSpPr>
            <p:cNvPr id="63494" name="文本框 39"/>
            <p:cNvSpPr txBox="1">
              <a:spLocks noChangeArrowheads="1"/>
            </p:cNvSpPr>
            <p:nvPr/>
          </p:nvSpPr>
          <p:spPr bwMode="auto">
            <a:xfrm>
              <a:off x="3451161" y="3849925"/>
              <a:ext cx="1725052" cy="196420"/>
            </a:xfrm>
            <a:prstGeom prst="rect">
              <a:avLst/>
            </a:prstGeom>
            <a:noFill/>
            <a:ln w="9525">
              <a:noFill/>
              <a:miter lim="800000"/>
              <a:headEnd/>
              <a:tailEnd/>
            </a:ln>
          </p:spPr>
          <p:txBody>
            <a:bodyPr>
              <a:spAutoFit/>
            </a:bodyPr>
            <a:lstStyle/>
            <a:p>
              <a:r>
                <a:rPr lang="zh-CN" altLang="en-US" b="1">
                  <a:solidFill>
                    <a:schemeClr val="hlink"/>
                  </a:solidFill>
                  <a:latin typeface="微软雅黑" pitchFamily="34" charset="-122"/>
                  <a:ea typeface="微软雅黑" pitchFamily="34" charset="-122"/>
                </a:rPr>
                <a:t>阶梯卖出案例</a:t>
              </a:r>
            </a:p>
          </p:txBody>
        </p:sp>
        <p:sp>
          <p:nvSpPr>
            <p:cNvPr id="63495" name="文本框 40"/>
            <p:cNvSpPr txBox="1">
              <a:spLocks noChangeArrowheads="1"/>
            </p:cNvSpPr>
            <p:nvPr/>
          </p:nvSpPr>
          <p:spPr bwMode="auto">
            <a:xfrm>
              <a:off x="3457653" y="4167088"/>
              <a:ext cx="1718560" cy="2102797"/>
            </a:xfrm>
            <a:prstGeom prst="rect">
              <a:avLst/>
            </a:prstGeom>
            <a:noFill/>
            <a:ln w="9525">
              <a:noFill/>
              <a:miter lim="800000"/>
              <a:headEnd/>
              <a:tailEnd/>
            </a:ln>
          </p:spPr>
          <p:txBody>
            <a:bodyPr>
              <a:spAutoFit/>
            </a:bodyPr>
            <a:lstStyle/>
            <a:p>
              <a:pPr algn="just"/>
              <a:r>
                <a:rPr lang="zh-CN" altLang="en-US" sz="1200">
                  <a:latin typeface="微软雅黑" pitchFamily="34" charset="-122"/>
                  <a:ea typeface="微软雅黑" pitchFamily="34" charset="-122"/>
                </a:rPr>
                <a:t>用户小刘设置股票</a:t>
              </a:r>
              <a:r>
                <a:rPr lang="en-US" altLang="zh-CN" sz="1200">
                  <a:latin typeface="微软雅黑" pitchFamily="34" charset="-122"/>
                  <a:ea typeface="微软雅黑" pitchFamily="34" charset="-122"/>
                </a:rPr>
                <a:t>A</a:t>
              </a:r>
              <a:r>
                <a:rPr lang="zh-CN" altLang="en-US" sz="1200">
                  <a:latin typeface="微软雅黑" pitchFamily="34" charset="-122"/>
                  <a:ea typeface="微软雅黑" pitchFamily="34" charset="-122"/>
                </a:rPr>
                <a:t>以价格</a:t>
              </a:r>
              <a:r>
                <a:rPr lang="en-US" altLang="zh-CN" sz="1200">
                  <a:latin typeface="微软雅黑" pitchFamily="34" charset="-122"/>
                  <a:ea typeface="微软雅黑" pitchFamily="34" charset="-122"/>
                </a:rPr>
                <a:t>10</a:t>
              </a:r>
              <a:r>
                <a:rPr lang="zh-CN" altLang="en-US" sz="1200">
                  <a:latin typeface="微软雅黑" pitchFamily="34" charset="-122"/>
                  <a:ea typeface="微软雅黑" pitchFamily="34" charset="-122"/>
                </a:rPr>
                <a:t>元为基础，每上涨</a:t>
              </a:r>
              <a:r>
                <a:rPr lang="en-US" altLang="zh-CN" sz="1200">
                  <a:latin typeface="微软雅黑" pitchFamily="34" charset="-122"/>
                  <a:ea typeface="微软雅黑" pitchFamily="34" charset="-122"/>
                </a:rPr>
                <a:t>2%</a:t>
              </a:r>
              <a:r>
                <a:rPr lang="zh-CN" altLang="en-US" sz="1200">
                  <a:latin typeface="微软雅黑" pitchFamily="34" charset="-122"/>
                  <a:ea typeface="微软雅黑" pitchFamily="34" charset="-122"/>
                </a:rPr>
                <a:t>卖出</a:t>
              </a:r>
              <a:r>
                <a:rPr lang="en-US" altLang="zh-CN" sz="1200">
                  <a:latin typeface="微软雅黑" pitchFamily="34" charset="-122"/>
                  <a:ea typeface="微软雅黑" pitchFamily="34" charset="-122"/>
                </a:rPr>
                <a:t>1000</a:t>
              </a:r>
              <a:r>
                <a:rPr lang="zh-CN" altLang="en-US" sz="1200">
                  <a:latin typeface="微软雅黑" pitchFamily="34" charset="-122"/>
                  <a:ea typeface="微软雅黑" pitchFamily="34" charset="-122"/>
                </a:rPr>
                <a:t>股，股票</a:t>
              </a:r>
              <a:r>
                <a:rPr lang="en-US" altLang="zh-CN" sz="1200">
                  <a:latin typeface="微软雅黑" pitchFamily="34" charset="-122"/>
                  <a:ea typeface="微软雅黑" pitchFamily="34" charset="-122"/>
                </a:rPr>
                <a:t>A</a:t>
              </a:r>
              <a:r>
                <a:rPr lang="zh-CN" altLang="en-US" sz="1200">
                  <a:latin typeface="微软雅黑" pitchFamily="34" charset="-122"/>
                  <a:ea typeface="微软雅黑" pitchFamily="34" charset="-122"/>
                </a:rPr>
                <a:t>的走势如如左图所示，共发生</a:t>
              </a:r>
              <a:r>
                <a:rPr lang="en-US" altLang="zh-CN" sz="1200">
                  <a:latin typeface="微软雅黑" pitchFamily="34" charset="-122"/>
                  <a:ea typeface="微软雅黑" pitchFamily="34" charset="-122"/>
                </a:rPr>
                <a:t>4</a:t>
              </a:r>
              <a:r>
                <a:rPr lang="zh-CN" altLang="en-US" sz="1200">
                  <a:latin typeface="微软雅黑" pitchFamily="34" charset="-122"/>
                  <a:ea typeface="微软雅黑" pitchFamily="34" charset="-122"/>
                </a:rPr>
                <a:t>次卖出，下一次的交易幅度计算均以上一次的触发价格为基数，其中第一次基础价格</a:t>
              </a:r>
              <a:r>
                <a:rPr lang="en-US" altLang="zh-CN" sz="1200">
                  <a:latin typeface="微软雅黑" pitchFamily="34" charset="-122"/>
                  <a:ea typeface="微软雅黑" pitchFamily="34" charset="-122"/>
                </a:rPr>
                <a:t>10</a:t>
              </a:r>
              <a:r>
                <a:rPr lang="zh-CN" altLang="en-US" sz="1200">
                  <a:latin typeface="微软雅黑" pitchFamily="34" charset="-122"/>
                  <a:ea typeface="微软雅黑" pitchFamily="34" charset="-122"/>
                </a:rPr>
                <a:t>元为小刘设定。</a:t>
              </a:r>
            </a:p>
            <a:p>
              <a:pPr algn="just"/>
              <a:endParaRPr lang="zh-CN" altLang="en-US" sz="1200">
                <a:latin typeface="微软雅黑" pitchFamily="34" charset="-122"/>
                <a:ea typeface="微软雅黑" pitchFamily="34" charset="-122"/>
              </a:endParaRPr>
            </a:p>
            <a:p>
              <a:pPr algn="just"/>
              <a:r>
                <a:rPr lang="zh-CN" altLang="en-US" sz="1200">
                  <a:latin typeface="微软雅黑" pitchFamily="34" charset="-122"/>
                  <a:ea typeface="微软雅黑" pitchFamily="34" charset="-122"/>
                </a:rPr>
                <a:t>阶梯交易任务中，第二天开启任务后将接着上一次的触发价格继续执行阶梯任务，阶梯任务为循环执行，除非用户手动选择暂停</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删除</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停用。</a:t>
              </a:r>
            </a:p>
            <a:p>
              <a:pPr algn="just"/>
              <a:endParaRPr lang="zh-CN" altLang="en-US" sz="1200">
                <a:latin typeface="微软雅黑" pitchFamily="34" charset="-122"/>
                <a:ea typeface="微软雅黑" pitchFamily="34" charset="-122"/>
              </a:endParaRPr>
            </a:p>
            <a:p>
              <a:pPr algn="just"/>
              <a:r>
                <a:rPr lang="zh-CN" altLang="en-US" sz="1200">
                  <a:latin typeface="微软雅黑" pitchFamily="34" charset="-122"/>
                  <a:ea typeface="微软雅黑" pitchFamily="34" charset="-122"/>
                </a:rPr>
                <a:t>若用户使用拐点卖出，则上涨</a:t>
              </a:r>
              <a:r>
                <a:rPr lang="en-US" altLang="zh-CN" sz="1200">
                  <a:latin typeface="微软雅黑" pitchFamily="34" charset="-122"/>
                  <a:ea typeface="微软雅黑" pitchFamily="34" charset="-122"/>
                </a:rPr>
                <a:t>2%</a:t>
              </a:r>
              <a:r>
                <a:rPr lang="zh-CN" altLang="en-US" sz="1200">
                  <a:latin typeface="微软雅黑" pitchFamily="34" charset="-122"/>
                  <a:ea typeface="微软雅黑" pitchFamily="34" charset="-122"/>
                </a:rPr>
                <a:t>后等待回落设定幅度后再进行卖出，基准价格为将由系统自动判定为触发卖出时的触发价格；</a:t>
              </a:r>
            </a:p>
            <a:p>
              <a:pPr algn="just"/>
              <a:r>
                <a:rPr lang="zh-CN" altLang="en-US" sz="1200">
                  <a:latin typeface="微软雅黑" pitchFamily="34" charset="-122"/>
                  <a:ea typeface="微软雅黑" pitchFamily="34" charset="-122"/>
                </a:rPr>
                <a:t>若用户勾选翻倍交易，则</a:t>
              </a:r>
              <a:r>
                <a:rPr lang="en-US" altLang="zh-CN" sz="1200">
                  <a:latin typeface="微软雅黑" pitchFamily="34" charset="-122"/>
                  <a:ea typeface="微软雅黑" pitchFamily="34" charset="-122"/>
                </a:rPr>
                <a:t>4</a:t>
              </a:r>
              <a:r>
                <a:rPr lang="zh-CN" altLang="en-US" sz="1200">
                  <a:latin typeface="微软雅黑" pitchFamily="34" charset="-122"/>
                  <a:ea typeface="微软雅黑" pitchFamily="34" charset="-122"/>
                </a:rPr>
                <a:t>次的卖出数量分别为</a:t>
              </a:r>
              <a:r>
                <a:rPr lang="en-US" altLang="zh-CN" sz="1200">
                  <a:latin typeface="微软雅黑" pitchFamily="34" charset="-122"/>
                  <a:ea typeface="微软雅黑" pitchFamily="34" charset="-122"/>
                </a:rPr>
                <a:t>1000</a:t>
              </a:r>
              <a:r>
                <a:rPr lang="zh-CN" altLang="en-US" sz="1200">
                  <a:latin typeface="微软雅黑" pitchFamily="34" charset="-122"/>
                  <a:ea typeface="微软雅黑" pitchFamily="34" charset="-122"/>
                </a:rPr>
                <a:t>股，</a:t>
              </a:r>
              <a:r>
                <a:rPr lang="en-US" altLang="zh-CN" sz="1200">
                  <a:latin typeface="微软雅黑" pitchFamily="34" charset="-122"/>
                  <a:ea typeface="微软雅黑" pitchFamily="34" charset="-122"/>
                </a:rPr>
                <a:t>2000</a:t>
              </a:r>
              <a:r>
                <a:rPr lang="zh-CN" altLang="en-US" sz="1200">
                  <a:latin typeface="微软雅黑" pitchFamily="34" charset="-122"/>
                  <a:ea typeface="微软雅黑" pitchFamily="34" charset="-122"/>
                </a:rPr>
                <a:t>股，</a:t>
              </a:r>
              <a:r>
                <a:rPr lang="en-US" altLang="zh-CN" sz="1200">
                  <a:latin typeface="微软雅黑" pitchFamily="34" charset="-122"/>
                  <a:ea typeface="微软雅黑" pitchFamily="34" charset="-122"/>
                </a:rPr>
                <a:t>4000</a:t>
              </a:r>
              <a:r>
                <a:rPr lang="zh-CN" altLang="en-US" sz="1200">
                  <a:latin typeface="微软雅黑" pitchFamily="34" charset="-122"/>
                  <a:ea typeface="微软雅黑" pitchFamily="34" charset="-122"/>
                </a:rPr>
                <a:t>股，</a:t>
              </a:r>
              <a:r>
                <a:rPr lang="en-US" altLang="zh-CN" sz="1200">
                  <a:latin typeface="微软雅黑" pitchFamily="34" charset="-122"/>
                  <a:ea typeface="微软雅黑" pitchFamily="34" charset="-122"/>
                </a:rPr>
                <a:t>8000</a:t>
              </a:r>
              <a:r>
                <a:rPr lang="zh-CN" altLang="en-US" sz="1200">
                  <a:latin typeface="微软雅黑" pitchFamily="34" charset="-122"/>
                  <a:ea typeface="微软雅黑" pitchFamily="34" charset="-122"/>
                </a:rPr>
                <a:t>股</a:t>
              </a:r>
            </a:p>
            <a:p>
              <a:pPr algn="just"/>
              <a:endParaRPr lang="zh-CN" altLang="en-US" sz="1200">
                <a:latin typeface="微软雅黑" pitchFamily="34" charset="-122"/>
                <a:ea typeface="微软雅黑" pitchFamily="34" charset="-122"/>
              </a:endParaRPr>
            </a:p>
            <a:p>
              <a:pPr algn="just"/>
              <a:r>
                <a:rPr lang="zh-CN" altLang="en-US" sz="1200">
                  <a:latin typeface="微软雅黑" pitchFamily="34" charset="-122"/>
                  <a:ea typeface="微软雅黑" pitchFamily="34" charset="-122"/>
                </a:rPr>
                <a:t>阶梯方式可以对比生活中的楼梯台阶样式</a:t>
              </a:r>
            </a:p>
          </p:txBody>
        </p:sp>
      </p:grpSp>
      <p:pic>
        <p:nvPicPr>
          <p:cNvPr id="63493" name="Picture 9"/>
          <p:cNvPicPr>
            <a:picLocks noChangeAspect="1" noChangeArrowheads="1"/>
          </p:cNvPicPr>
          <p:nvPr/>
        </p:nvPicPr>
        <p:blipFill>
          <a:blip r:embed="rId4"/>
          <a:srcRect/>
          <a:stretch>
            <a:fillRect/>
          </a:stretch>
        </p:blipFill>
        <p:spPr bwMode="auto">
          <a:xfrm>
            <a:off x="336550" y="1196975"/>
            <a:ext cx="7921625" cy="5200650"/>
          </a:xfrm>
          <a:prstGeom prst="rect">
            <a:avLst/>
          </a:prstGeom>
          <a:noFill/>
          <a:ln w="9525">
            <a:noFill/>
            <a:miter lim="800000"/>
            <a:headEnd/>
            <a:tailEnd/>
          </a:ln>
        </p:spPr>
      </p:pic>
      <p:sp>
        <p:nvSpPr>
          <p:cNvPr id="73" name="KSO_Shape"/>
          <p:cNvSpPr>
            <a:spLocks/>
          </p:cNvSpPr>
          <p:nvPr/>
        </p:nvSpPr>
        <p:spPr bwMode="auto">
          <a:xfrm>
            <a:off x="409575" y="404813"/>
            <a:ext cx="576263" cy="4318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008AF2"/>
              </a:solidFill>
              <a:latin typeface="+mn-lt"/>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anim calcmode="lin" valueType="num">
                                      <p:cBhvr>
                                        <p:cTn id="8" dur="250" fill="hold"/>
                                        <p:tgtEl>
                                          <p:spTgt spid="9"/>
                                        </p:tgtEl>
                                        <p:attrNameLst>
                                          <p:attrName>ppt_x</p:attrName>
                                        </p:attrNameLst>
                                      </p:cBhvr>
                                      <p:tavLst>
                                        <p:tav tm="0">
                                          <p:val>
                                            <p:strVal val="#ppt_x"/>
                                          </p:val>
                                        </p:tav>
                                        <p:tav tm="100000">
                                          <p:val>
                                            <p:strVal val="#ppt_x"/>
                                          </p:val>
                                        </p:tav>
                                      </p:tavLst>
                                    </p:anim>
                                    <p:anim calcmode="lin" valueType="num">
                                      <p:cBhvr>
                                        <p:cTn id="9" dur="25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1" decel="10000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0-#ppt_h/2"/>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1000"/>
                                        <p:tgtEl>
                                          <p:spTgt spid="57"/>
                                        </p:tgtEl>
                                      </p:cBhvr>
                                    </p:animEffect>
                                    <p:anim calcmode="lin" valueType="num">
                                      <p:cBhvr>
                                        <p:cTn id="18" dur="1000" fill="hold"/>
                                        <p:tgtEl>
                                          <p:spTgt spid="57"/>
                                        </p:tgtEl>
                                        <p:attrNameLst>
                                          <p:attrName>ppt_x</p:attrName>
                                        </p:attrNameLst>
                                      </p:cBhvr>
                                      <p:tavLst>
                                        <p:tav tm="0">
                                          <p:val>
                                            <p:strVal val="#ppt_x"/>
                                          </p:val>
                                        </p:tav>
                                        <p:tav tm="100000">
                                          <p:val>
                                            <p:strVal val="#ppt_x"/>
                                          </p:val>
                                        </p:tav>
                                      </p:tavLst>
                                    </p:anim>
                                    <p:anim calcmode="lin" valueType="num">
                                      <p:cBhvr>
                                        <p:cTn id="19" dur="1000" fill="hold"/>
                                        <p:tgtEl>
                                          <p:spTgt spid="57"/>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12" presetClass="entr" presetSubtype="4" fill="hold" nodeType="afterEffect">
                                  <p:stCondLst>
                                    <p:cond delay="0"/>
                                  </p:stCondLst>
                                  <p:childTnLst>
                                    <p:set>
                                      <p:cBhvr>
                                        <p:cTn id="22" dur="1" fill="hold">
                                          <p:stCondLst>
                                            <p:cond delay="0"/>
                                          </p:stCondLst>
                                        </p:cTn>
                                        <p:tgtEl>
                                          <p:spTgt spid="73"/>
                                        </p:tgtEl>
                                        <p:attrNameLst>
                                          <p:attrName>style.visibility</p:attrName>
                                        </p:attrNameLst>
                                      </p:cBhvr>
                                      <p:to>
                                        <p:strVal val="visible"/>
                                      </p:to>
                                    </p:set>
                                    <p:anim calcmode="lin" valueType="num">
                                      <p:cBhvr additive="base">
                                        <p:cTn id="23" dur="500"/>
                                        <p:tgtEl>
                                          <p:spTgt spid="73"/>
                                        </p:tgtEl>
                                        <p:attrNameLst>
                                          <p:attrName>ppt_y</p:attrName>
                                        </p:attrNameLst>
                                      </p:cBhvr>
                                      <p:tavLst>
                                        <p:tav tm="0">
                                          <p:val>
                                            <p:strVal val="#ppt_y+#ppt_h*1.125000"/>
                                          </p:val>
                                        </p:tav>
                                        <p:tav tm="100000">
                                          <p:val>
                                            <p:strVal val="#ppt_y"/>
                                          </p:val>
                                        </p:tav>
                                      </p:tavLst>
                                    </p:anim>
                                    <p:animEffect transition="in" filter="wipe(up)">
                                      <p:cBhvr>
                                        <p:cTn id="24"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C:\Users\Administrator\Desktop\微立体创业计划\002.png"/>
          <p:cNvPicPr>
            <a:picLocks noChangeAspect="1" noChangeArrowheads="1"/>
          </p:cNvPicPr>
          <p:nvPr/>
        </p:nvPicPr>
        <p:blipFill>
          <a:blip r:embed="rId3"/>
          <a:srcRect/>
          <a:stretch>
            <a:fillRect/>
          </a:stretch>
        </p:blipFill>
        <p:spPr bwMode="auto">
          <a:xfrm>
            <a:off x="193675" y="115888"/>
            <a:ext cx="935038" cy="936625"/>
          </a:xfrm>
          <a:prstGeom prst="rect">
            <a:avLst/>
          </a:prstGeom>
          <a:noFill/>
          <a:effectLst>
            <a:outerShdw blurRad="292100" dist="177800" dir="2460000" sx="99000" sy="99000" algn="l" rotWithShape="0">
              <a:prstClr val="black">
                <a:alpha val="39000"/>
              </a:prstClr>
            </a:outerShdw>
          </a:effectLst>
          <a:extLst/>
        </p:spPr>
      </p:pic>
      <p:sp>
        <p:nvSpPr>
          <p:cNvPr id="15" name="TextBox 14"/>
          <p:cNvSpPr txBox="1">
            <a:spLocks noChangeArrowheads="1"/>
          </p:cNvSpPr>
          <p:nvPr/>
        </p:nvSpPr>
        <p:spPr bwMode="auto">
          <a:xfrm>
            <a:off x="1128713" y="404813"/>
            <a:ext cx="2698750" cy="366712"/>
          </a:xfrm>
          <a:prstGeom prst="rect">
            <a:avLst/>
          </a:prstGeom>
          <a:noFill/>
          <a:ln w="9525">
            <a:noFill/>
            <a:miter lim="800000"/>
            <a:headEnd/>
            <a:tailEnd/>
          </a:ln>
        </p:spPr>
        <p:txBody>
          <a:bodyPr wrap="none">
            <a:spAutoFit/>
          </a:bodyPr>
          <a:lstStyle/>
          <a:p>
            <a:r>
              <a:rPr lang="zh-CN" altLang="en-US" b="1">
                <a:solidFill>
                  <a:srgbClr val="0070C0"/>
                </a:solidFill>
                <a:latin typeface="微软雅黑" pitchFamily="34" charset="-122"/>
                <a:ea typeface="微软雅黑" pitchFamily="34" charset="-122"/>
                <a:sym typeface="Arial" charset="0"/>
              </a:rPr>
              <a:t>阶梯交易任务之操作技巧</a:t>
            </a:r>
            <a:endParaRPr lang="zh-CN" altLang="en-US" baseline="-3000">
              <a:solidFill>
                <a:srgbClr val="7F7F7F"/>
              </a:solidFill>
              <a:latin typeface="微软雅黑" pitchFamily="34" charset="-122"/>
              <a:ea typeface="微软雅黑" pitchFamily="34" charset="-122"/>
              <a:sym typeface="Arial" charset="0"/>
            </a:endParaRPr>
          </a:p>
        </p:txBody>
      </p:sp>
      <p:grpSp>
        <p:nvGrpSpPr>
          <p:cNvPr id="57" name="组合 56"/>
          <p:cNvGrpSpPr>
            <a:grpSpLocks/>
          </p:cNvGrpSpPr>
          <p:nvPr/>
        </p:nvGrpSpPr>
        <p:grpSpPr bwMode="auto">
          <a:xfrm>
            <a:off x="409575" y="1557338"/>
            <a:ext cx="4535488" cy="4700587"/>
            <a:chOff x="3451161" y="3849925"/>
            <a:chExt cx="1725052" cy="2517750"/>
          </a:xfrm>
        </p:grpSpPr>
        <p:sp>
          <p:nvSpPr>
            <p:cNvPr id="65542" name="文本框 39"/>
            <p:cNvSpPr txBox="1">
              <a:spLocks noChangeArrowheads="1"/>
            </p:cNvSpPr>
            <p:nvPr/>
          </p:nvSpPr>
          <p:spPr bwMode="auto">
            <a:xfrm>
              <a:off x="3451161" y="3849925"/>
              <a:ext cx="1725052" cy="196420"/>
            </a:xfrm>
            <a:prstGeom prst="rect">
              <a:avLst/>
            </a:prstGeom>
            <a:noFill/>
            <a:ln w="9525">
              <a:noFill/>
              <a:miter lim="800000"/>
              <a:headEnd/>
              <a:tailEnd/>
            </a:ln>
          </p:spPr>
          <p:txBody>
            <a:bodyPr>
              <a:spAutoFit/>
            </a:bodyPr>
            <a:lstStyle/>
            <a:p>
              <a:r>
                <a:rPr lang="zh-CN" altLang="en-US" b="1">
                  <a:solidFill>
                    <a:schemeClr val="hlink"/>
                  </a:solidFill>
                  <a:latin typeface="微软雅黑" pitchFamily="34" charset="-122"/>
                  <a:ea typeface="微软雅黑" pitchFamily="34" charset="-122"/>
                </a:rPr>
                <a:t>阶梯任务总结与操作技巧</a:t>
              </a:r>
            </a:p>
          </p:txBody>
        </p:sp>
        <p:sp>
          <p:nvSpPr>
            <p:cNvPr id="65543" name="文本框 40"/>
            <p:cNvSpPr txBox="1">
              <a:spLocks noChangeArrowheads="1"/>
            </p:cNvSpPr>
            <p:nvPr/>
          </p:nvSpPr>
          <p:spPr bwMode="auto">
            <a:xfrm>
              <a:off x="3457803" y="4167088"/>
              <a:ext cx="1718410" cy="2200587"/>
            </a:xfrm>
            <a:prstGeom prst="rect">
              <a:avLst/>
            </a:prstGeom>
            <a:noFill/>
            <a:ln w="9525">
              <a:noFill/>
              <a:miter lim="800000"/>
              <a:headEnd/>
              <a:tailEnd/>
            </a:ln>
          </p:spPr>
          <p:txBody>
            <a:bodyPr>
              <a:spAutoFit/>
            </a:bodyPr>
            <a:lstStyle/>
            <a:p>
              <a:pPr algn="just"/>
              <a:r>
                <a:rPr lang="zh-CN" altLang="en-US" sz="1200">
                  <a:latin typeface="微软雅黑" pitchFamily="34" charset="-122"/>
                  <a:ea typeface="微软雅黑" pitchFamily="34" charset="-122"/>
                </a:rPr>
                <a:t>阶梯方式可以对比生活中的楼梯台阶样式，阶梯交易任务为单向交易，即一直向上或一直向下；每次触发交易后，系统将以本次触发的价格为基础价格，开始计算下一次的阶梯幅度，其中第一次基础价格是由用户自己设定。</a:t>
              </a:r>
            </a:p>
            <a:p>
              <a:pPr algn="just"/>
              <a:endParaRPr lang="zh-CN" altLang="en-US" sz="1200">
                <a:latin typeface="微软雅黑" pitchFamily="34" charset="-122"/>
                <a:ea typeface="微软雅黑" pitchFamily="34" charset="-122"/>
              </a:endParaRPr>
            </a:p>
            <a:p>
              <a:pPr algn="just"/>
              <a:r>
                <a:rPr lang="zh-CN" altLang="en-US" sz="1200">
                  <a:latin typeface="微软雅黑" pitchFamily="34" charset="-122"/>
                  <a:ea typeface="微软雅黑" pitchFamily="34" charset="-122"/>
                </a:rPr>
                <a:t>使用技巧：如右图所示，点击每下跌后可自动切换为每上涨，勾选限制阶梯次数，即限定触发交易的次数，超过次数后即使满足阶梯交易条件也会放弃交易，用于控制可用资金或可卖数量</a:t>
              </a:r>
            </a:p>
            <a:p>
              <a:pPr algn="just"/>
              <a:endParaRPr lang="zh-CN" altLang="en-US" sz="1200">
                <a:latin typeface="微软雅黑" pitchFamily="34" charset="-122"/>
                <a:ea typeface="微软雅黑" pitchFamily="34" charset="-122"/>
              </a:endParaRPr>
            </a:p>
            <a:p>
              <a:pPr algn="just"/>
              <a:r>
                <a:rPr lang="zh-CN" altLang="en-US" sz="1200">
                  <a:latin typeface="微软雅黑" pitchFamily="34" charset="-122"/>
                  <a:ea typeface="微软雅黑" pitchFamily="34" charset="-122"/>
                </a:rPr>
                <a:t>阶梯交易任务共有以下</a:t>
              </a:r>
              <a:r>
                <a:rPr lang="en-US" altLang="zh-CN" sz="1200">
                  <a:latin typeface="微软雅黑" pitchFamily="34" charset="-122"/>
                  <a:ea typeface="微软雅黑" pitchFamily="34" charset="-122"/>
                </a:rPr>
                <a:t>8</a:t>
              </a:r>
              <a:r>
                <a:rPr lang="zh-CN" altLang="en-US" sz="1200">
                  <a:latin typeface="微软雅黑" pitchFamily="34" charset="-122"/>
                  <a:ea typeface="微软雅黑" pitchFamily="34" charset="-122"/>
                </a:rPr>
                <a:t>种类型：</a:t>
              </a:r>
            </a:p>
            <a:p>
              <a:pPr algn="just"/>
              <a:r>
                <a:rPr lang="en-US" altLang="zh-CN" sz="1200">
                  <a:latin typeface="微软雅黑" pitchFamily="34" charset="-122"/>
                  <a:ea typeface="微软雅黑" pitchFamily="34" charset="-122"/>
                </a:rPr>
                <a:t>1</a:t>
              </a:r>
              <a:r>
                <a:rPr lang="zh-CN" altLang="en-US" sz="1200">
                  <a:latin typeface="微软雅黑" pitchFamily="34" charset="-122"/>
                  <a:ea typeface="微软雅黑" pitchFamily="34" charset="-122"/>
                </a:rPr>
                <a:t>、每上涨指定幅度买入</a:t>
              </a:r>
            </a:p>
            <a:p>
              <a:pPr algn="just"/>
              <a:r>
                <a:rPr lang="en-US" altLang="zh-CN" sz="1200">
                  <a:latin typeface="微软雅黑" pitchFamily="34" charset="-122"/>
                  <a:ea typeface="微软雅黑" pitchFamily="34" charset="-122"/>
                </a:rPr>
                <a:t>2</a:t>
              </a:r>
              <a:r>
                <a:rPr lang="zh-CN" altLang="en-US" sz="1200">
                  <a:latin typeface="微软雅黑" pitchFamily="34" charset="-122"/>
                  <a:ea typeface="微软雅黑" pitchFamily="34" charset="-122"/>
                </a:rPr>
                <a:t>、每下跌指定幅度买入</a:t>
              </a:r>
            </a:p>
            <a:p>
              <a:pPr algn="just"/>
              <a:r>
                <a:rPr lang="en-US" altLang="zh-CN" sz="1200">
                  <a:latin typeface="微软雅黑" pitchFamily="34" charset="-122"/>
                  <a:ea typeface="微软雅黑" pitchFamily="34" charset="-122"/>
                </a:rPr>
                <a:t>3</a:t>
              </a:r>
              <a:r>
                <a:rPr lang="zh-CN" altLang="en-US" sz="1200">
                  <a:latin typeface="微软雅黑" pitchFamily="34" charset="-122"/>
                  <a:ea typeface="微软雅黑" pitchFamily="34" charset="-122"/>
                </a:rPr>
                <a:t>、每下跌指定幅度后等待反弹指定幅度买入</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拐点买入</a:t>
              </a:r>
              <a:r>
                <a:rPr lang="en-US" altLang="zh-CN" sz="1200">
                  <a:latin typeface="微软雅黑" pitchFamily="34" charset="-122"/>
                  <a:ea typeface="微软雅黑" pitchFamily="34" charset="-122"/>
                </a:rPr>
                <a:t>)</a:t>
              </a:r>
            </a:p>
            <a:p>
              <a:pPr algn="just"/>
              <a:r>
                <a:rPr lang="zh-CN" altLang="en-US" sz="1200">
                  <a:latin typeface="微软雅黑" pitchFamily="34" charset="-122"/>
                  <a:ea typeface="微软雅黑" pitchFamily="34" charset="-122"/>
                </a:rPr>
                <a:t>*基准价格将是触发拐点买入时的触发价格</a:t>
              </a:r>
            </a:p>
            <a:p>
              <a:pPr algn="just"/>
              <a:endParaRPr lang="zh-CN" altLang="en-US" sz="1200">
                <a:latin typeface="微软雅黑" pitchFamily="34" charset="-122"/>
                <a:ea typeface="微软雅黑" pitchFamily="34" charset="-122"/>
              </a:endParaRPr>
            </a:p>
            <a:p>
              <a:pPr algn="just"/>
              <a:r>
                <a:rPr lang="en-US" altLang="zh-CN" sz="1200">
                  <a:latin typeface="微软雅黑" pitchFamily="34" charset="-122"/>
                  <a:ea typeface="微软雅黑" pitchFamily="34" charset="-122"/>
                </a:rPr>
                <a:t>4</a:t>
              </a:r>
              <a:r>
                <a:rPr lang="zh-CN" altLang="en-US" sz="1200">
                  <a:latin typeface="微软雅黑" pitchFamily="34" charset="-122"/>
                  <a:ea typeface="微软雅黑" pitchFamily="34" charset="-122"/>
                </a:rPr>
                <a:t>、每上涨指定幅度卖出</a:t>
              </a:r>
            </a:p>
            <a:p>
              <a:pPr algn="just"/>
              <a:r>
                <a:rPr lang="en-US" altLang="zh-CN" sz="1200">
                  <a:latin typeface="微软雅黑" pitchFamily="34" charset="-122"/>
                  <a:ea typeface="微软雅黑" pitchFamily="34" charset="-122"/>
                </a:rPr>
                <a:t>5</a:t>
              </a:r>
              <a:r>
                <a:rPr lang="zh-CN" altLang="en-US" sz="1200">
                  <a:latin typeface="微软雅黑" pitchFamily="34" charset="-122"/>
                  <a:ea typeface="微软雅黑" pitchFamily="34" charset="-122"/>
                </a:rPr>
                <a:t>、每上涨指定幅度后等待回落指定幅度卖出</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拐点卖出</a:t>
              </a:r>
              <a:r>
                <a:rPr lang="en-US" altLang="zh-CN" sz="1200">
                  <a:latin typeface="微软雅黑" pitchFamily="34" charset="-122"/>
                  <a:ea typeface="微软雅黑" pitchFamily="34" charset="-122"/>
                </a:rPr>
                <a:t>)</a:t>
              </a:r>
            </a:p>
            <a:p>
              <a:pPr algn="just"/>
              <a:r>
                <a:rPr lang="zh-CN" altLang="en-US" sz="1200">
                  <a:latin typeface="微软雅黑" pitchFamily="34" charset="-122"/>
                  <a:ea typeface="微软雅黑" pitchFamily="34" charset="-122"/>
                </a:rPr>
                <a:t>*基准价格将是触发拐点卖出时的触发价格</a:t>
              </a:r>
            </a:p>
            <a:p>
              <a:pPr algn="just"/>
              <a:r>
                <a:rPr lang="en-US" altLang="zh-CN" sz="1200">
                  <a:latin typeface="微软雅黑" pitchFamily="34" charset="-122"/>
                  <a:ea typeface="微软雅黑" pitchFamily="34" charset="-122"/>
                </a:rPr>
                <a:t>6</a:t>
              </a:r>
              <a:r>
                <a:rPr lang="zh-CN" altLang="en-US" sz="1200">
                  <a:latin typeface="微软雅黑" pitchFamily="34" charset="-122"/>
                  <a:ea typeface="微软雅黑" pitchFamily="34" charset="-122"/>
                </a:rPr>
                <a:t>、每下跌指定幅度卖出</a:t>
              </a:r>
            </a:p>
            <a:p>
              <a:pPr algn="just"/>
              <a:endParaRPr lang="zh-CN" altLang="en-US" sz="1200">
                <a:latin typeface="微软雅黑" pitchFamily="34" charset="-122"/>
                <a:ea typeface="微软雅黑" pitchFamily="34" charset="-122"/>
              </a:endParaRPr>
            </a:p>
            <a:p>
              <a:pPr algn="just"/>
              <a:r>
                <a:rPr lang="en-US" altLang="zh-CN" sz="1200">
                  <a:latin typeface="微软雅黑" pitchFamily="34" charset="-122"/>
                  <a:ea typeface="微软雅黑" pitchFamily="34" charset="-122"/>
                </a:rPr>
                <a:t>7</a:t>
              </a:r>
              <a:r>
                <a:rPr lang="zh-CN" altLang="en-US" sz="1200">
                  <a:latin typeface="微软雅黑" pitchFamily="34" charset="-122"/>
                  <a:ea typeface="微软雅黑" pitchFamily="34" charset="-122"/>
                </a:rPr>
                <a:t>、每上涨指定幅度后等待回落指定幅度买入</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反向操作，不常用</a:t>
              </a:r>
              <a:r>
                <a:rPr lang="en-US" altLang="zh-CN" sz="1200">
                  <a:latin typeface="微软雅黑" pitchFamily="34" charset="-122"/>
                  <a:ea typeface="微软雅黑" pitchFamily="34" charset="-122"/>
                </a:rPr>
                <a:t>)</a:t>
              </a:r>
            </a:p>
            <a:p>
              <a:pPr algn="just"/>
              <a:r>
                <a:rPr lang="en-US" altLang="zh-CN" sz="1200">
                  <a:latin typeface="微软雅黑" pitchFamily="34" charset="-122"/>
                  <a:ea typeface="微软雅黑" pitchFamily="34" charset="-122"/>
                </a:rPr>
                <a:t>8</a:t>
              </a:r>
              <a:r>
                <a:rPr lang="zh-CN" altLang="en-US" sz="1200">
                  <a:latin typeface="微软雅黑" pitchFamily="34" charset="-122"/>
                  <a:ea typeface="微软雅黑" pitchFamily="34" charset="-122"/>
                </a:rPr>
                <a:t>、每下跌指定幅度后等待反弹指定幅度卖出</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反向操作，不常用</a:t>
              </a:r>
              <a:r>
                <a:rPr lang="en-US" altLang="zh-CN" sz="1200">
                  <a:latin typeface="微软雅黑" pitchFamily="34" charset="-122"/>
                  <a:ea typeface="微软雅黑" pitchFamily="34" charset="-122"/>
                </a:rPr>
                <a:t>)</a:t>
              </a:r>
            </a:p>
          </p:txBody>
        </p:sp>
      </p:grpSp>
      <p:pic>
        <p:nvPicPr>
          <p:cNvPr id="65541" name="Picture 9"/>
          <p:cNvPicPr>
            <a:picLocks noChangeAspect="1" noChangeArrowheads="1"/>
          </p:cNvPicPr>
          <p:nvPr/>
        </p:nvPicPr>
        <p:blipFill>
          <a:blip r:embed="rId4"/>
          <a:srcRect/>
          <a:stretch>
            <a:fillRect/>
          </a:stretch>
        </p:blipFill>
        <p:spPr bwMode="auto">
          <a:xfrm>
            <a:off x="5305425" y="260350"/>
            <a:ext cx="6526213" cy="6597650"/>
          </a:xfrm>
          <a:prstGeom prst="rect">
            <a:avLst/>
          </a:prstGeom>
          <a:noFill/>
          <a:ln w="9525">
            <a:noFill/>
            <a:miter lim="800000"/>
            <a:headEnd/>
            <a:tailEnd/>
          </a:ln>
        </p:spPr>
      </p:pic>
      <p:sp>
        <p:nvSpPr>
          <p:cNvPr id="73" name="KSO_Shape"/>
          <p:cNvSpPr>
            <a:spLocks/>
          </p:cNvSpPr>
          <p:nvPr/>
        </p:nvSpPr>
        <p:spPr bwMode="auto">
          <a:xfrm>
            <a:off x="409575" y="404813"/>
            <a:ext cx="576263" cy="4318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008AF2"/>
              </a:solidFill>
              <a:latin typeface="+mn-lt"/>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anim calcmode="lin" valueType="num">
                                      <p:cBhvr>
                                        <p:cTn id="8" dur="250" fill="hold"/>
                                        <p:tgtEl>
                                          <p:spTgt spid="9"/>
                                        </p:tgtEl>
                                        <p:attrNameLst>
                                          <p:attrName>ppt_x</p:attrName>
                                        </p:attrNameLst>
                                      </p:cBhvr>
                                      <p:tavLst>
                                        <p:tav tm="0">
                                          <p:val>
                                            <p:strVal val="#ppt_x"/>
                                          </p:val>
                                        </p:tav>
                                        <p:tav tm="100000">
                                          <p:val>
                                            <p:strVal val="#ppt_x"/>
                                          </p:val>
                                        </p:tav>
                                      </p:tavLst>
                                    </p:anim>
                                    <p:anim calcmode="lin" valueType="num">
                                      <p:cBhvr>
                                        <p:cTn id="9" dur="25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1" decel="10000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0-#ppt_h/2"/>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1000"/>
                                        <p:tgtEl>
                                          <p:spTgt spid="57"/>
                                        </p:tgtEl>
                                      </p:cBhvr>
                                    </p:animEffect>
                                    <p:anim calcmode="lin" valueType="num">
                                      <p:cBhvr>
                                        <p:cTn id="18" dur="1000" fill="hold"/>
                                        <p:tgtEl>
                                          <p:spTgt spid="57"/>
                                        </p:tgtEl>
                                        <p:attrNameLst>
                                          <p:attrName>ppt_x</p:attrName>
                                        </p:attrNameLst>
                                      </p:cBhvr>
                                      <p:tavLst>
                                        <p:tav tm="0">
                                          <p:val>
                                            <p:strVal val="#ppt_x"/>
                                          </p:val>
                                        </p:tav>
                                        <p:tav tm="100000">
                                          <p:val>
                                            <p:strVal val="#ppt_x"/>
                                          </p:val>
                                        </p:tav>
                                      </p:tavLst>
                                    </p:anim>
                                    <p:anim calcmode="lin" valueType="num">
                                      <p:cBhvr>
                                        <p:cTn id="19" dur="1000" fill="hold"/>
                                        <p:tgtEl>
                                          <p:spTgt spid="57"/>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12" presetClass="entr" presetSubtype="4" fill="hold" nodeType="afterEffect">
                                  <p:stCondLst>
                                    <p:cond delay="0"/>
                                  </p:stCondLst>
                                  <p:childTnLst>
                                    <p:set>
                                      <p:cBhvr>
                                        <p:cTn id="22" dur="1" fill="hold">
                                          <p:stCondLst>
                                            <p:cond delay="0"/>
                                          </p:stCondLst>
                                        </p:cTn>
                                        <p:tgtEl>
                                          <p:spTgt spid="73"/>
                                        </p:tgtEl>
                                        <p:attrNameLst>
                                          <p:attrName>style.visibility</p:attrName>
                                        </p:attrNameLst>
                                      </p:cBhvr>
                                      <p:to>
                                        <p:strVal val="visible"/>
                                      </p:to>
                                    </p:set>
                                    <p:anim calcmode="lin" valueType="num">
                                      <p:cBhvr additive="base">
                                        <p:cTn id="23" dur="500"/>
                                        <p:tgtEl>
                                          <p:spTgt spid="73"/>
                                        </p:tgtEl>
                                        <p:attrNameLst>
                                          <p:attrName>ppt_y</p:attrName>
                                        </p:attrNameLst>
                                      </p:cBhvr>
                                      <p:tavLst>
                                        <p:tav tm="0">
                                          <p:val>
                                            <p:strVal val="#ppt_y+#ppt_h*1.125000"/>
                                          </p:val>
                                        </p:tav>
                                        <p:tav tm="100000">
                                          <p:val>
                                            <p:strVal val="#ppt_y"/>
                                          </p:val>
                                        </p:tav>
                                      </p:tavLst>
                                    </p:anim>
                                    <p:animEffect transition="in" filter="wipe(up)">
                                      <p:cBhvr>
                                        <p:cTn id="24"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C:\Users\Administrator\Desktop\微立体创业计划\002.png"/>
          <p:cNvPicPr>
            <a:picLocks noChangeAspect="1" noChangeArrowheads="1"/>
          </p:cNvPicPr>
          <p:nvPr/>
        </p:nvPicPr>
        <p:blipFill>
          <a:blip r:embed="rId3"/>
          <a:srcRect/>
          <a:stretch>
            <a:fillRect/>
          </a:stretch>
        </p:blipFill>
        <p:spPr bwMode="auto">
          <a:xfrm>
            <a:off x="193675" y="115888"/>
            <a:ext cx="935038" cy="936625"/>
          </a:xfrm>
          <a:prstGeom prst="rect">
            <a:avLst/>
          </a:prstGeom>
          <a:noFill/>
          <a:effectLst>
            <a:outerShdw blurRad="292100" dist="177800" dir="2460000" sx="99000" sy="99000" algn="l" rotWithShape="0">
              <a:prstClr val="black">
                <a:alpha val="39000"/>
              </a:prstClr>
            </a:outerShdw>
          </a:effectLst>
          <a:extLst/>
        </p:spPr>
      </p:pic>
      <p:sp>
        <p:nvSpPr>
          <p:cNvPr id="15" name="TextBox 14"/>
          <p:cNvSpPr txBox="1">
            <a:spLocks noChangeArrowheads="1"/>
          </p:cNvSpPr>
          <p:nvPr/>
        </p:nvSpPr>
        <p:spPr bwMode="auto">
          <a:xfrm>
            <a:off x="1128713" y="404813"/>
            <a:ext cx="3019425" cy="366712"/>
          </a:xfrm>
          <a:prstGeom prst="rect">
            <a:avLst/>
          </a:prstGeom>
          <a:noFill/>
          <a:ln w="9525">
            <a:noFill/>
            <a:miter lim="800000"/>
            <a:headEnd/>
            <a:tailEnd/>
          </a:ln>
        </p:spPr>
        <p:txBody>
          <a:bodyPr wrap="none">
            <a:spAutoFit/>
          </a:bodyPr>
          <a:lstStyle/>
          <a:p>
            <a:r>
              <a:rPr lang="en-US" altLang="zh-CN" b="1">
                <a:solidFill>
                  <a:srgbClr val="0070C0"/>
                </a:solidFill>
                <a:latin typeface="微软雅黑" pitchFamily="34" charset="-122"/>
                <a:ea typeface="微软雅黑" pitchFamily="34" charset="-122"/>
                <a:sym typeface="Arial" charset="0"/>
              </a:rPr>
              <a:t>6</a:t>
            </a:r>
            <a:r>
              <a:rPr lang="zh-CN" altLang="en-US" b="1">
                <a:solidFill>
                  <a:srgbClr val="0070C0"/>
                </a:solidFill>
                <a:latin typeface="微软雅黑" pitchFamily="34" charset="-122"/>
                <a:ea typeface="微软雅黑" pitchFamily="34" charset="-122"/>
                <a:sym typeface="Arial" charset="0"/>
              </a:rPr>
              <a:t>、新增区间交易</a:t>
            </a:r>
            <a:r>
              <a:rPr lang="en-US" altLang="zh-CN" b="1">
                <a:solidFill>
                  <a:srgbClr val="0070C0"/>
                </a:solidFill>
                <a:latin typeface="微软雅黑" pitchFamily="34" charset="-122"/>
                <a:ea typeface="微软雅黑" pitchFamily="34" charset="-122"/>
                <a:sym typeface="Arial" charset="0"/>
              </a:rPr>
              <a:t>(T+0)</a:t>
            </a:r>
            <a:r>
              <a:rPr lang="zh-CN" altLang="en-US" b="1">
                <a:solidFill>
                  <a:srgbClr val="0070C0"/>
                </a:solidFill>
                <a:latin typeface="微软雅黑" pitchFamily="34" charset="-122"/>
                <a:ea typeface="微软雅黑" pitchFamily="34" charset="-122"/>
                <a:sym typeface="Arial" charset="0"/>
              </a:rPr>
              <a:t>任务</a:t>
            </a:r>
            <a:endParaRPr lang="zh-CN" altLang="en-US" baseline="-3000">
              <a:solidFill>
                <a:srgbClr val="7F7F7F"/>
              </a:solidFill>
              <a:latin typeface="微软雅黑" pitchFamily="34" charset="-122"/>
              <a:ea typeface="微软雅黑" pitchFamily="34" charset="-122"/>
              <a:sym typeface="Arial" charset="0"/>
            </a:endParaRPr>
          </a:p>
        </p:txBody>
      </p:sp>
      <p:cxnSp>
        <p:nvCxnSpPr>
          <p:cNvPr id="8" name="Straight Connector 21"/>
          <p:cNvCxnSpPr/>
          <p:nvPr/>
        </p:nvCxnSpPr>
        <p:spPr>
          <a:xfrm>
            <a:off x="6935788" y="4419600"/>
            <a:ext cx="2782887" cy="0"/>
          </a:xfrm>
          <a:prstGeom prst="line">
            <a:avLst/>
          </a:prstGeom>
          <a:ln w="38100">
            <a:solidFill>
              <a:schemeClr val="bg2"/>
            </a:solidFill>
            <a:prstDash val="sysDash"/>
          </a:ln>
        </p:spPr>
        <p:style>
          <a:lnRef idx="1">
            <a:schemeClr val="accent1"/>
          </a:lnRef>
          <a:fillRef idx="0">
            <a:schemeClr val="accent1"/>
          </a:fillRef>
          <a:effectRef idx="0">
            <a:schemeClr val="accent1"/>
          </a:effectRef>
          <a:fontRef idx="minor">
            <a:schemeClr val="tx1"/>
          </a:fontRef>
        </p:style>
      </p:cxnSp>
      <p:sp>
        <p:nvSpPr>
          <p:cNvPr id="10" name="TextBox 9"/>
          <p:cNvSpPr txBox="1">
            <a:spLocks noChangeArrowheads="1"/>
          </p:cNvSpPr>
          <p:nvPr/>
        </p:nvSpPr>
        <p:spPr bwMode="auto">
          <a:xfrm>
            <a:off x="552450" y="1268413"/>
            <a:ext cx="4465638" cy="3495675"/>
          </a:xfrm>
          <a:prstGeom prst="rect">
            <a:avLst/>
          </a:prstGeom>
          <a:noFill/>
          <a:ln w="9525">
            <a:noFill/>
            <a:miter lim="800000"/>
            <a:headEnd/>
            <a:tailEnd/>
          </a:ln>
        </p:spPr>
        <p:txBody>
          <a:bodyPr>
            <a:spAutoFit/>
          </a:bodyPr>
          <a:lstStyle/>
          <a:p>
            <a:r>
              <a:rPr lang="zh-CN" altLang="en-US" sz="1400">
                <a:latin typeface="微软雅黑" pitchFamily="34" charset="-122"/>
                <a:ea typeface="微软雅黑" pitchFamily="34" charset="-122"/>
                <a:cs typeface="方正兰亭细黑_GBK_M"/>
              </a:rPr>
              <a:t>区间交易</a:t>
            </a:r>
            <a:r>
              <a:rPr lang="en-US" altLang="zh-CN" sz="1400">
                <a:latin typeface="微软雅黑" pitchFamily="34" charset="-122"/>
                <a:ea typeface="微软雅黑" pitchFamily="34" charset="-122"/>
                <a:cs typeface="方正兰亭细黑_GBK_M"/>
              </a:rPr>
              <a:t>(T+0)</a:t>
            </a:r>
            <a:r>
              <a:rPr lang="zh-CN" altLang="en-US" sz="1400">
                <a:latin typeface="微软雅黑" pitchFamily="34" charset="-122"/>
                <a:ea typeface="微软雅黑" pitchFamily="34" charset="-122"/>
                <a:cs typeface="方正兰亭细黑_GBK_M"/>
              </a:rPr>
              <a:t>任务，用于区间的低吸高抛，属于循环执行任务类型，与阶梯交易单向交易不同的是，区间交易属于双向交易，即若上涨执行卖出，若下跌则执行买入。</a:t>
            </a:r>
          </a:p>
          <a:p>
            <a:endParaRPr lang="zh-CN" altLang="en-US" sz="1400">
              <a:latin typeface="微软雅黑" pitchFamily="34" charset="-122"/>
              <a:ea typeface="微软雅黑" pitchFamily="34" charset="-122"/>
              <a:cs typeface="方正兰亭细黑_GBK_M"/>
            </a:endParaRPr>
          </a:p>
          <a:p>
            <a:r>
              <a:rPr lang="zh-CN" altLang="en-US" sz="1400">
                <a:latin typeface="微软雅黑" pitchFamily="34" charset="-122"/>
                <a:ea typeface="微软雅黑" pitchFamily="34" charset="-122"/>
                <a:cs typeface="方正兰亭细黑_GBK_M"/>
              </a:rPr>
              <a:t>区间交易为常用功能，可用于做日内的低吸高抛交易操作，用户只需设置上涨幅度，下跌幅度的参数后，系统将按照预设值进行自动低吸高抛。</a:t>
            </a:r>
          </a:p>
          <a:p>
            <a:endParaRPr lang="zh-CN" altLang="en-US" sz="1400">
              <a:latin typeface="微软雅黑" pitchFamily="34" charset="-122"/>
              <a:ea typeface="微软雅黑" pitchFamily="34" charset="-122"/>
              <a:cs typeface="方正兰亭细黑_GBK_M"/>
            </a:endParaRPr>
          </a:p>
          <a:p>
            <a:r>
              <a:rPr lang="zh-CN" altLang="en-US" sz="1400">
                <a:latin typeface="微软雅黑" pitchFamily="34" charset="-122"/>
                <a:ea typeface="微软雅黑" pitchFamily="34" charset="-122"/>
                <a:cs typeface="方正兰亭细黑_GBK_M"/>
              </a:rPr>
              <a:t>第一次的基础价格由用户设定，当满足触发交易时，系统将自动以新的触发价格为基础价格开始下一次计算，计算规则与阶梯交易计算规则相同。</a:t>
            </a:r>
          </a:p>
          <a:p>
            <a:endParaRPr lang="zh-CN" altLang="en-US" sz="1400">
              <a:latin typeface="微软雅黑" pitchFamily="34" charset="-122"/>
              <a:ea typeface="微软雅黑" pitchFamily="34" charset="-122"/>
              <a:cs typeface="方正兰亭细黑_GBK_M"/>
            </a:endParaRPr>
          </a:p>
          <a:p>
            <a:r>
              <a:rPr lang="zh-CN" altLang="en-US" sz="1400">
                <a:latin typeface="微软雅黑" pitchFamily="34" charset="-122"/>
                <a:ea typeface="微软雅黑" pitchFamily="34" charset="-122"/>
                <a:cs typeface="方正兰亭细黑_GBK_M"/>
              </a:rPr>
              <a:t>如：</a:t>
            </a:r>
            <a:r>
              <a:rPr lang="en-US" altLang="zh-CN" sz="1400">
                <a:latin typeface="微软雅黑" pitchFamily="34" charset="-122"/>
                <a:ea typeface="微软雅黑" pitchFamily="34" charset="-122"/>
                <a:cs typeface="方正兰亭细黑_GBK_M"/>
              </a:rPr>
              <a:t>10</a:t>
            </a:r>
            <a:r>
              <a:rPr lang="zh-CN" altLang="en-US" sz="1400">
                <a:latin typeface="微软雅黑" pitchFamily="34" charset="-122"/>
                <a:ea typeface="微软雅黑" pitchFamily="34" charset="-122"/>
                <a:cs typeface="方正兰亭细黑_GBK_M"/>
              </a:rPr>
              <a:t>元上涨</a:t>
            </a:r>
            <a:r>
              <a:rPr lang="en-US" altLang="zh-CN" sz="1400">
                <a:latin typeface="微软雅黑" pitchFamily="34" charset="-122"/>
                <a:ea typeface="微软雅黑" pitchFamily="34" charset="-122"/>
                <a:cs typeface="方正兰亭细黑_GBK_M"/>
              </a:rPr>
              <a:t>2%</a:t>
            </a:r>
            <a:r>
              <a:rPr lang="zh-CN" altLang="en-US" sz="1400">
                <a:latin typeface="微软雅黑" pitchFamily="34" charset="-122"/>
                <a:ea typeface="微软雅黑" pitchFamily="34" charset="-122"/>
                <a:cs typeface="方正兰亭细黑_GBK_M"/>
              </a:rPr>
              <a:t>卖出，则以</a:t>
            </a:r>
            <a:r>
              <a:rPr lang="en-US" altLang="zh-CN" sz="1400">
                <a:latin typeface="微软雅黑" pitchFamily="34" charset="-122"/>
                <a:ea typeface="微软雅黑" pitchFamily="34" charset="-122"/>
                <a:cs typeface="方正兰亭细黑_GBK_M"/>
              </a:rPr>
              <a:t>10.2</a:t>
            </a:r>
            <a:r>
              <a:rPr lang="zh-CN" altLang="en-US" sz="1400">
                <a:latin typeface="微软雅黑" pitchFamily="34" charset="-122"/>
                <a:ea typeface="微软雅黑" pitchFamily="34" charset="-122"/>
                <a:cs typeface="方正兰亭细黑_GBK_M"/>
              </a:rPr>
              <a:t>开始计算下一次的触发，而不是以</a:t>
            </a:r>
            <a:r>
              <a:rPr lang="en-US" altLang="zh-CN" sz="1400">
                <a:latin typeface="微软雅黑" pitchFamily="34" charset="-122"/>
                <a:ea typeface="微软雅黑" pitchFamily="34" charset="-122"/>
                <a:cs typeface="方正兰亭细黑_GBK_M"/>
              </a:rPr>
              <a:t>10</a:t>
            </a:r>
            <a:r>
              <a:rPr lang="zh-CN" altLang="en-US" sz="1400">
                <a:latin typeface="微软雅黑" pitchFamily="34" charset="-122"/>
                <a:ea typeface="微软雅黑" pitchFamily="34" charset="-122"/>
                <a:cs typeface="方正兰亭细黑_GBK_M"/>
              </a:rPr>
              <a:t>元计算；下次触发假设是</a:t>
            </a:r>
            <a:r>
              <a:rPr lang="en-US" altLang="zh-CN" sz="1400">
                <a:latin typeface="微软雅黑" pitchFamily="34" charset="-122"/>
                <a:ea typeface="微软雅黑" pitchFamily="34" charset="-122"/>
                <a:cs typeface="方正兰亭细黑_GBK_M"/>
              </a:rPr>
              <a:t>10.9</a:t>
            </a:r>
            <a:r>
              <a:rPr lang="zh-CN" altLang="en-US" sz="1400">
                <a:latin typeface="微软雅黑" pitchFamily="34" charset="-122"/>
                <a:ea typeface="微软雅黑" pitchFamily="34" charset="-122"/>
                <a:cs typeface="方正兰亭细黑_GBK_M"/>
              </a:rPr>
              <a:t>元，则以</a:t>
            </a:r>
            <a:r>
              <a:rPr lang="en-US" altLang="zh-CN" sz="1400">
                <a:latin typeface="微软雅黑" pitchFamily="34" charset="-122"/>
                <a:ea typeface="微软雅黑" pitchFamily="34" charset="-122"/>
                <a:cs typeface="方正兰亭细黑_GBK_M"/>
              </a:rPr>
              <a:t>10.9</a:t>
            </a:r>
            <a:r>
              <a:rPr lang="zh-CN" altLang="en-US" sz="1400">
                <a:latin typeface="微软雅黑" pitchFamily="34" charset="-122"/>
                <a:ea typeface="微软雅黑" pitchFamily="34" charset="-122"/>
                <a:cs typeface="方正兰亭细黑_GBK_M"/>
              </a:rPr>
              <a:t>元开始计算下一次的触发，</a:t>
            </a:r>
            <a:r>
              <a:rPr lang="zh-CN" altLang="en-US" sz="1400">
                <a:ea typeface="微软雅黑" pitchFamily="34" charset="-122"/>
                <a:cs typeface="方正兰亭细黑_GBK_M"/>
              </a:rPr>
              <a:t>由系统自动进行。</a:t>
            </a:r>
          </a:p>
        </p:txBody>
      </p:sp>
      <p:pic>
        <p:nvPicPr>
          <p:cNvPr id="67590" name="Picture 8"/>
          <p:cNvPicPr>
            <a:picLocks noChangeAspect="1" noChangeArrowheads="1"/>
          </p:cNvPicPr>
          <p:nvPr/>
        </p:nvPicPr>
        <p:blipFill>
          <a:blip r:embed="rId4"/>
          <a:srcRect/>
          <a:stretch>
            <a:fillRect/>
          </a:stretch>
        </p:blipFill>
        <p:spPr bwMode="auto">
          <a:xfrm>
            <a:off x="5376863" y="333375"/>
            <a:ext cx="6602412" cy="6294438"/>
          </a:xfrm>
          <a:prstGeom prst="rect">
            <a:avLst/>
          </a:prstGeom>
          <a:noFill/>
          <a:ln w="9525">
            <a:noFill/>
            <a:miter lim="800000"/>
            <a:headEnd/>
            <a:tailEnd/>
          </a:ln>
        </p:spPr>
      </p:pic>
      <p:sp>
        <p:nvSpPr>
          <p:cNvPr id="73" name="KSO_Shape"/>
          <p:cNvSpPr>
            <a:spLocks/>
          </p:cNvSpPr>
          <p:nvPr/>
        </p:nvSpPr>
        <p:spPr bwMode="auto">
          <a:xfrm>
            <a:off x="409575" y="404813"/>
            <a:ext cx="576263" cy="4318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008AF2"/>
              </a:solidFill>
              <a:latin typeface="+mn-lt"/>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anim calcmode="lin" valueType="num">
                                      <p:cBhvr>
                                        <p:cTn id="8" dur="250" fill="hold"/>
                                        <p:tgtEl>
                                          <p:spTgt spid="9"/>
                                        </p:tgtEl>
                                        <p:attrNameLst>
                                          <p:attrName>ppt_x</p:attrName>
                                        </p:attrNameLst>
                                      </p:cBhvr>
                                      <p:tavLst>
                                        <p:tav tm="0">
                                          <p:val>
                                            <p:strVal val="#ppt_x"/>
                                          </p:val>
                                        </p:tav>
                                        <p:tav tm="100000">
                                          <p:val>
                                            <p:strVal val="#ppt_x"/>
                                          </p:val>
                                        </p:tav>
                                      </p:tavLst>
                                    </p:anim>
                                    <p:anim calcmode="lin" valueType="num">
                                      <p:cBhvr>
                                        <p:cTn id="9" dur="25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1" decel="10000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0-#ppt_h/2"/>
                                          </p:val>
                                        </p:tav>
                                        <p:tav tm="100000">
                                          <p:val>
                                            <p:strVal val="#ppt_y"/>
                                          </p:val>
                                        </p:tav>
                                      </p:tavLst>
                                    </p:anim>
                                  </p:childTnLst>
                                </p:cTn>
                              </p:par>
                            </p:childTnLst>
                          </p:cTn>
                        </p:par>
                        <p:par>
                          <p:cTn id="14" fill="hold">
                            <p:stCondLst>
                              <p:cond delay="750"/>
                            </p:stCondLst>
                            <p:childTnLst>
                              <p:par>
                                <p:cTn id="15" presetID="10"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childTnLst>
                                </p:cTn>
                              </p:par>
                            </p:childTnLst>
                          </p:cTn>
                        </p:par>
                        <p:par>
                          <p:cTn id="18" fill="hold">
                            <p:stCondLst>
                              <p:cond delay="1750"/>
                            </p:stCondLst>
                            <p:childTnLst>
                              <p:par>
                                <p:cTn id="19" presetID="18" presetClass="entr" presetSubtype="3"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strips(upRight)">
                                      <p:cBhvr>
                                        <p:cTn id="21" dur="500"/>
                                        <p:tgtEl>
                                          <p:spTgt spid="10"/>
                                        </p:tgtEl>
                                      </p:cBhvr>
                                    </p:animEffect>
                                  </p:childTnLst>
                                </p:cTn>
                              </p:par>
                            </p:childTnLst>
                          </p:cTn>
                        </p:par>
                        <p:par>
                          <p:cTn id="22" fill="hold">
                            <p:stCondLst>
                              <p:cond delay="2250"/>
                            </p:stCondLst>
                            <p:childTnLst>
                              <p:par>
                                <p:cTn id="23" presetID="12" presetClass="entr" presetSubtype="4" fill="hold" nodeType="afterEffect">
                                  <p:stCondLst>
                                    <p:cond delay="0"/>
                                  </p:stCondLst>
                                  <p:childTnLst>
                                    <p:set>
                                      <p:cBhvr>
                                        <p:cTn id="24" dur="1" fill="hold">
                                          <p:stCondLst>
                                            <p:cond delay="0"/>
                                          </p:stCondLst>
                                        </p:cTn>
                                        <p:tgtEl>
                                          <p:spTgt spid="73"/>
                                        </p:tgtEl>
                                        <p:attrNameLst>
                                          <p:attrName>style.visibility</p:attrName>
                                        </p:attrNameLst>
                                      </p:cBhvr>
                                      <p:to>
                                        <p:strVal val="visible"/>
                                      </p:to>
                                    </p:set>
                                    <p:anim calcmode="lin" valueType="num">
                                      <p:cBhvr additive="base">
                                        <p:cTn id="25" dur="500"/>
                                        <p:tgtEl>
                                          <p:spTgt spid="73"/>
                                        </p:tgtEl>
                                        <p:attrNameLst>
                                          <p:attrName>ppt_y</p:attrName>
                                        </p:attrNameLst>
                                      </p:cBhvr>
                                      <p:tavLst>
                                        <p:tav tm="0">
                                          <p:val>
                                            <p:strVal val="#ppt_y+#ppt_h*1.125000"/>
                                          </p:val>
                                        </p:tav>
                                        <p:tav tm="100000">
                                          <p:val>
                                            <p:strVal val="#ppt_y"/>
                                          </p:val>
                                        </p:tav>
                                      </p:tavLst>
                                    </p:anim>
                                    <p:animEffect transition="in" filter="wipe(up)">
                                      <p:cBhvr>
                                        <p:cTn id="26"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C:\Users\Administrator\Desktop\微立体创业计划\002.png"/>
          <p:cNvPicPr>
            <a:picLocks noChangeAspect="1" noChangeArrowheads="1"/>
          </p:cNvPicPr>
          <p:nvPr/>
        </p:nvPicPr>
        <p:blipFill>
          <a:blip r:embed="rId3"/>
          <a:srcRect/>
          <a:stretch>
            <a:fillRect/>
          </a:stretch>
        </p:blipFill>
        <p:spPr bwMode="auto">
          <a:xfrm>
            <a:off x="193675" y="115888"/>
            <a:ext cx="935038" cy="936625"/>
          </a:xfrm>
          <a:prstGeom prst="rect">
            <a:avLst/>
          </a:prstGeom>
          <a:noFill/>
          <a:effectLst>
            <a:outerShdw blurRad="292100" dist="177800" dir="2460000" sx="99000" sy="99000" algn="l" rotWithShape="0">
              <a:prstClr val="black">
                <a:alpha val="39000"/>
              </a:prstClr>
            </a:outerShdw>
          </a:effectLst>
          <a:extLst/>
        </p:spPr>
      </p:pic>
      <p:sp>
        <p:nvSpPr>
          <p:cNvPr id="15" name="TextBox 14"/>
          <p:cNvSpPr txBox="1">
            <a:spLocks noChangeArrowheads="1"/>
          </p:cNvSpPr>
          <p:nvPr/>
        </p:nvSpPr>
        <p:spPr bwMode="auto">
          <a:xfrm>
            <a:off x="1128713" y="404813"/>
            <a:ext cx="2698750" cy="366712"/>
          </a:xfrm>
          <a:prstGeom prst="rect">
            <a:avLst/>
          </a:prstGeom>
          <a:noFill/>
          <a:ln w="9525">
            <a:noFill/>
            <a:miter lim="800000"/>
            <a:headEnd/>
            <a:tailEnd/>
          </a:ln>
        </p:spPr>
        <p:txBody>
          <a:bodyPr wrap="none">
            <a:spAutoFit/>
          </a:bodyPr>
          <a:lstStyle/>
          <a:p>
            <a:r>
              <a:rPr lang="zh-CN" altLang="en-US" b="1">
                <a:solidFill>
                  <a:srgbClr val="0070C0"/>
                </a:solidFill>
                <a:latin typeface="微软雅黑" pitchFamily="34" charset="-122"/>
                <a:ea typeface="微软雅黑" pitchFamily="34" charset="-122"/>
                <a:sym typeface="Arial" charset="0"/>
              </a:rPr>
              <a:t>区间交易任务之交易案例</a:t>
            </a:r>
            <a:endParaRPr lang="zh-CN" altLang="en-US" baseline="-3000">
              <a:solidFill>
                <a:srgbClr val="7F7F7F"/>
              </a:solidFill>
              <a:latin typeface="微软雅黑" pitchFamily="34" charset="-122"/>
              <a:ea typeface="微软雅黑" pitchFamily="34" charset="-122"/>
              <a:sym typeface="Arial" charset="0"/>
            </a:endParaRPr>
          </a:p>
        </p:txBody>
      </p:sp>
      <p:grpSp>
        <p:nvGrpSpPr>
          <p:cNvPr id="57" name="组合 56"/>
          <p:cNvGrpSpPr>
            <a:grpSpLocks/>
          </p:cNvGrpSpPr>
          <p:nvPr/>
        </p:nvGrpSpPr>
        <p:grpSpPr bwMode="auto">
          <a:xfrm>
            <a:off x="8834438" y="476250"/>
            <a:ext cx="2952750" cy="6215063"/>
            <a:chOff x="3451161" y="3849925"/>
            <a:chExt cx="1725052" cy="3328934"/>
          </a:xfrm>
        </p:grpSpPr>
        <p:sp>
          <p:nvSpPr>
            <p:cNvPr id="69640" name="文本框 39"/>
            <p:cNvSpPr txBox="1">
              <a:spLocks noChangeArrowheads="1"/>
            </p:cNvSpPr>
            <p:nvPr/>
          </p:nvSpPr>
          <p:spPr bwMode="auto">
            <a:xfrm>
              <a:off x="3451161" y="3849925"/>
              <a:ext cx="1725052" cy="196420"/>
            </a:xfrm>
            <a:prstGeom prst="rect">
              <a:avLst/>
            </a:prstGeom>
            <a:noFill/>
            <a:ln w="9525">
              <a:noFill/>
              <a:miter lim="800000"/>
              <a:headEnd/>
              <a:tailEnd/>
            </a:ln>
          </p:spPr>
          <p:txBody>
            <a:bodyPr>
              <a:spAutoFit/>
            </a:bodyPr>
            <a:lstStyle/>
            <a:p>
              <a:r>
                <a:rPr lang="zh-CN" altLang="en-US" b="1">
                  <a:solidFill>
                    <a:srgbClr val="FD0101"/>
                  </a:solidFill>
                  <a:latin typeface="微软雅黑" pitchFamily="34" charset="-122"/>
                  <a:ea typeface="微软雅黑" pitchFamily="34" charset="-122"/>
                </a:rPr>
                <a:t>区间交易案例</a:t>
              </a:r>
            </a:p>
          </p:txBody>
        </p:sp>
        <p:sp>
          <p:nvSpPr>
            <p:cNvPr id="69641" name="文本框 40"/>
            <p:cNvSpPr txBox="1">
              <a:spLocks noChangeArrowheads="1"/>
            </p:cNvSpPr>
            <p:nvPr/>
          </p:nvSpPr>
          <p:spPr bwMode="auto">
            <a:xfrm>
              <a:off x="3457653" y="4167088"/>
              <a:ext cx="1718560" cy="3011771"/>
            </a:xfrm>
            <a:prstGeom prst="rect">
              <a:avLst/>
            </a:prstGeom>
            <a:noFill/>
            <a:ln w="9525">
              <a:noFill/>
              <a:miter lim="800000"/>
              <a:headEnd/>
              <a:tailEnd/>
            </a:ln>
          </p:spPr>
          <p:txBody>
            <a:bodyPr>
              <a:spAutoFit/>
            </a:bodyPr>
            <a:lstStyle/>
            <a:p>
              <a:pPr algn="just"/>
              <a:r>
                <a:rPr lang="zh-CN" altLang="en-US" sz="1400">
                  <a:latin typeface="微软雅黑" pitchFamily="34" charset="-122"/>
                  <a:ea typeface="微软雅黑" pitchFamily="34" charset="-122"/>
                </a:rPr>
                <a:t>用户小刘设置股票</a:t>
              </a:r>
              <a:r>
                <a:rPr lang="en-US" altLang="zh-CN" sz="1400">
                  <a:latin typeface="微软雅黑" pitchFamily="34" charset="-122"/>
                  <a:ea typeface="微软雅黑" pitchFamily="34" charset="-122"/>
                </a:rPr>
                <a:t>A</a:t>
              </a:r>
              <a:r>
                <a:rPr lang="zh-CN" altLang="en-US" sz="1400">
                  <a:latin typeface="微软雅黑" pitchFamily="34" charset="-122"/>
                  <a:ea typeface="微软雅黑" pitchFamily="34" charset="-122"/>
                </a:rPr>
                <a:t>以价格</a:t>
              </a:r>
              <a:r>
                <a:rPr lang="en-US" altLang="zh-CN" sz="1400">
                  <a:latin typeface="微软雅黑" pitchFamily="34" charset="-122"/>
                  <a:ea typeface="微软雅黑" pitchFamily="34" charset="-122"/>
                </a:rPr>
                <a:t>10</a:t>
              </a:r>
              <a:r>
                <a:rPr lang="zh-CN" altLang="en-US" sz="1400">
                  <a:latin typeface="微软雅黑" pitchFamily="34" charset="-122"/>
                  <a:ea typeface="微软雅黑" pitchFamily="34" charset="-122"/>
                </a:rPr>
                <a:t>元为基础，每下跌</a:t>
              </a:r>
              <a:r>
                <a:rPr lang="en-US" altLang="zh-CN" sz="1400">
                  <a:latin typeface="微软雅黑" pitchFamily="34" charset="-122"/>
                  <a:ea typeface="微软雅黑" pitchFamily="34" charset="-122"/>
                </a:rPr>
                <a:t>2%</a:t>
              </a:r>
              <a:r>
                <a:rPr lang="zh-CN" altLang="en-US" sz="1400">
                  <a:latin typeface="微软雅黑" pitchFamily="34" charset="-122"/>
                  <a:ea typeface="微软雅黑" pitchFamily="34" charset="-122"/>
                </a:rPr>
                <a:t>买入</a:t>
              </a:r>
              <a:r>
                <a:rPr lang="en-US" altLang="zh-CN" sz="1400">
                  <a:latin typeface="微软雅黑" pitchFamily="34" charset="-122"/>
                  <a:ea typeface="微软雅黑" pitchFamily="34" charset="-122"/>
                </a:rPr>
                <a:t>1000</a:t>
              </a:r>
              <a:r>
                <a:rPr lang="zh-CN" altLang="en-US" sz="1400">
                  <a:latin typeface="微软雅黑" pitchFamily="34" charset="-122"/>
                  <a:ea typeface="微软雅黑" pitchFamily="34" charset="-122"/>
                </a:rPr>
                <a:t>股，每上涨</a:t>
              </a:r>
              <a:r>
                <a:rPr lang="en-US" altLang="zh-CN" sz="1400">
                  <a:latin typeface="微软雅黑" pitchFamily="34" charset="-122"/>
                  <a:ea typeface="微软雅黑" pitchFamily="34" charset="-122"/>
                </a:rPr>
                <a:t>2%</a:t>
              </a:r>
              <a:r>
                <a:rPr lang="zh-CN" altLang="en-US" sz="1400">
                  <a:latin typeface="微软雅黑" pitchFamily="34" charset="-122"/>
                  <a:ea typeface="微软雅黑" pitchFamily="34" charset="-122"/>
                </a:rPr>
                <a:t>卖出</a:t>
              </a:r>
              <a:r>
                <a:rPr lang="en-US" altLang="zh-CN" sz="1400">
                  <a:latin typeface="微软雅黑" pitchFamily="34" charset="-122"/>
                  <a:ea typeface="微软雅黑" pitchFamily="34" charset="-122"/>
                </a:rPr>
                <a:t>1000</a:t>
              </a:r>
              <a:r>
                <a:rPr lang="zh-CN" altLang="en-US" sz="1400">
                  <a:latin typeface="微软雅黑" pitchFamily="34" charset="-122"/>
                  <a:ea typeface="微软雅黑" pitchFamily="34" charset="-122"/>
                </a:rPr>
                <a:t>股，股票</a:t>
              </a:r>
              <a:r>
                <a:rPr lang="en-US" altLang="zh-CN" sz="1400">
                  <a:latin typeface="微软雅黑" pitchFamily="34" charset="-122"/>
                  <a:ea typeface="微软雅黑" pitchFamily="34" charset="-122"/>
                </a:rPr>
                <a:t>A</a:t>
              </a:r>
              <a:r>
                <a:rPr lang="zh-CN" altLang="en-US" sz="1400">
                  <a:latin typeface="微软雅黑" pitchFamily="34" charset="-122"/>
                  <a:ea typeface="微软雅黑" pitchFamily="34" charset="-122"/>
                </a:rPr>
                <a:t>的走势如如左图所示，共发生</a:t>
              </a:r>
              <a:r>
                <a:rPr lang="en-US" altLang="zh-CN" sz="1400">
                  <a:latin typeface="微软雅黑" pitchFamily="34" charset="-122"/>
                  <a:ea typeface="微软雅黑" pitchFamily="34" charset="-122"/>
                </a:rPr>
                <a:t>4</a:t>
              </a:r>
              <a:r>
                <a:rPr lang="zh-CN" altLang="en-US" sz="1400">
                  <a:latin typeface="微软雅黑" pitchFamily="34" charset="-122"/>
                  <a:ea typeface="微软雅黑" pitchFamily="34" charset="-122"/>
                </a:rPr>
                <a:t>次买入，</a:t>
              </a:r>
              <a:r>
                <a:rPr lang="en-US" altLang="zh-CN" sz="1400">
                  <a:latin typeface="微软雅黑" pitchFamily="34" charset="-122"/>
                  <a:ea typeface="微软雅黑" pitchFamily="34" charset="-122"/>
                </a:rPr>
                <a:t>5</a:t>
              </a:r>
              <a:r>
                <a:rPr lang="zh-CN" altLang="en-US" sz="1400">
                  <a:latin typeface="微软雅黑" pitchFamily="34" charset="-122"/>
                  <a:ea typeface="微软雅黑" pitchFamily="34" charset="-122"/>
                </a:rPr>
                <a:t>次卖出，下一次的交易幅度计算均以上一次的触发价格为基数，其中第一次基础价格</a:t>
              </a:r>
              <a:r>
                <a:rPr lang="en-US" altLang="zh-CN" sz="1400">
                  <a:latin typeface="微软雅黑" pitchFamily="34" charset="-122"/>
                  <a:ea typeface="微软雅黑" pitchFamily="34" charset="-122"/>
                </a:rPr>
                <a:t>10</a:t>
              </a:r>
              <a:r>
                <a:rPr lang="zh-CN" altLang="en-US" sz="1400">
                  <a:latin typeface="微软雅黑" pitchFamily="34" charset="-122"/>
                  <a:ea typeface="微软雅黑" pitchFamily="34" charset="-122"/>
                </a:rPr>
                <a:t>元为小刘设定。</a:t>
              </a:r>
            </a:p>
            <a:p>
              <a:pPr algn="just"/>
              <a:endParaRPr lang="zh-CN" altLang="en-US" sz="1400">
                <a:latin typeface="微软雅黑" pitchFamily="34" charset="-122"/>
                <a:ea typeface="微软雅黑" pitchFamily="34" charset="-122"/>
              </a:endParaRPr>
            </a:p>
            <a:p>
              <a:pPr algn="just"/>
              <a:r>
                <a:rPr lang="zh-CN" altLang="en-US" sz="1400">
                  <a:latin typeface="微软雅黑" pitchFamily="34" charset="-122"/>
                  <a:ea typeface="微软雅黑" pitchFamily="34" charset="-122"/>
                </a:rPr>
                <a:t>区间交易任务中，第二天开启任务后将接着上一次的触发价格继续执行区间交易任务，区间交易任务为循环执行，除非用户手动选择暂停</a:t>
              </a:r>
              <a:r>
                <a:rPr lang="en-US" altLang="zh-CN" sz="1400">
                  <a:latin typeface="微软雅黑" pitchFamily="34" charset="-122"/>
                  <a:ea typeface="微软雅黑" pitchFamily="34" charset="-122"/>
                </a:rPr>
                <a:t>/</a:t>
              </a:r>
              <a:r>
                <a:rPr lang="zh-CN" altLang="en-US" sz="1400">
                  <a:latin typeface="微软雅黑" pitchFamily="34" charset="-122"/>
                  <a:ea typeface="微软雅黑" pitchFamily="34" charset="-122"/>
                </a:rPr>
                <a:t>删除</a:t>
              </a:r>
              <a:r>
                <a:rPr lang="en-US" altLang="zh-CN" sz="1400">
                  <a:latin typeface="微软雅黑" pitchFamily="34" charset="-122"/>
                  <a:ea typeface="微软雅黑" pitchFamily="34" charset="-122"/>
                </a:rPr>
                <a:t>/</a:t>
              </a:r>
              <a:r>
                <a:rPr lang="zh-CN" altLang="en-US" sz="1400">
                  <a:latin typeface="微软雅黑" pitchFamily="34" charset="-122"/>
                  <a:ea typeface="微软雅黑" pitchFamily="34" charset="-122"/>
                </a:rPr>
                <a:t>停用。</a:t>
              </a:r>
            </a:p>
            <a:p>
              <a:pPr algn="just"/>
              <a:endParaRPr lang="zh-CN" altLang="en-US" sz="1400">
                <a:latin typeface="微软雅黑" pitchFamily="34" charset="-122"/>
                <a:ea typeface="微软雅黑" pitchFamily="34" charset="-122"/>
              </a:endParaRPr>
            </a:p>
            <a:p>
              <a:pPr algn="just"/>
              <a:r>
                <a:rPr lang="zh-CN" altLang="en-US" sz="1400">
                  <a:latin typeface="微软雅黑" pitchFamily="34" charset="-122"/>
                  <a:ea typeface="微软雅黑" pitchFamily="34" charset="-122"/>
                </a:rPr>
                <a:t>若用户使用拐点买入，则下跌</a:t>
              </a:r>
              <a:r>
                <a:rPr lang="en-US" altLang="zh-CN" sz="1400">
                  <a:latin typeface="微软雅黑" pitchFamily="34" charset="-122"/>
                  <a:ea typeface="微软雅黑" pitchFamily="34" charset="-122"/>
                </a:rPr>
                <a:t>2%</a:t>
              </a:r>
              <a:r>
                <a:rPr lang="zh-CN" altLang="en-US" sz="1400">
                  <a:latin typeface="微软雅黑" pitchFamily="34" charset="-122"/>
                  <a:ea typeface="微软雅黑" pitchFamily="34" charset="-122"/>
                </a:rPr>
                <a:t>后等待反弹设定幅度后再进行买入，基准价格为将由系统自动判定为触发买入时的触发价格；卖出方式为冲高回落卖出</a:t>
              </a:r>
              <a:r>
                <a:rPr lang="en-US" altLang="zh-CN" sz="1400">
                  <a:latin typeface="微软雅黑" pitchFamily="34" charset="-122"/>
                  <a:ea typeface="微软雅黑" pitchFamily="34" charset="-122"/>
                </a:rPr>
                <a:t>(</a:t>
              </a:r>
              <a:r>
                <a:rPr lang="zh-CN" altLang="en-US" sz="1400">
                  <a:latin typeface="微软雅黑" pitchFamily="34" charset="-122"/>
                  <a:ea typeface="微软雅黑" pitchFamily="34" charset="-122"/>
                </a:rPr>
                <a:t>拐点卖出</a:t>
              </a:r>
              <a:r>
                <a:rPr lang="en-US" altLang="zh-CN" sz="1400">
                  <a:latin typeface="微软雅黑" pitchFamily="34" charset="-122"/>
                  <a:ea typeface="微软雅黑" pitchFamily="34" charset="-122"/>
                </a:rPr>
                <a:t>)</a:t>
              </a:r>
              <a:r>
                <a:rPr lang="zh-CN" altLang="en-US" sz="1400">
                  <a:latin typeface="微软雅黑" pitchFamily="34" charset="-122"/>
                  <a:ea typeface="微软雅黑" pitchFamily="34" charset="-122"/>
                </a:rPr>
                <a:t>同理，可以交叉执行，即买入使用拐点，卖出也使用拐点，买入使用拐点，卖出不使用拐点；买入不使用拐点，卖出也不使用拐点和卖出使用拐点</a:t>
              </a:r>
              <a:r>
                <a:rPr lang="en-US" altLang="zh-CN" sz="1400">
                  <a:latin typeface="微软雅黑" pitchFamily="34" charset="-122"/>
                  <a:ea typeface="微软雅黑" pitchFamily="34" charset="-122"/>
                </a:rPr>
                <a:t>4</a:t>
              </a:r>
              <a:r>
                <a:rPr lang="zh-CN" altLang="en-US" sz="1400">
                  <a:latin typeface="微软雅黑" pitchFamily="34" charset="-122"/>
                  <a:ea typeface="微软雅黑" pitchFamily="34" charset="-122"/>
                </a:rPr>
                <a:t>种类型交叉方式。</a:t>
              </a:r>
            </a:p>
            <a:p>
              <a:pPr algn="just"/>
              <a:endParaRPr lang="zh-CN" altLang="en-US" sz="1400">
                <a:latin typeface="微软雅黑" pitchFamily="34" charset="-122"/>
                <a:ea typeface="微软雅黑" pitchFamily="34" charset="-122"/>
              </a:endParaRPr>
            </a:p>
          </p:txBody>
        </p:sp>
      </p:grpSp>
      <p:pic>
        <p:nvPicPr>
          <p:cNvPr id="69637" name="Picture 9"/>
          <p:cNvPicPr>
            <a:picLocks noChangeAspect="1" noChangeArrowheads="1"/>
          </p:cNvPicPr>
          <p:nvPr/>
        </p:nvPicPr>
        <p:blipFill>
          <a:blip r:embed="rId4"/>
          <a:srcRect/>
          <a:stretch>
            <a:fillRect/>
          </a:stretch>
        </p:blipFill>
        <p:spPr bwMode="auto">
          <a:xfrm>
            <a:off x="409575" y="1268413"/>
            <a:ext cx="8208963" cy="5341937"/>
          </a:xfrm>
          <a:prstGeom prst="rect">
            <a:avLst/>
          </a:prstGeom>
          <a:noFill/>
          <a:ln w="9525">
            <a:noFill/>
            <a:miter lim="800000"/>
            <a:headEnd/>
            <a:tailEnd/>
          </a:ln>
        </p:spPr>
      </p:pic>
      <p:sp>
        <p:nvSpPr>
          <p:cNvPr id="69638" name="Text Box 10"/>
          <p:cNvSpPr txBox="1">
            <a:spLocks noChangeArrowheads="1"/>
          </p:cNvSpPr>
          <p:nvPr/>
        </p:nvSpPr>
        <p:spPr bwMode="auto">
          <a:xfrm>
            <a:off x="3217863" y="4365625"/>
            <a:ext cx="895350" cy="304800"/>
          </a:xfrm>
          <a:prstGeom prst="rect">
            <a:avLst/>
          </a:prstGeom>
          <a:noFill/>
          <a:ln w="9525">
            <a:noFill/>
            <a:miter lim="800000"/>
            <a:headEnd/>
            <a:tailEnd/>
          </a:ln>
        </p:spPr>
        <p:txBody>
          <a:bodyPr wrap="none">
            <a:spAutoFit/>
          </a:bodyPr>
          <a:lstStyle/>
          <a:p>
            <a:r>
              <a:rPr lang="zh-CN" altLang="en-US" sz="1400">
                <a:solidFill>
                  <a:srgbClr val="FD0101"/>
                </a:solidFill>
                <a:ea typeface="微软雅黑" pitchFamily="34" charset="-122"/>
              </a:rPr>
              <a:t>执行买入</a:t>
            </a:r>
          </a:p>
        </p:txBody>
      </p:sp>
      <p:sp>
        <p:nvSpPr>
          <p:cNvPr id="69639" name="Text Box 11"/>
          <p:cNvSpPr txBox="1">
            <a:spLocks noChangeArrowheads="1"/>
          </p:cNvSpPr>
          <p:nvPr/>
        </p:nvSpPr>
        <p:spPr bwMode="auto">
          <a:xfrm>
            <a:off x="6242050" y="2205038"/>
            <a:ext cx="996950" cy="336550"/>
          </a:xfrm>
          <a:prstGeom prst="rect">
            <a:avLst/>
          </a:prstGeom>
          <a:noFill/>
          <a:ln w="9525">
            <a:noFill/>
            <a:miter lim="800000"/>
            <a:headEnd/>
            <a:tailEnd/>
          </a:ln>
        </p:spPr>
        <p:txBody>
          <a:bodyPr wrap="none">
            <a:spAutoFit/>
          </a:bodyPr>
          <a:lstStyle/>
          <a:p>
            <a:r>
              <a:rPr lang="zh-CN" altLang="en-US" sz="1600">
                <a:solidFill>
                  <a:schemeClr val="hlink"/>
                </a:solidFill>
              </a:rPr>
              <a:t>执行卖出</a:t>
            </a:r>
          </a:p>
        </p:txBody>
      </p:sp>
      <p:sp>
        <p:nvSpPr>
          <p:cNvPr id="73" name="KSO_Shape"/>
          <p:cNvSpPr>
            <a:spLocks/>
          </p:cNvSpPr>
          <p:nvPr/>
        </p:nvSpPr>
        <p:spPr bwMode="auto">
          <a:xfrm>
            <a:off x="409575" y="404813"/>
            <a:ext cx="576263" cy="4318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008AF2"/>
              </a:solidFill>
              <a:latin typeface="+mn-lt"/>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anim calcmode="lin" valueType="num">
                                      <p:cBhvr>
                                        <p:cTn id="8" dur="250" fill="hold"/>
                                        <p:tgtEl>
                                          <p:spTgt spid="9"/>
                                        </p:tgtEl>
                                        <p:attrNameLst>
                                          <p:attrName>ppt_x</p:attrName>
                                        </p:attrNameLst>
                                      </p:cBhvr>
                                      <p:tavLst>
                                        <p:tav tm="0">
                                          <p:val>
                                            <p:strVal val="#ppt_x"/>
                                          </p:val>
                                        </p:tav>
                                        <p:tav tm="100000">
                                          <p:val>
                                            <p:strVal val="#ppt_x"/>
                                          </p:val>
                                        </p:tav>
                                      </p:tavLst>
                                    </p:anim>
                                    <p:anim calcmode="lin" valueType="num">
                                      <p:cBhvr>
                                        <p:cTn id="9" dur="25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1" decel="10000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0-#ppt_h/2"/>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1000"/>
                                        <p:tgtEl>
                                          <p:spTgt spid="57"/>
                                        </p:tgtEl>
                                      </p:cBhvr>
                                    </p:animEffect>
                                    <p:anim calcmode="lin" valueType="num">
                                      <p:cBhvr>
                                        <p:cTn id="18" dur="1000" fill="hold"/>
                                        <p:tgtEl>
                                          <p:spTgt spid="57"/>
                                        </p:tgtEl>
                                        <p:attrNameLst>
                                          <p:attrName>ppt_x</p:attrName>
                                        </p:attrNameLst>
                                      </p:cBhvr>
                                      <p:tavLst>
                                        <p:tav tm="0">
                                          <p:val>
                                            <p:strVal val="#ppt_x"/>
                                          </p:val>
                                        </p:tav>
                                        <p:tav tm="100000">
                                          <p:val>
                                            <p:strVal val="#ppt_x"/>
                                          </p:val>
                                        </p:tav>
                                      </p:tavLst>
                                    </p:anim>
                                    <p:anim calcmode="lin" valueType="num">
                                      <p:cBhvr>
                                        <p:cTn id="19" dur="1000" fill="hold"/>
                                        <p:tgtEl>
                                          <p:spTgt spid="57"/>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12" presetClass="entr" presetSubtype="4" fill="hold" nodeType="afterEffect">
                                  <p:stCondLst>
                                    <p:cond delay="0"/>
                                  </p:stCondLst>
                                  <p:childTnLst>
                                    <p:set>
                                      <p:cBhvr>
                                        <p:cTn id="22" dur="1" fill="hold">
                                          <p:stCondLst>
                                            <p:cond delay="0"/>
                                          </p:stCondLst>
                                        </p:cTn>
                                        <p:tgtEl>
                                          <p:spTgt spid="73"/>
                                        </p:tgtEl>
                                        <p:attrNameLst>
                                          <p:attrName>style.visibility</p:attrName>
                                        </p:attrNameLst>
                                      </p:cBhvr>
                                      <p:to>
                                        <p:strVal val="visible"/>
                                      </p:to>
                                    </p:set>
                                    <p:anim calcmode="lin" valueType="num">
                                      <p:cBhvr additive="base">
                                        <p:cTn id="23" dur="500"/>
                                        <p:tgtEl>
                                          <p:spTgt spid="73"/>
                                        </p:tgtEl>
                                        <p:attrNameLst>
                                          <p:attrName>ppt_y</p:attrName>
                                        </p:attrNameLst>
                                      </p:cBhvr>
                                      <p:tavLst>
                                        <p:tav tm="0">
                                          <p:val>
                                            <p:strVal val="#ppt_y+#ppt_h*1.125000"/>
                                          </p:val>
                                        </p:tav>
                                        <p:tav tm="100000">
                                          <p:val>
                                            <p:strVal val="#ppt_y"/>
                                          </p:val>
                                        </p:tav>
                                      </p:tavLst>
                                    </p:anim>
                                    <p:animEffect transition="in" filter="wipe(up)">
                                      <p:cBhvr>
                                        <p:cTn id="24"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C:\Users\Administrator\Desktop\微立体创业计划\002.png"/>
          <p:cNvPicPr>
            <a:picLocks noChangeAspect="1" noChangeArrowheads="1"/>
          </p:cNvPicPr>
          <p:nvPr/>
        </p:nvPicPr>
        <p:blipFill>
          <a:blip r:embed="rId3"/>
          <a:srcRect/>
          <a:stretch>
            <a:fillRect/>
          </a:stretch>
        </p:blipFill>
        <p:spPr bwMode="auto">
          <a:xfrm>
            <a:off x="193675" y="115888"/>
            <a:ext cx="935038" cy="936625"/>
          </a:xfrm>
          <a:prstGeom prst="rect">
            <a:avLst/>
          </a:prstGeom>
          <a:noFill/>
          <a:effectLst>
            <a:outerShdw blurRad="292100" dist="177800" dir="2460000" sx="99000" sy="99000" algn="l" rotWithShape="0">
              <a:prstClr val="black">
                <a:alpha val="39000"/>
              </a:prstClr>
            </a:outerShdw>
          </a:effectLst>
          <a:extLst/>
        </p:spPr>
      </p:pic>
      <p:sp>
        <p:nvSpPr>
          <p:cNvPr id="15" name="TextBox 14"/>
          <p:cNvSpPr txBox="1">
            <a:spLocks noChangeArrowheads="1"/>
          </p:cNvSpPr>
          <p:nvPr/>
        </p:nvSpPr>
        <p:spPr bwMode="auto">
          <a:xfrm>
            <a:off x="1128713" y="404813"/>
            <a:ext cx="2241550" cy="366712"/>
          </a:xfrm>
          <a:prstGeom prst="rect">
            <a:avLst/>
          </a:prstGeom>
          <a:noFill/>
          <a:ln w="9525">
            <a:noFill/>
            <a:miter lim="800000"/>
            <a:headEnd/>
            <a:tailEnd/>
          </a:ln>
        </p:spPr>
        <p:txBody>
          <a:bodyPr wrap="none">
            <a:spAutoFit/>
          </a:bodyPr>
          <a:lstStyle/>
          <a:p>
            <a:r>
              <a:rPr lang="zh-CN" altLang="en-US" b="1">
                <a:solidFill>
                  <a:srgbClr val="0070C0"/>
                </a:solidFill>
                <a:latin typeface="微软雅黑" pitchFamily="34" charset="-122"/>
                <a:ea typeface="微软雅黑" pitchFamily="34" charset="-122"/>
                <a:sym typeface="Arial" charset="0"/>
              </a:rPr>
              <a:t>区间交易任务之总结</a:t>
            </a:r>
            <a:endParaRPr lang="zh-CN" altLang="en-US" baseline="-3000">
              <a:solidFill>
                <a:srgbClr val="7F7F7F"/>
              </a:solidFill>
              <a:latin typeface="微软雅黑" pitchFamily="34" charset="-122"/>
              <a:ea typeface="微软雅黑" pitchFamily="34" charset="-122"/>
              <a:sym typeface="Arial" charset="0"/>
            </a:endParaRPr>
          </a:p>
        </p:txBody>
      </p:sp>
      <p:grpSp>
        <p:nvGrpSpPr>
          <p:cNvPr id="57" name="组合 56"/>
          <p:cNvGrpSpPr>
            <a:grpSpLocks/>
          </p:cNvGrpSpPr>
          <p:nvPr/>
        </p:nvGrpSpPr>
        <p:grpSpPr bwMode="auto">
          <a:xfrm>
            <a:off x="481013" y="1196975"/>
            <a:ext cx="4535487" cy="5540375"/>
            <a:chOff x="3451161" y="3849925"/>
            <a:chExt cx="1725052" cy="3146818"/>
          </a:xfrm>
        </p:grpSpPr>
        <p:sp>
          <p:nvSpPr>
            <p:cNvPr id="71686" name="文本框 39"/>
            <p:cNvSpPr txBox="1">
              <a:spLocks noChangeArrowheads="1"/>
            </p:cNvSpPr>
            <p:nvPr/>
          </p:nvSpPr>
          <p:spPr bwMode="auto">
            <a:xfrm>
              <a:off x="3451161" y="3849925"/>
              <a:ext cx="1725052" cy="208285"/>
            </a:xfrm>
            <a:prstGeom prst="rect">
              <a:avLst/>
            </a:prstGeom>
            <a:noFill/>
            <a:ln w="9525">
              <a:noFill/>
              <a:miter lim="800000"/>
              <a:headEnd/>
              <a:tailEnd/>
            </a:ln>
          </p:spPr>
          <p:txBody>
            <a:bodyPr>
              <a:spAutoFit/>
            </a:bodyPr>
            <a:lstStyle/>
            <a:p>
              <a:r>
                <a:rPr lang="zh-CN" altLang="en-US" b="1">
                  <a:solidFill>
                    <a:schemeClr val="hlink"/>
                  </a:solidFill>
                  <a:latin typeface="微软雅黑" pitchFamily="34" charset="-122"/>
                  <a:ea typeface="微软雅黑" pitchFamily="34" charset="-122"/>
                </a:rPr>
                <a:t>区间任务总结与操作技巧</a:t>
              </a:r>
            </a:p>
          </p:txBody>
        </p:sp>
        <p:sp>
          <p:nvSpPr>
            <p:cNvPr id="71687" name="文本框 40"/>
            <p:cNvSpPr txBox="1">
              <a:spLocks noChangeArrowheads="1"/>
            </p:cNvSpPr>
            <p:nvPr/>
          </p:nvSpPr>
          <p:spPr bwMode="auto">
            <a:xfrm>
              <a:off x="3457803" y="4167312"/>
              <a:ext cx="1718410" cy="2829431"/>
            </a:xfrm>
            <a:prstGeom prst="rect">
              <a:avLst/>
            </a:prstGeom>
            <a:noFill/>
            <a:ln w="9525">
              <a:noFill/>
              <a:miter lim="800000"/>
              <a:headEnd/>
              <a:tailEnd/>
            </a:ln>
          </p:spPr>
          <p:txBody>
            <a:bodyPr>
              <a:spAutoFit/>
            </a:bodyPr>
            <a:lstStyle/>
            <a:p>
              <a:pPr algn="just"/>
              <a:r>
                <a:rPr lang="zh-CN" altLang="en-US" sz="1600">
                  <a:latin typeface="微软雅黑" pitchFamily="34" charset="-122"/>
                  <a:ea typeface="微软雅黑" pitchFamily="34" charset="-122"/>
                </a:rPr>
                <a:t>区间任务实际执行中针对部分不活跃的个股，尤其是盘口价格与现价相差过大的个股，会出现委托买入价格高于委托卖出价格</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触发价格与委托价格不是同一个价格</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让用户觉得再做相反的高吸低抛交易，遇到此类情况，请勾选使用优化盘口挂单选项，如仍然如此，请在卖出选项中设置盘口委托档位为卖盘一的价格卖出，买入选项中设置盘口委托档位为买盘一的价格买入，这样可以有效防止此类情况的发生，针对的是个别少数情况；买卖单位可以通过点击交易单位进行自动切换。</a:t>
              </a:r>
            </a:p>
            <a:p>
              <a:pPr algn="just"/>
              <a:r>
                <a:rPr lang="zh-CN" altLang="en-US" sz="1600">
                  <a:latin typeface="微软雅黑" pitchFamily="34" charset="-122"/>
                  <a:ea typeface="微软雅黑" pitchFamily="34" charset="-122"/>
                </a:rPr>
                <a:t>值得注意的是，区间交易中当设置了限制买卖次数后，如限制买入</a:t>
              </a:r>
              <a:r>
                <a:rPr lang="en-US" altLang="zh-CN" sz="1600">
                  <a:latin typeface="微软雅黑" pitchFamily="34" charset="-122"/>
                  <a:ea typeface="微软雅黑" pitchFamily="34" charset="-122"/>
                </a:rPr>
                <a:t>3</a:t>
              </a:r>
              <a:r>
                <a:rPr lang="zh-CN" altLang="en-US" sz="1600">
                  <a:latin typeface="微软雅黑" pitchFamily="34" charset="-122"/>
                  <a:ea typeface="微软雅黑" pitchFamily="34" charset="-122"/>
                </a:rPr>
                <a:t>次，当满足买入</a:t>
              </a:r>
              <a:r>
                <a:rPr lang="en-US" altLang="zh-CN" sz="1600">
                  <a:latin typeface="微软雅黑" pitchFamily="34" charset="-122"/>
                  <a:ea typeface="微软雅黑" pitchFamily="34" charset="-122"/>
                </a:rPr>
                <a:t>3</a:t>
              </a:r>
              <a:r>
                <a:rPr lang="zh-CN" altLang="en-US" sz="1600">
                  <a:latin typeface="微软雅黑" pitchFamily="34" charset="-122"/>
                  <a:ea typeface="微软雅黑" pitchFamily="34" charset="-122"/>
                </a:rPr>
                <a:t>次后若再次下跌</a:t>
              </a:r>
              <a:r>
                <a:rPr lang="en-US" altLang="zh-CN" sz="1600">
                  <a:latin typeface="微软雅黑" pitchFamily="34" charset="-122"/>
                  <a:ea typeface="微软雅黑" pitchFamily="34" charset="-122"/>
                </a:rPr>
                <a:t>2%</a:t>
              </a:r>
              <a:r>
                <a:rPr lang="zh-CN" altLang="en-US" sz="1600">
                  <a:latin typeface="微软雅黑" pitchFamily="34" charset="-122"/>
                  <a:ea typeface="微软雅黑" pitchFamily="34" charset="-122"/>
                </a:rPr>
                <a:t>满足则放弃买入，但基础价格将是第四次放弃买入的触发价格，而不是第</a:t>
              </a:r>
              <a:r>
                <a:rPr lang="en-US" altLang="zh-CN" sz="1600">
                  <a:latin typeface="微软雅黑" pitchFamily="34" charset="-122"/>
                  <a:ea typeface="微软雅黑" pitchFamily="34" charset="-122"/>
                </a:rPr>
                <a:t>3</a:t>
              </a:r>
              <a:r>
                <a:rPr lang="zh-CN" altLang="en-US" sz="1600">
                  <a:latin typeface="微软雅黑" pitchFamily="34" charset="-122"/>
                  <a:ea typeface="微软雅黑" pitchFamily="34" charset="-122"/>
                </a:rPr>
                <a:t>次的触发价格，满足卖出幅度是以第四次触发价格</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放弃买入</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为基准价格进行计算的，对于设置限制交易次数的区间任务，若达到设定的交易次数后，建议删除后再次新增，以防出错，用户可以双击任务查看最新的基准价格，以最新基准价格为准。</a:t>
              </a:r>
            </a:p>
          </p:txBody>
        </p:sp>
      </p:grpSp>
      <p:pic>
        <p:nvPicPr>
          <p:cNvPr id="71685" name="Picture 9"/>
          <p:cNvPicPr>
            <a:picLocks noChangeAspect="1" noChangeArrowheads="1"/>
          </p:cNvPicPr>
          <p:nvPr/>
        </p:nvPicPr>
        <p:blipFill>
          <a:blip r:embed="rId4"/>
          <a:srcRect/>
          <a:stretch>
            <a:fillRect/>
          </a:stretch>
        </p:blipFill>
        <p:spPr bwMode="auto">
          <a:xfrm>
            <a:off x="5305425" y="333375"/>
            <a:ext cx="6696075" cy="6381750"/>
          </a:xfrm>
          <a:prstGeom prst="rect">
            <a:avLst/>
          </a:prstGeom>
          <a:noFill/>
          <a:ln w="9525">
            <a:noFill/>
            <a:miter lim="800000"/>
            <a:headEnd/>
            <a:tailEnd/>
          </a:ln>
        </p:spPr>
      </p:pic>
      <p:sp>
        <p:nvSpPr>
          <p:cNvPr id="73" name="KSO_Shape"/>
          <p:cNvSpPr>
            <a:spLocks/>
          </p:cNvSpPr>
          <p:nvPr/>
        </p:nvSpPr>
        <p:spPr bwMode="auto">
          <a:xfrm>
            <a:off x="409575" y="404813"/>
            <a:ext cx="576263" cy="4318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008AF2"/>
              </a:solidFill>
              <a:latin typeface="+mn-lt"/>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anim calcmode="lin" valueType="num">
                                      <p:cBhvr>
                                        <p:cTn id="8" dur="250" fill="hold"/>
                                        <p:tgtEl>
                                          <p:spTgt spid="9"/>
                                        </p:tgtEl>
                                        <p:attrNameLst>
                                          <p:attrName>ppt_x</p:attrName>
                                        </p:attrNameLst>
                                      </p:cBhvr>
                                      <p:tavLst>
                                        <p:tav tm="0">
                                          <p:val>
                                            <p:strVal val="#ppt_x"/>
                                          </p:val>
                                        </p:tav>
                                        <p:tav tm="100000">
                                          <p:val>
                                            <p:strVal val="#ppt_x"/>
                                          </p:val>
                                        </p:tav>
                                      </p:tavLst>
                                    </p:anim>
                                    <p:anim calcmode="lin" valueType="num">
                                      <p:cBhvr>
                                        <p:cTn id="9" dur="25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1" decel="10000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0-#ppt_h/2"/>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1000"/>
                                        <p:tgtEl>
                                          <p:spTgt spid="57"/>
                                        </p:tgtEl>
                                      </p:cBhvr>
                                    </p:animEffect>
                                    <p:anim calcmode="lin" valueType="num">
                                      <p:cBhvr>
                                        <p:cTn id="18" dur="1000" fill="hold"/>
                                        <p:tgtEl>
                                          <p:spTgt spid="57"/>
                                        </p:tgtEl>
                                        <p:attrNameLst>
                                          <p:attrName>ppt_x</p:attrName>
                                        </p:attrNameLst>
                                      </p:cBhvr>
                                      <p:tavLst>
                                        <p:tav tm="0">
                                          <p:val>
                                            <p:strVal val="#ppt_x"/>
                                          </p:val>
                                        </p:tav>
                                        <p:tav tm="100000">
                                          <p:val>
                                            <p:strVal val="#ppt_x"/>
                                          </p:val>
                                        </p:tav>
                                      </p:tavLst>
                                    </p:anim>
                                    <p:anim calcmode="lin" valueType="num">
                                      <p:cBhvr>
                                        <p:cTn id="19" dur="1000" fill="hold"/>
                                        <p:tgtEl>
                                          <p:spTgt spid="57"/>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12" presetClass="entr" presetSubtype="4" fill="hold" nodeType="afterEffect">
                                  <p:stCondLst>
                                    <p:cond delay="0"/>
                                  </p:stCondLst>
                                  <p:childTnLst>
                                    <p:set>
                                      <p:cBhvr>
                                        <p:cTn id="22" dur="1" fill="hold">
                                          <p:stCondLst>
                                            <p:cond delay="0"/>
                                          </p:stCondLst>
                                        </p:cTn>
                                        <p:tgtEl>
                                          <p:spTgt spid="73"/>
                                        </p:tgtEl>
                                        <p:attrNameLst>
                                          <p:attrName>style.visibility</p:attrName>
                                        </p:attrNameLst>
                                      </p:cBhvr>
                                      <p:to>
                                        <p:strVal val="visible"/>
                                      </p:to>
                                    </p:set>
                                    <p:anim calcmode="lin" valueType="num">
                                      <p:cBhvr additive="base">
                                        <p:cTn id="23" dur="500"/>
                                        <p:tgtEl>
                                          <p:spTgt spid="73"/>
                                        </p:tgtEl>
                                        <p:attrNameLst>
                                          <p:attrName>ppt_y</p:attrName>
                                        </p:attrNameLst>
                                      </p:cBhvr>
                                      <p:tavLst>
                                        <p:tav tm="0">
                                          <p:val>
                                            <p:strVal val="#ppt_y+#ppt_h*1.125000"/>
                                          </p:val>
                                        </p:tav>
                                        <p:tav tm="100000">
                                          <p:val>
                                            <p:strVal val="#ppt_y"/>
                                          </p:val>
                                        </p:tav>
                                      </p:tavLst>
                                    </p:anim>
                                    <p:animEffect transition="in" filter="wipe(up)">
                                      <p:cBhvr>
                                        <p:cTn id="24"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C:\Users\Administrator\Desktop\微立体创业计划\002.png"/>
          <p:cNvPicPr>
            <a:picLocks noChangeAspect="1" noChangeArrowheads="1"/>
          </p:cNvPicPr>
          <p:nvPr/>
        </p:nvPicPr>
        <p:blipFill>
          <a:blip r:embed="rId3"/>
          <a:srcRect/>
          <a:stretch>
            <a:fillRect/>
          </a:stretch>
        </p:blipFill>
        <p:spPr bwMode="auto">
          <a:xfrm>
            <a:off x="193675" y="115888"/>
            <a:ext cx="935038" cy="936625"/>
          </a:xfrm>
          <a:prstGeom prst="rect">
            <a:avLst/>
          </a:prstGeom>
          <a:noFill/>
          <a:effectLst>
            <a:outerShdw blurRad="292100" dist="177800" dir="2460000" sx="99000" sy="99000" algn="l" rotWithShape="0">
              <a:prstClr val="black">
                <a:alpha val="39000"/>
              </a:prstClr>
            </a:outerShdw>
          </a:effectLst>
          <a:extLst/>
        </p:spPr>
      </p:pic>
      <p:sp>
        <p:nvSpPr>
          <p:cNvPr id="15" name="TextBox 14"/>
          <p:cNvSpPr txBox="1">
            <a:spLocks noChangeArrowheads="1"/>
          </p:cNvSpPr>
          <p:nvPr/>
        </p:nvSpPr>
        <p:spPr bwMode="auto">
          <a:xfrm>
            <a:off x="1128713" y="404813"/>
            <a:ext cx="2382837" cy="366712"/>
          </a:xfrm>
          <a:prstGeom prst="rect">
            <a:avLst/>
          </a:prstGeom>
          <a:noFill/>
          <a:ln w="9525">
            <a:noFill/>
            <a:miter lim="800000"/>
            <a:headEnd/>
            <a:tailEnd/>
          </a:ln>
        </p:spPr>
        <p:txBody>
          <a:bodyPr wrap="none">
            <a:spAutoFit/>
          </a:bodyPr>
          <a:lstStyle/>
          <a:p>
            <a:r>
              <a:rPr lang="en-US" altLang="zh-CN" b="1">
                <a:solidFill>
                  <a:srgbClr val="0070C0"/>
                </a:solidFill>
                <a:latin typeface="微软雅黑" pitchFamily="34" charset="-122"/>
                <a:ea typeface="微软雅黑" pitchFamily="34" charset="-122"/>
                <a:sym typeface="Arial" charset="0"/>
              </a:rPr>
              <a:t>7</a:t>
            </a:r>
            <a:r>
              <a:rPr lang="zh-CN" altLang="en-US" b="1">
                <a:solidFill>
                  <a:srgbClr val="0070C0"/>
                </a:solidFill>
                <a:latin typeface="微软雅黑" pitchFamily="34" charset="-122"/>
                <a:ea typeface="微软雅黑" pitchFamily="34" charset="-122"/>
                <a:sym typeface="Arial" charset="0"/>
              </a:rPr>
              <a:t>、新增跟随交易任务</a:t>
            </a:r>
            <a:endParaRPr lang="zh-CN" altLang="en-US" baseline="-3000">
              <a:solidFill>
                <a:srgbClr val="7F7F7F"/>
              </a:solidFill>
              <a:latin typeface="微软雅黑" pitchFamily="34" charset="-122"/>
              <a:ea typeface="微软雅黑" pitchFamily="34" charset="-122"/>
              <a:sym typeface="Arial" charset="0"/>
            </a:endParaRPr>
          </a:p>
        </p:txBody>
      </p:sp>
      <p:cxnSp>
        <p:nvCxnSpPr>
          <p:cNvPr id="8" name="Straight Connector 21"/>
          <p:cNvCxnSpPr/>
          <p:nvPr/>
        </p:nvCxnSpPr>
        <p:spPr>
          <a:xfrm>
            <a:off x="6935788" y="4419600"/>
            <a:ext cx="2782887" cy="0"/>
          </a:xfrm>
          <a:prstGeom prst="line">
            <a:avLst/>
          </a:prstGeom>
          <a:ln w="38100">
            <a:solidFill>
              <a:schemeClr val="bg2"/>
            </a:solidFill>
            <a:prstDash val="sysDash"/>
          </a:ln>
        </p:spPr>
        <p:style>
          <a:lnRef idx="1">
            <a:schemeClr val="accent1"/>
          </a:lnRef>
          <a:fillRef idx="0">
            <a:schemeClr val="accent1"/>
          </a:fillRef>
          <a:effectRef idx="0">
            <a:schemeClr val="accent1"/>
          </a:effectRef>
          <a:fontRef idx="minor">
            <a:schemeClr val="tx1"/>
          </a:fontRef>
        </p:style>
      </p:cxnSp>
      <p:sp>
        <p:nvSpPr>
          <p:cNvPr id="10" name="TextBox 9"/>
          <p:cNvSpPr txBox="1">
            <a:spLocks noChangeArrowheads="1"/>
          </p:cNvSpPr>
          <p:nvPr/>
        </p:nvSpPr>
        <p:spPr bwMode="auto">
          <a:xfrm>
            <a:off x="552450" y="1268413"/>
            <a:ext cx="4465638" cy="2219325"/>
          </a:xfrm>
          <a:prstGeom prst="rect">
            <a:avLst/>
          </a:prstGeom>
          <a:noFill/>
          <a:ln w="9525">
            <a:noFill/>
            <a:miter lim="800000"/>
            <a:headEnd/>
            <a:tailEnd/>
          </a:ln>
        </p:spPr>
        <p:txBody>
          <a:bodyPr>
            <a:spAutoFit/>
          </a:bodyPr>
          <a:lstStyle/>
          <a:p>
            <a:r>
              <a:rPr lang="zh-CN" altLang="en-US" sz="1400">
                <a:latin typeface="微软雅黑" pitchFamily="34" charset="-122"/>
                <a:ea typeface="微软雅黑" pitchFamily="34" charset="-122"/>
                <a:cs typeface="方正兰亭细黑_GBK_M"/>
              </a:rPr>
              <a:t>跟随交易任务，主要适用于跟随上证指数，创业板指数，以及个股的跟间接跟随触发交易。</a:t>
            </a:r>
            <a:br>
              <a:rPr lang="zh-CN" altLang="en-US" sz="1400">
                <a:latin typeface="微软雅黑" pitchFamily="34" charset="-122"/>
                <a:ea typeface="微软雅黑" pitchFamily="34" charset="-122"/>
                <a:cs typeface="方正兰亭细黑_GBK_M"/>
              </a:rPr>
            </a:br>
            <a:endParaRPr lang="zh-CN" altLang="en-US" sz="1400">
              <a:latin typeface="微软雅黑" pitchFamily="34" charset="-122"/>
              <a:ea typeface="微软雅黑" pitchFamily="34" charset="-122"/>
              <a:cs typeface="方正兰亭细黑_GBK_M"/>
            </a:endParaRPr>
          </a:p>
          <a:p>
            <a:r>
              <a:rPr lang="zh-CN" altLang="en-US" sz="1400">
                <a:latin typeface="微软雅黑" pitchFamily="34" charset="-122"/>
                <a:ea typeface="微软雅黑" pitchFamily="34" charset="-122"/>
                <a:cs typeface="方正兰亭细黑_GBK_M"/>
              </a:rPr>
              <a:t>例如：跟随股票</a:t>
            </a:r>
            <a:r>
              <a:rPr lang="en-US" altLang="zh-CN" sz="1400">
                <a:latin typeface="微软雅黑" pitchFamily="34" charset="-122"/>
                <a:ea typeface="微软雅黑" pitchFamily="34" charset="-122"/>
                <a:cs typeface="方正兰亭细黑_GBK_M"/>
              </a:rPr>
              <a:t>A</a:t>
            </a:r>
            <a:r>
              <a:rPr lang="zh-CN" altLang="en-US" sz="1400">
                <a:latin typeface="微软雅黑" pitchFamily="34" charset="-122"/>
                <a:ea typeface="微软雅黑" pitchFamily="34" charset="-122"/>
                <a:cs typeface="方正兰亭细黑_GBK_M"/>
              </a:rPr>
              <a:t>的走势，若股票</a:t>
            </a:r>
            <a:r>
              <a:rPr lang="en-US" altLang="zh-CN" sz="1400">
                <a:latin typeface="微软雅黑" pitchFamily="34" charset="-122"/>
                <a:ea typeface="微软雅黑" pitchFamily="34" charset="-122"/>
                <a:cs typeface="方正兰亭细黑_GBK_M"/>
              </a:rPr>
              <a:t>A</a:t>
            </a:r>
            <a:r>
              <a:rPr lang="zh-CN" altLang="en-US" sz="1400">
                <a:latin typeface="微软雅黑" pitchFamily="34" charset="-122"/>
                <a:ea typeface="微软雅黑" pitchFamily="34" charset="-122"/>
                <a:cs typeface="方正兰亭细黑_GBK_M"/>
              </a:rPr>
              <a:t>达到设定的条件则执行买入或卖出股票</a:t>
            </a:r>
            <a:r>
              <a:rPr lang="en-US" altLang="zh-CN" sz="1400">
                <a:latin typeface="微软雅黑" pitchFamily="34" charset="-122"/>
                <a:ea typeface="微软雅黑" pitchFamily="34" charset="-122"/>
                <a:cs typeface="方正兰亭细黑_GBK_M"/>
              </a:rPr>
              <a:t>B</a:t>
            </a:r>
            <a:r>
              <a:rPr lang="zh-CN" altLang="en-US" sz="1400">
                <a:latin typeface="微软雅黑" pitchFamily="34" charset="-122"/>
                <a:ea typeface="微软雅黑" pitchFamily="34" charset="-122"/>
                <a:cs typeface="方正兰亭细黑_GBK_M"/>
              </a:rPr>
              <a:t>，一般跟随的目标为市场的龙头或者风向标个股，跟随指数同理，当上证指数</a:t>
            </a:r>
            <a:r>
              <a:rPr lang="en-US" altLang="zh-CN" sz="1400">
                <a:latin typeface="微软雅黑" pitchFamily="34" charset="-122"/>
                <a:ea typeface="微软雅黑" pitchFamily="34" charset="-122"/>
                <a:cs typeface="方正兰亭细黑_GBK_M"/>
              </a:rPr>
              <a:t>/</a:t>
            </a:r>
            <a:r>
              <a:rPr lang="zh-CN" altLang="en-US" sz="1400">
                <a:latin typeface="微软雅黑" pitchFamily="34" charset="-122"/>
                <a:ea typeface="微软雅黑" pitchFamily="34" charset="-122"/>
                <a:cs typeface="方正兰亭细黑_GBK_M"/>
              </a:rPr>
              <a:t>创业板指数达到设定的条件后，执行买入或卖出股票</a:t>
            </a:r>
            <a:r>
              <a:rPr lang="en-US" altLang="zh-CN" sz="1400">
                <a:latin typeface="微软雅黑" pitchFamily="34" charset="-122"/>
                <a:ea typeface="微软雅黑" pitchFamily="34" charset="-122"/>
                <a:cs typeface="方正兰亭细黑_GBK_M"/>
              </a:rPr>
              <a:t>B</a:t>
            </a:r>
            <a:r>
              <a:rPr lang="zh-CN" altLang="en-US" sz="1400">
                <a:latin typeface="微软雅黑" pitchFamily="34" charset="-122"/>
                <a:ea typeface="微软雅黑" pitchFamily="34" charset="-122"/>
                <a:cs typeface="方正兰亭细黑_GBK_M"/>
              </a:rPr>
              <a:t>；为一次性任务，触发执行后任务结束。</a:t>
            </a:r>
          </a:p>
          <a:p>
            <a:endParaRPr lang="zh-CN" altLang="en-US" sz="1400">
              <a:latin typeface="微软雅黑" pitchFamily="34" charset="-122"/>
              <a:ea typeface="微软雅黑" pitchFamily="34" charset="-122"/>
              <a:cs typeface="方正兰亭细黑_GBK_M"/>
            </a:endParaRPr>
          </a:p>
          <a:p>
            <a:r>
              <a:rPr lang="zh-CN" altLang="en-US" sz="1400">
                <a:latin typeface="微软雅黑" pitchFamily="34" charset="-122"/>
                <a:ea typeface="微软雅黑" pitchFamily="34" charset="-122"/>
                <a:cs typeface="方正兰亭细黑_GBK_M"/>
              </a:rPr>
              <a:t>特点：具备间接性跟随作用</a:t>
            </a:r>
            <a:endParaRPr lang="zh-CN" altLang="en-US" sz="1400">
              <a:ea typeface="微软雅黑" pitchFamily="34" charset="-122"/>
              <a:cs typeface="方正兰亭细黑_GBK_M"/>
            </a:endParaRPr>
          </a:p>
        </p:txBody>
      </p:sp>
      <p:pic>
        <p:nvPicPr>
          <p:cNvPr id="73734" name="Picture 8"/>
          <p:cNvPicPr>
            <a:picLocks noChangeAspect="1" noChangeArrowheads="1"/>
          </p:cNvPicPr>
          <p:nvPr/>
        </p:nvPicPr>
        <p:blipFill>
          <a:blip r:embed="rId4"/>
          <a:srcRect/>
          <a:stretch>
            <a:fillRect/>
          </a:stretch>
        </p:blipFill>
        <p:spPr bwMode="auto">
          <a:xfrm>
            <a:off x="5233988" y="476250"/>
            <a:ext cx="6767512" cy="5908675"/>
          </a:xfrm>
          <a:prstGeom prst="rect">
            <a:avLst/>
          </a:prstGeom>
          <a:noFill/>
          <a:ln w="9525">
            <a:noFill/>
            <a:miter lim="800000"/>
            <a:headEnd/>
            <a:tailEnd/>
          </a:ln>
        </p:spPr>
      </p:pic>
      <p:sp>
        <p:nvSpPr>
          <p:cNvPr id="73" name="KSO_Shape"/>
          <p:cNvSpPr>
            <a:spLocks/>
          </p:cNvSpPr>
          <p:nvPr/>
        </p:nvSpPr>
        <p:spPr bwMode="auto">
          <a:xfrm>
            <a:off x="409575" y="404813"/>
            <a:ext cx="576263" cy="4318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008AF2"/>
              </a:solidFill>
              <a:latin typeface="+mn-lt"/>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anim calcmode="lin" valueType="num">
                                      <p:cBhvr>
                                        <p:cTn id="8" dur="250" fill="hold"/>
                                        <p:tgtEl>
                                          <p:spTgt spid="9"/>
                                        </p:tgtEl>
                                        <p:attrNameLst>
                                          <p:attrName>ppt_x</p:attrName>
                                        </p:attrNameLst>
                                      </p:cBhvr>
                                      <p:tavLst>
                                        <p:tav tm="0">
                                          <p:val>
                                            <p:strVal val="#ppt_x"/>
                                          </p:val>
                                        </p:tav>
                                        <p:tav tm="100000">
                                          <p:val>
                                            <p:strVal val="#ppt_x"/>
                                          </p:val>
                                        </p:tav>
                                      </p:tavLst>
                                    </p:anim>
                                    <p:anim calcmode="lin" valueType="num">
                                      <p:cBhvr>
                                        <p:cTn id="9" dur="25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1" decel="10000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0-#ppt_h/2"/>
                                          </p:val>
                                        </p:tav>
                                        <p:tav tm="100000">
                                          <p:val>
                                            <p:strVal val="#ppt_y"/>
                                          </p:val>
                                        </p:tav>
                                      </p:tavLst>
                                    </p:anim>
                                  </p:childTnLst>
                                </p:cTn>
                              </p:par>
                            </p:childTnLst>
                          </p:cTn>
                        </p:par>
                        <p:par>
                          <p:cTn id="14" fill="hold">
                            <p:stCondLst>
                              <p:cond delay="750"/>
                            </p:stCondLst>
                            <p:childTnLst>
                              <p:par>
                                <p:cTn id="15" presetID="10"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childTnLst>
                                </p:cTn>
                              </p:par>
                            </p:childTnLst>
                          </p:cTn>
                        </p:par>
                        <p:par>
                          <p:cTn id="18" fill="hold">
                            <p:stCondLst>
                              <p:cond delay="1750"/>
                            </p:stCondLst>
                            <p:childTnLst>
                              <p:par>
                                <p:cTn id="19" presetID="18" presetClass="entr" presetSubtype="3"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strips(upRight)">
                                      <p:cBhvr>
                                        <p:cTn id="21" dur="500"/>
                                        <p:tgtEl>
                                          <p:spTgt spid="10"/>
                                        </p:tgtEl>
                                      </p:cBhvr>
                                    </p:animEffect>
                                  </p:childTnLst>
                                </p:cTn>
                              </p:par>
                            </p:childTnLst>
                          </p:cTn>
                        </p:par>
                        <p:par>
                          <p:cTn id="22" fill="hold">
                            <p:stCondLst>
                              <p:cond delay="2250"/>
                            </p:stCondLst>
                            <p:childTnLst>
                              <p:par>
                                <p:cTn id="23" presetID="12" presetClass="entr" presetSubtype="4" fill="hold" nodeType="afterEffect">
                                  <p:stCondLst>
                                    <p:cond delay="0"/>
                                  </p:stCondLst>
                                  <p:childTnLst>
                                    <p:set>
                                      <p:cBhvr>
                                        <p:cTn id="24" dur="1" fill="hold">
                                          <p:stCondLst>
                                            <p:cond delay="0"/>
                                          </p:stCondLst>
                                        </p:cTn>
                                        <p:tgtEl>
                                          <p:spTgt spid="73"/>
                                        </p:tgtEl>
                                        <p:attrNameLst>
                                          <p:attrName>style.visibility</p:attrName>
                                        </p:attrNameLst>
                                      </p:cBhvr>
                                      <p:to>
                                        <p:strVal val="visible"/>
                                      </p:to>
                                    </p:set>
                                    <p:anim calcmode="lin" valueType="num">
                                      <p:cBhvr additive="base">
                                        <p:cTn id="25" dur="500"/>
                                        <p:tgtEl>
                                          <p:spTgt spid="73"/>
                                        </p:tgtEl>
                                        <p:attrNameLst>
                                          <p:attrName>ppt_y</p:attrName>
                                        </p:attrNameLst>
                                      </p:cBhvr>
                                      <p:tavLst>
                                        <p:tav tm="0">
                                          <p:val>
                                            <p:strVal val="#ppt_y+#ppt_h*1.125000"/>
                                          </p:val>
                                        </p:tav>
                                        <p:tav tm="100000">
                                          <p:val>
                                            <p:strVal val="#ppt_y"/>
                                          </p:val>
                                        </p:tav>
                                      </p:tavLst>
                                    </p:anim>
                                    <p:animEffect transition="in" filter="wipe(up)">
                                      <p:cBhvr>
                                        <p:cTn id="26"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C:\Users\Administrator\Desktop\微立体创业计划\002.png"/>
          <p:cNvPicPr>
            <a:picLocks noChangeAspect="1" noChangeArrowheads="1"/>
          </p:cNvPicPr>
          <p:nvPr/>
        </p:nvPicPr>
        <p:blipFill>
          <a:blip r:embed="rId3"/>
          <a:srcRect/>
          <a:stretch>
            <a:fillRect/>
          </a:stretch>
        </p:blipFill>
        <p:spPr bwMode="auto">
          <a:xfrm>
            <a:off x="193675" y="115888"/>
            <a:ext cx="935038" cy="936625"/>
          </a:xfrm>
          <a:prstGeom prst="rect">
            <a:avLst/>
          </a:prstGeom>
          <a:noFill/>
          <a:effectLst>
            <a:outerShdw blurRad="292100" dist="177800" dir="2460000" sx="99000" sy="99000" algn="l" rotWithShape="0">
              <a:prstClr val="black">
                <a:alpha val="39000"/>
              </a:prstClr>
            </a:outerShdw>
          </a:effectLst>
          <a:extLst/>
        </p:spPr>
      </p:pic>
      <p:sp>
        <p:nvSpPr>
          <p:cNvPr id="15" name="TextBox 14"/>
          <p:cNvSpPr txBox="1">
            <a:spLocks noChangeArrowheads="1"/>
          </p:cNvSpPr>
          <p:nvPr/>
        </p:nvSpPr>
        <p:spPr bwMode="auto">
          <a:xfrm>
            <a:off x="1128713" y="404813"/>
            <a:ext cx="2698750" cy="366712"/>
          </a:xfrm>
          <a:prstGeom prst="rect">
            <a:avLst/>
          </a:prstGeom>
          <a:noFill/>
          <a:ln w="9525">
            <a:noFill/>
            <a:miter lim="800000"/>
            <a:headEnd/>
            <a:tailEnd/>
          </a:ln>
        </p:spPr>
        <p:txBody>
          <a:bodyPr wrap="none">
            <a:spAutoFit/>
          </a:bodyPr>
          <a:lstStyle/>
          <a:p>
            <a:r>
              <a:rPr lang="zh-CN" altLang="en-US" b="1">
                <a:solidFill>
                  <a:srgbClr val="0070C0"/>
                </a:solidFill>
                <a:latin typeface="微软雅黑" pitchFamily="34" charset="-122"/>
                <a:ea typeface="微软雅黑" pitchFamily="34" charset="-122"/>
                <a:sym typeface="Arial" charset="0"/>
              </a:rPr>
              <a:t>跟随交易任务之交易案例</a:t>
            </a:r>
            <a:endParaRPr lang="zh-CN" altLang="en-US" baseline="-3000">
              <a:solidFill>
                <a:srgbClr val="7F7F7F"/>
              </a:solidFill>
              <a:latin typeface="微软雅黑" pitchFamily="34" charset="-122"/>
              <a:ea typeface="微软雅黑" pitchFamily="34" charset="-122"/>
              <a:sym typeface="Arial" charset="0"/>
            </a:endParaRPr>
          </a:p>
        </p:txBody>
      </p:sp>
      <p:grpSp>
        <p:nvGrpSpPr>
          <p:cNvPr id="57" name="组合 56"/>
          <p:cNvGrpSpPr>
            <a:grpSpLocks/>
          </p:cNvGrpSpPr>
          <p:nvPr/>
        </p:nvGrpSpPr>
        <p:grpSpPr bwMode="auto">
          <a:xfrm>
            <a:off x="8834438" y="1196975"/>
            <a:ext cx="2952750" cy="3449638"/>
            <a:chOff x="3451161" y="3849925"/>
            <a:chExt cx="1725052" cy="1847711"/>
          </a:xfrm>
        </p:grpSpPr>
        <p:sp>
          <p:nvSpPr>
            <p:cNvPr id="75782" name="文本框 39"/>
            <p:cNvSpPr txBox="1">
              <a:spLocks noChangeArrowheads="1"/>
            </p:cNvSpPr>
            <p:nvPr/>
          </p:nvSpPr>
          <p:spPr bwMode="auto">
            <a:xfrm>
              <a:off x="3451161" y="3849925"/>
              <a:ext cx="1725052" cy="196420"/>
            </a:xfrm>
            <a:prstGeom prst="rect">
              <a:avLst/>
            </a:prstGeom>
            <a:noFill/>
            <a:ln w="9525">
              <a:noFill/>
              <a:miter lim="800000"/>
              <a:headEnd/>
              <a:tailEnd/>
            </a:ln>
          </p:spPr>
          <p:txBody>
            <a:bodyPr>
              <a:spAutoFit/>
            </a:bodyPr>
            <a:lstStyle/>
            <a:p>
              <a:r>
                <a:rPr lang="zh-CN" altLang="en-US" b="1">
                  <a:solidFill>
                    <a:srgbClr val="FD0101"/>
                  </a:solidFill>
                  <a:latin typeface="微软雅黑" pitchFamily="34" charset="-122"/>
                  <a:ea typeface="微软雅黑" pitchFamily="34" charset="-122"/>
                </a:rPr>
                <a:t>跟随交易案例</a:t>
              </a:r>
            </a:p>
          </p:txBody>
        </p:sp>
        <p:sp>
          <p:nvSpPr>
            <p:cNvPr id="75783" name="文本框 40"/>
            <p:cNvSpPr txBox="1">
              <a:spLocks noChangeArrowheads="1"/>
            </p:cNvSpPr>
            <p:nvPr/>
          </p:nvSpPr>
          <p:spPr bwMode="auto">
            <a:xfrm>
              <a:off x="3457653" y="4167088"/>
              <a:ext cx="1718560" cy="1530548"/>
            </a:xfrm>
            <a:prstGeom prst="rect">
              <a:avLst/>
            </a:prstGeom>
            <a:noFill/>
            <a:ln w="9525">
              <a:noFill/>
              <a:miter lim="800000"/>
              <a:headEnd/>
              <a:tailEnd/>
            </a:ln>
          </p:spPr>
          <p:txBody>
            <a:bodyPr>
              <a:spAutoFit/>
            </a:bodyPr>
            <a:lstStyle/>
            <a:p>
              <a:pPr algn="just"/>
              <a:r>
                <a:rPr lang="zh-CN" altLang="en-US" sz="1400">
                  <a:latin typeface="微软雅黑" pitchFamily="34" charset="-122"/>
                  <a:ea typeface="微软雅黑" pitchFamily="34" charset="-122"/>
                </a:rPr>
                <a:t>用户小刘设置上证指数翻红后执行卖出股票</a:t>
              </a:r>
              <a:r>
                <a:rPr lang="en-US" altLang="zh-CN" sz="1400">
                  <a:latin typeface="微软雅黑" pitchFamily="34" charset="-122"/>
                  <a:ea typeface="微软雅黑" pitchFamily="34" charset="-122"/>
                </a:rPr>
                <a:t>B</a:t>
              </a:r>
              <a:r>
                <a:rPr lang="zh-CN" altLang="en-US" sz="1400">
                  <a:latin typeface="微软雅黑" pitchFamily="34" charset="-122"/>
                  <a:ea typeface="微软雅黑" pitchFamily="34" charset="-122"/>
                </a:rPr>
                <a:t>，如左图所示，当上证指数翻红后，则立刻执行卖出股票</a:t>
              </a:r>
              <a:r>
                <a:rPr lang="en-US" altLang="zh-CN" sz="1400">
                  <a:latin typeface="微软雅黑" pitchFamily="34" charset="-122"/>
                  <a:ea typeface="微软雅黑" pitchFamily="34" charset="-122"/>
                </a:rPr>
                <a:t>B</a:t>
              </a:r>
              <a:r>
                <a:rPr lang="zh-CN" altLang="en-US" sz="1400">
                  <a:latin typeface="微软雅黑" pitchFamily="34" charset="-122"/>
                  <a:ea typeface="微软雅黑" pitchFamily="34" charset="-122"/>
                </a:rPr>
                <a:t>，实现原理就是参照龙头，风向标或指数进行的间接性交易。</a:t>
              </a:r>
            </a:p>
            <a:p>
              <a:pPr algn="just"/>
              <a:endParaRPr lang="zh-CN" altLang="en-US" sz="1400">
                <a:latin typeface="微软雅黑" pitchFamily="34" charset="-122"/>
                <a:ea typeface="微软雅黑" pitchFamily="34" charset="-122"/>
              </a:endParaRPr>
            </a:p>
            <a:p>
              <a:pPr algn="just"/>
              <a:r>
                <a:rPr lang="zh-CN" altLang="en-US" sz="1400">
                  <a:latin typeface="微软雅黑" pitchFamily="34" charset="-122"/>
                  <a:ea typeface="微软雅黑" pitchFamily="34" charset="-122"/>
                </a:rPr>
                <a:t>跟随个股与跟随创业板指数规则相同，不再演示。</a:t>
              </a:r>
            </a:p>
            <a:p>
              <a:pPr algn="just"/>
              <a:endParaRPr lang="zh-CN" altLang="en-US" sz="1400">
                <a:latin typeface="微软雅黑" pitchFamily="34" charset="-122"/>
                <a:ea typeface="微软雅黑" pitchFamily="34" charset="-122"/>
              </a:endParaRPr>
            </a:p>
            <a:p>
              <a:pPr algn="just"/>
              <a:r>
                <a:rPr lang="zh-CN" altLang="en-US" sz="1400">
                  <a:latin typeface="微软雅黑" pitchFamily="34" charset="-122"/>
                  <a:ea typeface="微软雅黑" pitchFamily="34" charset="-122"/>
                </a:rPr>
                <a:t>跟随交易任务为一次性任务，执行后即结束，支持同时新增多个跟随任务交叉执行。</a:t>
              </a:r>
            </a:p>
            <a:p>
              <a:pPr algn="just"/>
              <a:endParaRPr lang="zh-CN" altLang="en-US" sz="1400">
                <a:latin typeface="微软雅黑" pitchFamily="34" charset="-122"/>
                <a:ea typeface="微软雅黑" pitchFamily="34" charset="-122"/>
              </a:endParaRPr>
            </a:p>
          </p:txBody>
        </p:sp>
      </p:grpSp>
      <p:pic>
        <p:nvPicPr>
          <p:cNvPr id="75781" name="Picture 11"/>
          <p:cNvPicPr>
            <a:picLocks noChangeAspect="1" noChangeArrowheads="1"/>
          </p:cNvPicPr>
          <p:nvPr/>
        </p:nvPicPr>
        <p:blipFill>
          <a:blip r:embed="rId4"/>
          <a:srcRect/>
          <a:stretch>
            <a:fillRect/>
          </a:stretch>
        </p:blipFill>
        <p:spPr bwMode="auto">
          <a:xfrm>
            <a:off x="409575" y="1196975"/>
            <a:ext cx="7993063" cy="5205413"/>
          </a:xfrm>
          <a:prstGeom prst="rect">
            <a:avLst/>
          </a:prstGeom>
          <a:noFill/>
          <a:ln w="9525">
            <a:noFill/>
            <a:miter lim="800000"/>
            <a:headEnd/>
            <a:tailEnd/>
          </a:ln>
        </p:spPr>
      </p:pic>
      <p:sp>
        <p:nvSpPr>
          <p:cNvPr id="73" name="KSO_Shape"/>
          <p:cNvSpPr>
            <a:spLocks/>
          </p:cNvSpPr>
          <p:nvPr/>
        </p:nvSpPr>
        <p:spPr bwMode="auto">
          <a:xfrm>
            <a:off x="409575" y="404813"/>
            <a:ext cx="576263" cy="4318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008AF2"/>
              </a:solidFill>
              <a:latin typeface="+mn-lt"/>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anim calcmode="lin" valueType="num">
                                      <p:cBhvr>
                                        <p:cTn id="8" dur="250" fill="hold"/>
                                        <p:tgtEl>
                                          <p:spTgt spid="9"/>
                                        </p:tgtEl>
                                        <p:attrNameLst>
                                          <p:attrName>ppt_x</p:attrName>
                                        </p:attrNameLst>
                                      </p:cBhvr>
                                      <p:tavLst>
                                        <p:tav tm="0">
                                          <p:val>
                                            <p:strVal val="#ppt_x"/>
                                          </p:val>
                                        </p:tav>
                                        <p:tav tm="100000">
                                          <p:val>
                                            <p:strVal val="#ppt_x"/>
                                          </p:val>
                                        </p:tav>
                                      </p:tavLst>
                                    </p:anim>
                                    <p:anim calcmode="lin" valueType="num">
                                      <p:cBhvr>
                                        <p:cTn id="9" dur="25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1" decel="10000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0-#ppt_h/2"/>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1000"/>
                                        <p:tgtEl>
                                          <p:spTgt spid="57"/>
                                        </p:tgtEl>
                                      </p:cBhvr>
                                    </p:animEffect>
                                    <p:anim calcmode="lin" valueType="num">
                                      <p:cBhvr>
                                        <p:cTn id="18" dur="1000" fill="hold"/>
                                        <p:tgtEl>
                                          <p:spTgt spid="57"/>
                                        </p:tgtEl>
                                        <p:attrNameLst>
                                          <p:attrName>ppt_x</p:attrName>
                                        </p:attrNameLst>
                                      </p:cBhvr>
                                      <p:tavLst>
                                        <p:tav tm="0">
                                          <p:val>
                                            <p:strVal val="#ppt_x"/>
                                          </p:val>
                                        </p:tav>
                                        <p:tav tm="100000">
                                          <p:val>
                                            <p:strVal val="#ppt_x"/>
                                          </p:val>
                                        </p:tav>
                                      </p:tavLst>
                                    </p:anim>
                                    <p:anim calcmode="lin" valueType="num">
                                      <p:cBhvr>
                                        <p:cTn id="19" dur="1000" fill="hold"/>
                                        <p:tgtEl>
                                          <p:spTgt spid="57"/>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12" presetClass="entr" presetSubtype="4" fill="hold" nodeType="afterEffect">
                                  <p:stCondLst>
                                    <p:cond delay="0"/>
                                  </p:stCondLst>
                                  <p:childTnLst>
                                    <p:set>
                                      <p:cBhvr>
                                        <p:cTn id="22" dur="1" fill="hold">
                                          <p:stCondLst>
                                            <p:cond delay="0"/>
                                          </p:stCondLst>
                                        </p:cTn>
                                        <p:tgtEl>
                                          <p:spTgt spid="73"/>
                                        </p:tgtEl>
                                        <p:attrNameLst>
                                          <p:attrName>style.visibility</p:attrName>
                                        </p:attrNameLst>
                                      </p:cBhvr>
                                      <p:to>
                                        <p:strVal val="visible"/>
                                      </p:to>
                                    </p:set>
                                    <p:anim calcmode="lin" valueType="num">
                                      <p:cBhvr additive="base">
                                        <p:cTn id="23" dur="500"/>
                                        <p:tgtEl>
                                          <p:spTgt spid="73"/>
                                        </p:tgtEl>
                                        <p:attrNameLst>
                                          <p:attrName>ppt_y</p:attrName>
                                        </p:attrNameLst>
                                      </p:cBhvr>
                                      <p:tavLst>
                                        <p:tav tm="0">
                                          <p:val>
                                            <p:strVal val="#ppt_y+#ppt_h*1.125000"/>
                                          </p:val>
                                        </p:tav>
                                        <p:tav tm="100000">
                                          <p:val>
                                            <p:strVal val="#ppt_y"/>
                                          </p:val>
                                        </p:tav>
                                      </p:tavLst>
                                    </p:anim>
                                    <p:animEffect transition="in" filter="wipe(up)">
                                      <p:cBhvr>
                                        <p:cTn id="24"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C:\Users\Administrator\Desktop\微立体创业计划\002.png"/>
          <p:cNvPicPr>
            <a:picLocks noChangeAspect="1" noChangeArrowheads="1"/>
          </p:cNvPicPr>
          <p:nvPr/>
        </p:nvPicPr>
        <p:blipFill>
          <a:blip r:embed="rId3"/>
          <a:srcRect/>
          <a:stretch>
            <a:fillRect/>
          </a:stretch>
        </p:blipFill>
        <p:spPr bwMode="auto">
          <a:xfrm>
            <a:off x="193675" y="115888"/>
            <a:ext cx="935038" cy="936625"/>
          </a:xfrm>
          <a:prstGeom prst="rect">
            <a:avLst/>
          </a:prstGeom>
          <a:noFill/>
          <a:effectLst>
            <a:outerShdw blurRad="292100" dist="177800" dir="2460000" sx="99000" sy="99000" algn="l" rotWithShape="0">
              <a:prstClr val="black">
                <a:alpha val="39000"/>
              </a:prstClr>
            </a:outerShdw>
          </a:effectLst>
          <a:extLst/>
        </p:spPr>
      </p:pic>
      <p:sp>
        <p:nvSpPr>
          <p:cNvPr id="15" name="TextBox 14"/>
          <p:cNvSpPr txBox="1">
            <a:spLocks noChangeArrowheads="1"/>
          </p:cNvSpPr>
          <p:nvPr/>
        </p:nvSpPr>
        <p:spPr bwMode="auto">
          <a:xfrm>
            <a:off x="1128713" y="404813"/>
            <a:ext cx="2840037" cy="366712"/>
          </a:xfrm>
          <a:prstGeom prst="rect">
            <a:avLst/>
          </a:prstGeom>
          <a:noFill/>
          <a:ln w="9525">
            <a:noFill/>
            <a:miter lim="800000"/>
            <a:headEnd/>
            <a:tailEnd/>
          </a:ln>
        </p:spPr>
        <p:txBody>
          <a:bodyPr wrap="none">
            <a:spAutoFit/>
          </a:bodyPr>
          <a:lstStyle/>
          <a:p>
            <a:r>
              <a:rPr lang="en-US" altLang="zh-CN" b="1">
                <a:solidFill>
                  <a:srgbClr val="0070C0"/>
                </a:solidFill>
                <a:latin typeface="微软雅黑" pitchFamily="34" charset="-122"/>
                <a:ea typeface="微软雅黑" pitchFamily="34" charset="-122"/>
                <a:sym typeface="Arial" charset="0"/>
              </a:rPr>
              <a:t>8</a:t>
            </a:r>
            <a:r>
              <a:rPr lang="zh-CN" altLang="en-US" b="1">
                <a:solidFill>
                  <a:srgbClr val="0070C0"/>
                </a:solidFill>
                <a:latin typeface="微软雅黑" pitchFamily="34" charset="-122"/>
                <a:ea typeface="微软雅黑" pitchFamily="34" charset="-122"/>
                <a:sym typeface="Arial" charset="0"/>
              </a:rPr>
              <a:t>、新增上证指数交易任务</a:t>
            </a:r>
            <a:endParaRPr lang="zh-CN" altLang="en-US" baseline="-3000">
              <a:solidFill>
                <a:srgbClr val="7F7F7F"/>
              </a:solidFill>
              <a:latin typeface="微软雅黑" pitchFamily="34" charset="-122"/>
              <a:ea typeface="微软雅黑" pitchFamily="34" charset="-122"/>
              <a:sym typeface="Arial" charset="0"/>
            </a:endParaRPr>
          </a:p>
        </p:txBody>
      </p:sp>
      <p:cxnSp>
        <p:nvCxnSpPr>
          <p:cNvPr id="8" name="Straight Connector 21"/>
          <p:cNvCxnSpPr/>
          <p:nvPr/>
        </p:nvCxnSpPr>
        <p:spPr>
          <a:xfrm>
            <a:off x="6935788" y="4419600"/>
            <a:ext cx="2782887" cy="0"/>
          </a:xfrm>
          <a:prstGeom prst="line">
            <a:avLst/>
          </a:prstGeom>
          <a:ln w="38100">
            <a:solidFill>
              <a:schemeClr val="bg2"/>
            </a:solidFill>
            <a:prstDash val="sysDash"/>
          </a:ln>
        </p:spPr>
        <p:style>
          <a:lnRef idx="1">
            <a:schemeClr val="accent1"/>
          </a:lnRef>
          <a:fillRef idx="0">
            <a:schemeClr val="accent1"/>
          </a:fillRef>
          <a:effectRef idx="0">
            <a:schemeClr val="accent1"/>
          </a:effectRef>
          <a:fontRef idx="minor">
            <a:schemeClr val="tx1"/>
          </a:fontRef>
        </p:style>
      </p:cxnSp>
      <p:sp>
        <p:nvSpPr>
          <p:cNvPr id="10" name="TextBox 9"/>
          <p:cNvSpPr txBox="1">
            <a:spLocks noChangeArrowheads="1"/>
          </p:cNvSpPr>
          <p:nvPr/>
        </p:nvSpPr>
        <p:spPr bwMode="auto">
          <a:xfrm>
            <a:off x="552450" y="1268413"/>
            <a:ext cx="4465638" cy="942975"/>
          </a:xfrm>
          <a:prstGeom prst="rect">
            <a:avLst/>
          </a:prstGeom>
          <a:noFill/>
          <a:ln w="9525">
            <a:noFill/>
            <a:miter lim="800000"/>
            <a:headEnd/>
            <a:tailEnd/>
          </a:ln>
        </p:spPr>
        <p:txBody>
          <a:bodyPr>
            <a:spAutoFit/>
          </a:bodyPr>
          <a:lstStyle/>
          <a:p>
            <a:r>
              <a:rPr lang="zh-CN" altLang="en-US" sz="1400">
                <a:latin typeface="微软雅黑" pitchFamily="34" charset="-122"/>
                <a:ea typeface="微软雅黑" pitchFamily="34" charset="-122"/>
                <a:cs typeface="方正兰亭细黑_GBK_M"/>
              </a:rPr>
              <a:t>以上证指数为风向标进行一键清仓，批量增加成本价止损，批量增加现价止损任务。</a:t>
            </a:r>
          </a:p>
          <a:p>
            <a:endParaRPr lang="zh-CN" altLang="en-US" sz="1400">
              <a:latin typeface="微软雅黑" pitchFamily="34" charset="-122"/>
              <a:ea typeface="微软雅黑" pitchFamily="34" charset="-122"/>
              <a:cs typeface="方正兰亭细黑_GBK_M"/>
            </a:endParaRPr>
          </a:p>
          <a:p>
            <a:r>
              <a:rPr lang="zh-CN" altLang="en-US" sz="1400">
                <a:latin typeface="微软雅黑" pitchFamily="34" charset="-122"/>
                <a:ea typeface="微软雅黑" pitchFamily="34" charset="-122"/>
                <a:cs typeface="方正兰亭细黑_GBK_M"/>
              </a:rPr>
              <a:t>特点：具备间接性跟随交易，类似跟随交易任务</a:t>
            </a:r>
            <a:endParaRPr lang="zh-CN" altLang="en-US" sz="1400">
              <a:ea typeface="微软雅黑" pitchFamily="34" charset="-122"/>
              <a:cs typeface="方正兰亭细黑_GBK_M"/>
            </a:endParaRPr>
          </a:p>
        </p:txBody>
      </p:sp>
      <p:pic>
        <p:nvPicPr>
          <p:cNvPr id="77830" name="Picture 8"/>
          <p:cNvPicPr>
            <a:picLocks noChangeAspect="1" noChangeArrowheads="1"/>
          </p:cNvPicPr>
          <p:nvPr/>
        </p:nvPicPr>
        <p:blipFill>
          <a:blip r:embed="rId4"/>
          <a:srcRect/>
          <a:stretch>
            <a:fillRect/>
          </a:stretch>
        </p:blipFill>
        <p:spPr bwMode="auto">
          <a:xfrm>
            <a:off x="6169025" y="476250"/>
            <a:ext cx="5543550" cy="5500688"/>
          </a:xfrm>
          <a:prstGeom prst="rect">
            <a:avLst/>
          </a:prstGeom>
          <a:noFill/>
          <a:ln w="9525">
            <a:noFill/>
            <a:miter lim="800000"/>
            <a:headEnd/>
            <a:tailEnd/>
          </a:ln>
        </p:spPr>
      </p:pic>
      <p:sp>
        <p:nvSpPr>
          <p:cNvPr id="73" name="KSO_Shape"/>
          <p:cNvSpPr>
            <a:spLocks/>
          </p:cNvSpPr>
          <p:nvPr/>
        </p:nvSpPr>
        <p:spPr bwMode="auto">
          <a:xfrm>
            <a:off x="409575" y="404813"/>
            <a:ext cx="576263" cy="4318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008AF2"/>
              </a:solidFill>
              <a:latin typeface="+mn-lt"/>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anim calcmode="lin" valueType="num">
                                      <p:cBhvr>
                                        <p:cTn id="8" dur="250" fill="hold"/>
                                        <p:tgtEl>
                                          <p:spTgt spid="9"/>
                                        </p:tgtEl>
                                        <p:attrNameLst>
                                          <p:attrName>ppt_x</p:attrName>
                                        </p:attrNameLst>
                                      </p:cBhvr>
                                      <p:tavLst>
                                        <p:tav tm="0">
                                          <p:val>
                                            <p:strVal val="#ppt_x"/>
                                          </p:val>
                                        </p:tav>
                                        <p:tav tm="100000">
                                          <p:val>
                                            <p:strVal val="#ppt_x"/>
                                          </p:val>
                                        </p:tav>
                                      </p:tavLst>
                                    </p:anim>
                                    <p:anim calcmode="lin" valueType="num">
                                      <p:cBhvr>
                                        <p:cTn id="9" dur="25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1" decel="10000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0-#ppt_h/2"/>
                                          </p:val>
                                        </p:tav>
                                        <p:tav tm="100000">
                                          <p:val>
                                            <p:strVal val="#ppt_y"/>
                                          </p:val>
                                        </p:tav>
                                      </p:tavLst>
                                    </p:anim>
                                  </p:childTnLst>
                                </p:cTn>
                              </p:par>
                            </p:childTnLst>
                          </p:cTn>
                        </p:par>
                        <p:par>
                          <p:cTn id="14" fill="hold">
                            <p:stCondLst>
                              <p:cond delay="750"/>
                            </p:stCondLst>
                            <p:childTnLst>
                              <p:par>
                                <p:cTn id="15" presetID="10"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childTnLst>
                                </p:cTn>
                              </p:par>
                            </p:childTnLst>
                          </p:cTn>
                        </p:par>
                        <p:par>
                          <p:cTn id="18" fill="hold">
                            <p:stCondLst>
                              <p:cond delay="1750"/>
                            </p:stCondLst>
                            <p:childTnLst>
                              <p:par>
                                <p:cTn id="19" presetID="18" presetClass="entr" presetSubtype="3"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strips(upRight)">
                                      <p:cBhvr>
                                        <p:cTn id="21" dur="500"/>
                                        <p:tgtEl>
                                          <p:spTgt spid="10"/>
                                        </p:tgtEl>
                                      </p:cBhvr>
                                    </p:animEffect>
                                  </p:childTnLst>
                                </p:cTn>
                              </p:par>
                            </p:childTnLst>
                          </p:cTn>
                        </p:par>
                        <p:par>
                          <p:cTn id="22" fill="hold">
                            <p:stCondLst>
                              <p:cond delay="2250"/>
                            </p:stCondLst>
                            <p:childTnLst>
                              <p:par>
                                <p:cTn id="23" presetID="12" presetClass="entr" presetSubtype="4" fill="hold" nodeType="afterEffect">
                                  <p:stCondLst>
                                    <p:cond delay="0"/>
                                  </p:stCondLst>
                                  <p:childTnLst>
                                    <p:set>
                                      <p:cBhvr>
                                        <p:cTn id="24" dur="1" fill="hold">
                                          <p:stCondLst>
                                            <p:cond delay="0"/>
                                          </p:stCondLst>
                                        </p:cTn>
                                        <p:tgtEl>
                                          <p:spTgt spid="73"/>
                                        </p:tgtEl>
                                        <p:attrNameLst>
                                          <p:attrName>style.visibility</p:attrName>
                                        </p:attrNameLst>
                                      </p:cBhvr>
                                      <p:to>
                                        <p:strVal val="visible"/>
                                      </p:to>
                                    </p:set>
                                    <p:anim calcmode="lin" valueType="num">
                                      <p:cBhvr additive="base">
                                        <p:cTn id="25" dur="500"/>
                                        <p:tgtEl>
                                          <p:spTgt spid="73"/>
                                        </p:tgtEl>
                                        <p:attrNameLst>
                                          <p:attrName>ppt_y</p:attrName>
                                        </p:attrNameLst>
                                      </p:cBhvr>
                                      <p:tavLst>
                                        <p:tav tm="0">
                                          <p:val>
                                            <p:strVal val="#ppt_y+#ppt_h*1.125000"/>
                                          </p:val>
                                        </p:tav>
                                        <p:tav tm="100000">
                                          <p:val>
                                            <p:strVal val="#ppt_y"/>
                                          </p:val>
                                        </p:tav>
                                      </p:tavLst>
                                    </p:anim>
                                    <p:animEffect transition="in" filter="wipe(up)">
                                      <p:cBhvr>
                                        <p:cTn id="26"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C:\Users\Administrator\Desktop\微立体创业计划\002.png"/>
          <p:cNvPicPr>
            <a:picLocks noChangeAspect="1" noChangeArrowheads="1"/>
          </p:cNvPicPr>
          <p:nvPr/>
        </p:nvPicPr>
        <p:blipFill>
          <a:blip r:embed="rId3"/>
          <a:srcRect/>
          <a:stretch>
            <a:fillRect/>
          </a:stretch>
        </p:blipFill>
        <p:spPr bwMode="auto">
          <a:xfrm>
            <a:off x="193675" y="115888"/>
            <a:ext cx="935038" cy="936625"/>
          </a:xfrm>
          <a:prstGeom prst="rect">
            <a:avLst/>
          </a:prstGeom>
          <a:noFill/>
          <a:effectLst>
            <a:outerShdw blurRad="292100" dist="177800" dir="2460000" sx="99000" sy="99000" algn="l" rotWithShape="0">
              <a:prstClr val="black">
                <a:alpha val="39000"/>
              </a:prstClr>
            </a:outerShdw>
          </a:effectLst>
          <a:extLst/>
        </p:spPr>
      </p:pic>
      <p:sp>
        <p:nvSpPr>
          <p:cNvPr id="15" name="TextBox 14"/>
          <p:cNvSpPr txBox="1">
            <a:spLocks noChangeArrowheads="1"/>
          </p:cNvSpPr>
          <p:nvPr/>
        </p:nvSpPr>
        <p:spPr bwMode="auto">
          <a:xfrm>
            <a:off x="1128713" y="404813"/>
            <a:ext cx="2698750" cy="366712"/>
          </a:xfrm>
          <a:prstGeom prst="rect">
            <a:avLst/>
          </a:prstGeom>
          <a:noFill/>
          <a:ln w="9525">
            <a:noFill/>
            <a:miter lim="800000"/>
            <a:headEnd/>
            <a:tailEnd/>
          </a:ln>
        </p:spPr>
        <p:txBody>
          <a:bodyPr wrap="none">
            <a:spAutoFit/>
          </a:bodyPr>
          <a:lstStyle/>
          <a:p>
            <a:r>
              <a:rPr lang="zh-CN" altLang="en-US" b="1">
                <a:solidFill>
                  <a:srgbClr val="0070C0"/>
                </a:solidFill>
                <a:latin typeface="微软雅黑" pitchFamily="34" charset="-122"/>
                <a:ea typeface="微软雅黑" pitchFamily="34" charset="-122"/>
                <a:sym typeface="Arial" charset="0"/>
              </a:rPr>
              <a:t>上证指数任务之交易案例</a:t>
            </a:r>
            <a:endParaRPr lang="zh-CN" altLang="en-US" baseline="-3000">
              <a:solidFill>
                <a:srgbClr val="7F7F7F"/>
              </a:solidFill>
              <a:latin typeface="微软雅黑" pitchFamily="34" charset="-122"/>
              <a:ea typeface="微软雅黑" pitchFamily="34" charset="-122"/>
              <a:sym typeface="Arial" charset="0"/>
            </a:endParaRPr>
          </a:p>
        </p:txBody>
      </p:sp>
      <p:grpSp>
        <p:nvGrpSpPr>
          <p:cNvPr id="57" name="组合 56"/>
          <p:cNvGrpSpPr>
            <a:grpSpLocks/>
          </p:cNvGrpSpPr>
          <p:nvPr/>
        </p:nvGrpSpPr>
        <p:grpSpPr bwMode="auto">
          <a:xfrm>
            <a:off x="8834438" y="1196975"/>
            <a:ext cx="2952750" cy="4087813"/>
            <a:chOff x="3451161" y="3849925"/>
            <a:chExt cx="1725052" cy="2189534"/>
          </a:xfrm>
        </p:grpSpPr>
        <p:sp>
          <p:nvSpPr>
            <p:cNvPr id="79878" name="文本框 39"/>
            <p:cNvSpPr txBox="1">
              <a:spLocks noChangeArrowheads="1"/>
            </p:cNvSpPr>
            <p:nvPr/>
          </p:nvSpPr>
          <p:spPr bwMode="auto">
            <a:xfrm>
              <a:off x="3451161" y="3849925"/>
              <a:ext cx="1725052" cy="196420"/>
            </a:xfrm>
            <a:prstGeom prst="rect">
              <a:avLst/>
            </a:prstGeom>
            <a:noFill/>
            <a:ln w="9525">
              <a:noFill/>
              <a:miter lim="800000"/>
              <a:headEnd/>
              <a:tailEnd/>
            </a:ln>
          </p:spPr>
          <p:txBody>
            <a:bodyPr>
              <a:spAutoFit/>
            </a:bodyPr>
            <a:lstStyle/>
            <a:p>
              <a:r>
                <a:rPr lang="zh-CN" altLang="en-US" b="1">
                  <a:solidFill>
                    <a:srgbClr val="FD0101"/>
                  </a:solidFill>
                  <a:latin typeface="微软雅黑" pitchFamily="34" charset="-122"/>
                  <a:ea typeface="微软雅黑" pitchFamily="34" charset="-122"/>
                </a:rPr>
                <a:t>上证指数案例</a:t>
              </a:r>
            </a:p>
          </p:txBody>
        </p:sp>
        <p:sp>
          <p:nvSpPr>
            <p:cNvPr id="79879" name="文本框 40"/>
            <p:cNvSpPr txBox="1">
              <a:spLocks noChangeArrowheads="1"/>
            </p:cNvSpPr>
            <p:nvPr/>
          </p:nvSpPr>
          <p:spPr bwMode="auto">
            <a:xfrm>
              <a:off x="3457653" y="4167089"/>
              <a:ext cx="1718560" cy="1872370"/>
            </a:xfrm>
            <a:prstGeom prst="rect">
              <a:avLst/>
            </a:prstGeom>
            <a:noFill/>
            <a:ln w="9525">
              <a:noFill/>
              <a:miter lim="800000"/>
              <a:headEnd/>
              <a:tailEnd/>
            </a:ln>
          </p:spPr>
          <p:txBody>
            <a:bodyPr>
              <a:spAutoFit/>
            </a:bodyPr>
            <a:lstStyle/>
            <a:p>
              <a:pPr algn="just"/>
              <a:r>
                <a:rPr lang="zh-CN" altLang="en-US" sz="1400">
                  <a:latin typeface="微软雅黑" pitchFamily="34" charset="-122"/>
                  <a:ea typeface="微软雅黑" pitchFamily="34" charset="-122"/>
                </a:rPr>
                <a:t>用户小刘设置上证指数跌破</a:t>
              </a:r>
              <a:r>
                <a:rPr lang="en-US" altLang="zh-CN" sz="1400">
                  <a:latin typeface="微软雅黑" pitchFamily="34" charset="-122"/>
                  <a:ea typeface="微软雅黑" pitchFamily="34" charset="-122"/>
                </a:rPr>
                <a:t>3000</a:t>
              </a:r>
              <a:r>
                <a:rPr lang="zh-CN" altLang="en-US" sz="1400">
                  <a:latin typeface="微软雅黑" pitchFamily="34" charset="-122"/>
                  <a:ea typeface="微软雅黑" pitchFamily="34" charset="-122"/>
                </a:rPr>
                <a:t>点大关后执行一键清仓，如左图所示，当上证指数跌破</a:t>
              </a:r>
              <a:r>
                <a:rPr lang="en-US" altLang="zh-CN" sz="1400">
                  <a:latin typeface="微软雅黑" pitchFamily="34" charset="-122"/>
                  <a:ea typeface="微软雅黑" pitchFamily="34" charset="-122"/>
                </a:rPr>
                <a:t>3000</a:t>
              </a:r>
              <a:r>
                <a:rPr lang="zh-CN" altLang="en-US" sz="1400">
                  <a:latin typeface="微软雅黑" pitchFamily="34" charset="-122"/>
                  <a:ea typeface="微软雅黑" pitchFamily="34" charset="-122"/>
                </a:rPr>
                <a:t>点后，则立刻对账户进行一键清仓操作，实现原理就是参照上证指数进行的间接性交易。</a:t>
              </a:r>
            </a:p>
            <a:p>
              <a:pPr algn="just"/>
              <a:endParaRPr lang="zh-CN" altLang="en-US" sz="1400">
                <a:latin typeface="微软雅黑" pitchFamily="34" charset="-122"/>
                <a:ea typeface="微软雅黑" pitchFamily="34" charset="-122"/>
              </a:endParaRPr>
            </a:p>
            <a:p>
              <a:pPr algn="just"/>
              <a:r>
                <a:rPr lang="zh-CN" altLang="en-US" sz="1400">
                  <a:latin typeface="微软雅黑" pitchFamily="34" charset="-122"/>
                  <a:ea typeface="微软雅黑" pitchFamily="34" charset="-122"/>
                </a:rPr>
                <a:t>批量增加成本价止损任务与批量增加现价止损任务与一键清仓类似，新增任务时有对应提示，不再演示。</a:t>
              </a:r>
            </a:p>
            <a:p>
              <a:pPr algn="just"/>
              <a:endParaRPr lang="zh-CN" altLang="en-US" sz="1400">
                <a:latin typeface="微软雅黑" pitchFamily="34" charset="-122"/>
                <a:ea typeface="微软雅黑" pitchFamily="34" charset="-122"/>
              </a:endParaRPr>
            </a:p>
            <a:p>
              <a:pPr algn="just"/>
              <a:r>
                <a:rPr lang="zh-CN" altLang="en-US" sz="1400">
                  <a:latin typeface="微软雅黑" pitchFamily="34" charset="-122"/>
                  <a:ea typeface="微软雅黑" pitchFamily="34" charset="-122"/>
                </a:rPr>
                <a:t>上证指数任务为一次性任务，执行后即结束，支持同时新增多个上证指数任务交叉执行，交叉执行下一般应用于多个账户。</a:t>
              </a:r>
            </a:p>
            <a:p>
              <a:pPr algn="just"/>
              <a:endParaRPr lang="zh-CN" altLang="en-US" sz="1400">
                <a:latin typeface="微软雅黑" pitchFamily="34" charset="-122"/>
                <a:ea typeface="微软雅黑" pitchFamily="34" charset="-122"/>
              </a:endParaRPr>
            </a:p>
          </p:txBody>
        </p:sp>
      </p:grpSp>
      <p:pic>
        <p:nvPicPr>
          <p:cNvPr id="79877" name="Picture 9"/>
          <p:cNvPicPr>
            <a:picLocks noChangeAspect="1" noChangeArrowheads="1"/>
          </p:cNvPicPr>
          <p:nvPr/>
        </p:nvPicPr>
        <p:blipFill>
          <a:blip r:embed="rId4"/>
          <a:srcRect/>
          <a:stretch>
            <a:fillRect/>
          </a:stretch>
        </p:blipFill>
        <p:spPr bwMode="auto">
          <a:xfrm>
            <a:off x="265113" y="1196975"/>
            <a:ext cx="8137525" cy="5229225"/>
          </a:xfrm>
          <a:prstGeom prst="rect">
            <a:avLst/>
          </a:prstGeom>
          <a:noFill/>
          <a:ln w="9525">
            <a:noFill/>
            <a:miter lim="800000"/>
            <a:headEnd/>
            <a:tailEnd/>
          </a:ln>
        </p:spPr>
      </p:pic>
      <p:sp>
        <p:nvSpPr>
          <p:cNvPr id="73" name="KSO_Shape"/>
          <p:cNvSpPr>
            <a:spLocks/>
          </p:cNvSpPr>
          <p:nvPr/>
        </p:nvSpPr>
        <p:spPr bwMode="auto">
          <a:xfrm>
            <a:off x="409575" y="404813"/>
            <a:ext cx="576263" cy="4318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008AF2"/>
              </a:solidFill>
              <a:latin typeface="+mn-lt"/>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anim calcmode="lin" valueType="num">
                                      <p:cBhvr>
                                        <p:cTn id="8" dur="250" fill="hold"/>
                                        <p:tgtEl>
                                          <p:spTgt spid="9"/>
                                        </p:tgtEl>
                                        <p:attrNameLst>
                                          <p:attrName>ppt_x</p:attrName>
                                        </p:attrNameLst>
                                      </p:cBhvr>
                                      <p:tavLst>
                                        <p:tav tm="0">
                                          <p:val>
                                            <p:strVal val="#ppt_x"/>
                                          </p:val>
                                        </p:tav>
                                        <p:tav tm="100000">
                                          <p:val>
                                            <p:strVal val="#ppt_x"/>
                                          </p:val>
                                        </p:tav>
                                      </p:tavLst>
                                    </p:anim>
                                    <p:anim calcmode="lin" valueType="num">
                                      <p:cBhvr>
                                        <p:cTn id="9" dur="25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1" decel="10000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0-#ppt_h/2"/>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1000"/>
                                        <p:tgtEl>
                                          <p:spTgt spid="57"/>
                                        </p:tgtEl>
                                      </p:cBhvr>
                                    </p:animEffect>
                                    <p:anim calcmode="lin" valueType="num">
                                      <p:cBhvr>
                                        <p:cTn id="18" dur="1000" fill="hold"/>
                                        <p:tgtEl>
                                          <p:spTgt spid="57"/>
                                        </p:tgtEl>
                                        <p:attrNameLst>
                                          <p:attrName>ppt_x</p:attrName>
                                        </p:attrNameLst>
                                      </p:cBhvr>
                                      <p:tavLst>
                                        <p:tav tm="0">
                                          <p:val>
                                            <p:strVal val="#ppt_x"/>
                                          </p:val>
                                        </p:tav>
                                        <p:tav tm="100000">
                                          <p:val>
                                            <p:strVal val="#ppt_x"/>
                                          </p:val>
                                        </p:tav>
                                      </p:tavLst>
                                    </p:anim>
                                    <p:anim calcmode="lin" valueType="num">
                                      <p:cBhvr>
                                        <p:cTn id="19" dur="1000" fill="hold"/>
                                        <p:tgtEl>
                                          <p:spTgt spid="57"/>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12" presetClass="entr" presetSubtype="4" fill="hold" nodeType="afterEffect">
                                  <p:stCondLst>
                                    <p:cond delay="0"/>
                                  </p:stCondLst>
                                  <p:childTnLst>
                                    <p:set>
                                      <p:cBhvr>
                                        <p:cTn id="22" dur="1" fill="hold">
                                          <p:stCondLst>
                                            <p:cond delay="0"/>
                                          </p:stCondLst>
                                        </p:cTn>
                                        <p:tgtEl>
                                          <p:spTgt spid="73"/>
                                        </p:tgtEl>
                                        <p:attrNameLst>
                                          <p:attrName>style.visibility</p:attrName>
                                        </p:attrNameLst>
                                      </p:cBhvr>
                                      <p:to>
                                        <p:strVal val="visible"/>
                                      </p:to>
                                    </p:set>
                                    <p:anim calcmode="lin" valueType="num">
                                      <p:cBhvr additive="base">
                                        <p:cTn id="23" dur="500"/>
                                        <p:tgtEl>
                                          <p:spTgt spid="73"/>
                                        </p:tgtEl>
                                        <p:attrNameLst>
                                          <p:attrName>ppt_y</p:attrName>
                                        </p:attrNameLst>
                                      </p:cBhvr>
                                      <p:tavLst>
                                        <p:tav tm="0">
                                          <p:val>
                                            <p:strVal val="#ppt_y+#ppt_h*1.125000"/>
                                          </p:val>
                                        </p:tav>
                                        <p:tav tm="100000">
                                          <p:val>
                                            <p:strVal val="#ppt_y"/>
                                          </p:val>
                                        </p:tav>
                                      </p:tavLst>
                                    </p:anim>
                                    <p:animEffect transition="in" filter="wipe(up)">
                                      <p:cBhvr>
                                        <p:cTn id="24"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C:\Users\Administrator\Desktop\微立体创业计划\002.png"/>
          <p:cNvPicPr>
            <a:picLocks noChangeAspect="1" noChangeArrowheads="1"/>
          </p:cNvPicPr>
          <p:nvPr/>
        </p:nvPicPr>
        <p:blipFill>
          <a:blip r:embed="rId3"/>
          <a:srcRect/>
          <a:stretch>
            <a:fillRect/>
          </a:stretch>
        </p:blipFill>
        <p:spPr bwMode="auto">
          <a:xfrm>
            <a:off x="193675" y="115888"/>
            <a:ext cx="935038" cy="936625"/>
          </a:xfrm>
          <a:prstGeom prst="rect">
            <a:avLst/>
          </a:prstGeom>
          <a:noFill/>
          <a:effectLst>
            <a:outerShdw blurRad="292100" dist="177800" dir="2460000" sx="99000" sy="99000" algn="l" rotWithShape="0">
              <a:prstClr val="black">
                <a:alpha val="39000"/>
              </a:prstClr>
            </a:outerShdw>
          </a:effectLst>
          <a:extLst/>
        </p:spPr>
      </p:pic>
      <p:sp>
        <p:nvSpPr>
          <p:cNvPr id="15" name="TextBox 14"/>
          <p:cNvSpPr txBox="1">
            <a:spLocks noChangeArrowheads="1"/>
          </p:cNvSpPr>
          <p:nvPr/>
        </p:nvSpPr>
        <p:spPr bwMode="auto">
          <a:xfrm>
            <a:off x="1128713" y="404813"/>
            <a:ext cx="2382837" cy="366712"/>
          </a:xfrm>
          <a:prstGeom prst="rect">
            <a:avLst/>
          </a:prstGeom>
          <a:noFill/>
          <a:ln w="9525">
            <a:noFill/>
            <a:miter lim="800000"/>
            <a:headEnd/>
            <a:tailEnd/>
          </a:ln>
        </p:spPr>
        <p:txBody>
          <a:bodyPr wrap="none">
            <a:spAutoFit/>
          </a:bodyPr>
          <a:lstStyle/>
          <a:p>
            <a:r>
              <a:rPr lang="en-US" altLang="zh-CN" b="1">
                <a:solidFill>
                  <a:srgbClr val="0070C0"/>
                </a:solidFill>
                <a:latin typeface="微软雅黑" pitchFamily="34" charset="-122"/>
                <a:ea typeface="微软雅黑" pitchFamily="34" charset="-122"/>
                <a:sym typeface="Arial" charset="0"/>
              </a:rPr>
              <a:t>9</a:t>
            </a:r>
            <a:r>
              <a:rPr lang="zh-CN" altLang="en-US" b="1">
                <a:solidFill>
                  <a:srgbClr val="0070C0"/>
                </a:solidFill>
                <a:latin typeface="微软雅黑" pitchFamily="34" charset="-122"/>
                <a:ea typeface="微软雅黑" pitchFamily="34" charset="-122"/>
                <a:sym typeface="Arial" charset="0"/>
              </a:rPr>
              <a:t>、新增均线交易任务</a:t>
            </a:r>
            <a:endParaRPr lang="zh-CN" altLang="en-US" baseline="-3000">
              <a:solidFill>
                <a:srgbClr val="7F7F7F"/>
              </a:solidFill>
              <a:latin typeface="微软雅黑" pitchFamily="34" charset="-122"/>
              <a:ea typeface="微软雅黑" pitchFamily="34" charset="-122"/>
              <a:sym typeface="Arial" charset="0"/>
            </a:endParaRPr>
          </a:p>
        </p:txBody>
      </p:sp>
      <p:cxnSp>
        <p:nvCxnSpPr>
          <p:cNvPr id="8" name="Straight Connector 21"/>
          <p:cNvCxnSpPr/>
          <p:nvPr/>
        </p:nvCxnSpPr>
        <p:spPr>
          <a:xfrm>
            <a:off x="6935788" y="4419600"/>
            <a:ext cx="2782887" cy="0"/>
          </a:xfrm>
          <a:prstGeom prst="line">
            <a:avLst/>
          </a:prstGeom>
          <a:ln w="38100">
            <a:solidFill>
              <a:schemeClr val="bg2"/>
            </a:solidFill>
            <a:prstDash val="sysDash"/>
          </a:ln>
        </p:spPr>
        <p:style>
          <a:lnRef idx="1">
            <a:schemeClr val="accent1"/>
          </a:lnRef>
          <a:fillRef idx="0">
            <a:schemeClr val="accent1"/>
          </a:fillRef>
          <a:effectRef idx="0">
            <a:schemeClr val="accent1"/>
          </a:effectRef>
          <a:fontRef idx="minor">
            <a:schemeClr val="tx1"/>
          </a:fontRef>
        </p:style>
      </p:cxnSp>
      <p:sp>
        <p:nvSpPr>
          <p:cNvPr id="10" name="TextBox 9"/>
          <p:cNvSpPr txBox="1">
            <a:spLocks noChangeArrowheads="1"/>
          </p:cNvSpPr>
          <p:nvPr/>
        </p:nvSpPr>
        <p:spPr bwMode="auto">
          <a:xfrm>
            <a:off x="552450" y="1268413"/>
            <a:ext cx="3097213" cy="2219325"/>
          </a:xfrm>
          <a:prstGeom prst="rect">
            <a:avLst/>
          </a:prstGeom>
          <a:noFill/>
          <a:ln w="9525">
            <a:noFill/>
            <a:miter lim="800000"/>
            <a:headEnd/>
            <a:tailEnd/>
          </a:ln>
        </p:spPr>
        <p:txBody>
          <a:bodyPr>
            <a:spAutoFit/>
          </a:bodyPr>
          <a:lstStyle/>
          <a:p>
            <a:r>
              <a:rPr lang="zh-CN" altLang="en-US" sz="1400">
                <a:latin typeface="微软雅黑" pitchFamily="34" charset="-122"/>
                <a:ea typeface="微软雅黑" pitchFamily="34" charset="-122"/>
                <a:cs typeface="方正兰亭细黑_GBK_M"/>
              </a:rPr>
              <a:t>以日线为基础，使用对应的均线价格为参照点进行触发的任务，其中均线天数可由用户自定义设定，如</a:t>
            </a:r>
            <a:r>
              <a:rPr lang="en-US" altLang="zh-CN" sz="1400">
                <a:latin typeface="微软雅黑" pitchFamily="34" charset="-122"/>
                <a:ea typeface="微软雅黑" pitchFamily="34" charset="-122"/>
                <a:cs typeface="方正兰亭细黑_GBK_M"/>
              </a:rPr>
              <a:t>8</a:t>
            </a:r>
            <a:r>
              <a:rPr lang="zh-CN" altLang="en-US" sz="1400">
                <a:latin typeface="微软雅黑" pitchFamily="34" charset="-122"/>
                <a:ea typeface="微软雅黑" pitchFamily="34" charset="-122"/>
                <a:cs typeface="方正兰亭细黑_GBK_M"/>
              </a:rPr>
              <a:t>日均线，</a:t>
            </a:r>
            <a:r>
              <a:rPr lang="en-US" altLang="zh-CN" sz="1400">
                <a:latin typeface="微软雅黑" pitchFamily="34" charset="-122"/>
                <a:ea typeface="微软雅黑" pitchFamily="34" charset="-122"/>
                <a:cs typeface="方正兰亭细黑_GBK_M"/>
              </a:rPr>
              <a:t>12</a:t>
            </a:r>
            <a:r>
              <a:rPr lang="zh-CN" altLang="en-US" sz="1400">
                <a:latin typeface="微软雅黑" pitchFamily="34" charset="-122"/>
                <a:ea typeface="微软雅黑" pitchFamily="34" charset="-122"/>
                <a:cs typeface="方正兰亭细黑_GBK_M"/>
              </a:rPr>
              <a:t>日均线等，支持拐点交易，支持偏离，支持批量增加均线任务；均线任务为一次性任务，触发执行后即结束。</a:t>
            </a:r>
          </a:p>
          <a:p>
            <a:endParaRPr lang="zh-CN" altLang="en-US" sz="1400">
              <a:latin typeface="微软雅黑" pitchFamily="34" charset="-122"/>
              <a:ea typeface="微软雅黑" pitchFamily="34" charset="-122"/>
              <a:cs typeface="方正兰亭细黑_GBK_M"/>
            </a:endParaRPr>
          </a:p>
          <a:p>
            <a:r>
              <a:rPr lang="zh-CN" altLang="en-US" sz="1400">
                <a:latin typeface="微软雅黑" pitchFamily="34" charset="-122"/>
                <a:ea typeface="微软雅黑" pitchFamily="34" charset="-122"/>
                <a:cs typeface="方正兰亭细黑_GBK_M"/>
              </a:rPr>
              <a:t>特点：自动判定用户自定义天数的均线价格进行触发。</a:t>
            </a:r>
          </a:p>
        </p:txBody>
      </p:sp>
      <p:pic>
        <p:nvPicPr>
          <p:cNvPr id="81926" name="Picture 8"/>
          <p:cNvPicPr>
            <a:picLocks noChangeAspect="1" noChangeArrowheads="1"/>
          </p:cNvPicPr>
          <p:nvPr/>
        </p:nvPicPr>
        <p:blipFill>
          <a:blip r:embed="rId4"/>
          <a:srcRect/>
          <a:stretch>
            <a:fillRect/>
          </a:stretch>
        </p:blipFill>
        <p:spPr bwMode="auto">
          <a:xfrm>
            <a:off x="3865563" y="476250"/>
            <a:ext cx="8137525" cy="5802313"/>
          </a:xfrm>
          <a:prstGeom prst="rect">
            <a:avLst/>
          </a:prstGeom>
          <a:noFill/>
          <a:ln w="9525">
            <a:noFill/>
            <a:miter lim="800000"/>
            <a:headEnd/>
            <a:tailEnd/>
          </a:ln>
        </p:spPr>
      </p:pic>
      <p:sp>
        <p:nvSpPr>
          <p:cNvPr id="81928" name="Rectangle 8"/>
          <p:cNvSpPr>
            <a:spLocks noChangeArrowheads="1"/>
          </p:cNvSpPr>
          <p:nvPr/>
        </p:nvSpPr>
        <p:spPr bwMode="auto">
          <a:xfrm>
            <a:off x="6005513" y="3246438"/>
            <a:ext cx="184150" cy="366712"/>
          </a:xfrm>
          <a:prstGeom prst="rect">
            <a:avLst/>
          </a:prstGeom>
          <a:noFill/>
          <a:ln w="9525">
            <a:noFill/>
            <a:miter lim="800000"/>
            <a:headEnd/>
            <a:tailEnd/>
          </a:ln>
          <a:effectLst/>
        </p:spPr>
        <p:txBody>
          <a:bodyPr wrap="none">
            <a:spAutoFit/>
          </a:bodyPr>
          <a:lstStyle/>
          <a:p>
            <a:endParaRPr lang="zh-CN" altLang="en-US"/>
          </a:p>
        </p:txBody>
      </p:sp>
      <p:sp>
        <p:nvSpPr>
          <p:cNvPr id="73" name="KSO_Shape"/>
          <p:cNvSpPr>
            <a:spLocks/>
          </p:cNvSpPr>
          <p:nvPr/>
        </p:nvSpPr>
        <p:spPr bwMode="auto">
          <a:xfrm>
            <a:off x="409575" y="404813"/>
            <a:ext cx="576263" cy="4318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008AF2"/>
              </a:solidFill>
              <a:latin typeface="+mn-lt"/>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anim calcmode="lin" valueType="num">
                                      <p:cBhvr>
                                        <p:cTn id="8" dur="250" fill="hold"/>
                                        <p:tgtEl>
                                          <p:spTgt spid="9"/>
                                        </p:tgtEl>
                                        <p:attrNameLst>
                                          <p:attrName>ppt_x</p:attrName>
                                        </p:attrNameLst>
                                      </p:cBhvr>
                                      <p:tavLst>
                                        <p:tav tm="0">
                                          <p:val>
                                            <p:strVal val="#ppt_x"/>
                                          </p:val>
                                        </p:tav>
                                        <p:tav tm="100000">
                                          <p:val>
                                            <p:strVal val="#ppt_x"/>
                                          </p:val>
                                        </p:tav>
                                      </p:tavLst>
                                    </p:anim>
                                    <p:anim calcmode="lin" valueType="num">
                                      <p:cBhvr>
                                        <p:cTn id="9" dur="25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1" decel="10000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0-#ppt_h/2"/>
                                          </p:val>
                                        </p:tav>
                                        <p:tav tm="100000">
                                          <p:val>
                                            <p:strVal val="#ppt_y"/>
                                          </p:val>
                                        </p:tav>
                                      </p:tavLst>
                                    </p:anim>
                                  </p:childTnLst>
                                </p:cTn>
                              </p:par>
                            </p:childTnLst>
                          </p:cTn>
                        </p:par>
                        <p:par>
                          <p:cTn id="14" fill="hold">
                            <p:stCondLst>
                              <p:cond delay="750"/>
                            </p:stCondLst>
                            <p:childTnLst>
                              <p:par>
                                <p:cTn id="15" presetID="10"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childTnLst>
                                </p:cTn>
                              </p:par>
                            </p:childTnLst>
                          </p:cTn>
                        </p:par>
                        <p:par>
                          <p:cTn id="18" fill="hold">
                            <p:stCondLst>
                              <p:cond delay="1750"/>
                            </p:stCondLst>
                            <p:childTnLst>
                              <p:par>
                                <p:cTn id="19" presetID="18" presetClass="entr" presetSubtype="3"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strips(upRight)">
                                      <p:cBhvr>
                                        <p:cTn id="21" dur="500"/>
                                        <p:tgtEl>
                                          <p:spTgt spid="10"/>
                                        </p:tgtEl>
                                      </p:cBhvr>
                                    </p:animEffect>
                                  </p:childTnLst>
                                </p:cTn>
                              </p:par>
                            </p:childTnLst>
                          </p:cTn>
                        </p:par>
                        <p:par>
                          <p:cTn id="22" fill="hold">
                            <p:stCondLst>
                              <p:cond delay="2250"/>
                            </p:stCondLst>
                            <p:childTnLst>
                              <p:par>
                                <p:cTn id="23" presetID="12" presetClass="entr" presetSubtype="4" fill="hold" nodeType="afterEffect">
                                  <p:stCondLst>
                                    <p:cond delay="0"/>
                                  </p:stCondLst>
                                  <p:childTnLst>
                                    <p:set>
                                      <p:cBhvr>
                                        <p:cTn id="24" dur="1" fill="hold">
                                          <p:stCondLst>
                                            <p:cond delay="0"/>
                                          </p:stCondLst>
                                        </p:cTn>
                                        <p:tgtEl>
                                          <p:spTgt spid="73"/>
                                        </p:tgtEl>
                                        <p:attrNameLst>
                                          <p:attrName>style.visibility</p:attrName>
                                        </p:attrNameLst>
                                      </p:cBhvr>
                                      <p:to>
                                        <p:strVal val="visible"/>
                                      </p:to>
                                    </p:set>
                                    <p:anim calcmode="lin" valueType="num">
                                      <p:cBhvr additive="base">
                                        <p:cTn id="25" dur="500"/>
                                        <p:tgtEl>
                                          <p:spTgt spid="73"/>
                                        </p:tgtEl>
                                        <p:attrNameLst>
                                          <p:attrName>ppt_y</p:attrName>
                                        </p:attrNameLst>
                                      </p:cBhvr>
                                      <p:tavLst>
                                        <p:tav tm="0">
                                          <p:val>
                                            <p:strVal val="#ppt_y+#ppt_h*1.125000"/>
                                          </p:val>
                                        </p:tav>
                                        <p:tav tm="100000">
                                          <p:val>
                                            <p:strVal val="#ppt_y"/>
                                          </p:val>
                                        </p:tav>
                                      </p:tavLst>
                                    </p:anim>
                                    <p:animEffect transition="in" filter="wipe(up)">
                                      <p:cBhvr>
                                        <p:cTn id="26"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0" name="Freeform 5"/>
          <p:cNvSpPr>
            <a:spLocks/>
          </p:cNvSpPr>
          <p:nvPr/>
        </p:nvSpPr>
        <p:spPr bwMode="auto">
          <a:xfrm rot="5400000">
            <a:off x="4406900" y="-1284287"/>
            <a:ext cx="3421063" cy="303053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9525">
            <a:solidFill>
              <a:srgbClr val="0070C0"/>
            </a:solidFill>
          </a:ln>
          <a:effectLst>
            <a:outerShdw blurRad="444500" dist="152400" dir="2700000" algn="tl" rotWithShape="0">
              <a:prstClr val="black">
                <a:alpha val="30000"/>
              </a:prstClr>
            </a:outerShdw>
          </a:effectLst>
        </p:spPr>
        <p:txBody>
          <a:bodyPr/>
          <a:lstStyle/>
          <a:p>
            <a:pPr fontAlgn="auto">
              <a:spcBef>
                <a:spcPts val="0"/>
              </a:spcBef>
              <a:spcAft>
                <a:spcPts val="0"/>
              </a:spcAft>
              <a:defRPr/>
            </a:pPr>
            <a:endParaRPr lang="zh-CN" altLang="en-US" sz="1600" b="1">
              <a:latin typeface="微软雅黑" panose="020B0503020204020204" pitchFamily="34" charset="-122"/>
              <a:ea typeface="微软雅黑" panose="020B0503020204020204" pitchFamily="34" charset="-122"/>
            </a:endParaRPr>
          </a:p>
        </p:txBody>
      </p:sp>
      <p:pic>
        <p:nvPicPr>
          <p:cNvPr id="41" name="Picture 3" descr="C:\Users\Administrator\Desktop\微立体创业计划\002.png"/>
          <p:cNvPicPr>
            <a:picLocks noChangeAspect="1" noChangeArrowheads="1"/>
          </p:cNvPicPr>
          <p:nvPr/>
        </p:nvPicPr>
        <p:blipFill>
          <a:blip r:embed="rId4"/>
          <a:srcRect/>
          <a:stretch>
            <a:fillRect/>
          </a:stretch>
        </p:blipFill>
        <p:spPr bwMode="auto">
          <a:xfrm>
            <a:off x="4297363" y="-1611313"/>
            <a:ext cx="3671887" cy="3671888"/>
          </a:xfrm>
          <a:prstGeom prst="rect">
            <a:avLst/>
          </a:prstGeom>
          <a:noFill/>
          <a:effectLst>
            <a:outerShdw blurRad="292100" dist="177800" dir="2460000" sx="99000" sy="99000" algn="l" rotWithShape="0">
              <a:prstClr val="black">
                <a:alpha val="39000"/>
              </a:prstClr>
            </a:outerShdw>
          </a:effectLst>
          <a:extLst/>
        </p:spPr>
      </p:pic>
      <p:sp>
        <p:nvSpPr>
          <p:cNvPr id="64" name="TextBox 59"/>
          <p:cNvSpPr txBox="1">
            <a:spLocks noChangeArrowheads="1"/>
          </p:cNvSpPr>
          <p:nvPr/>
        </p:nvSpPr>
        <p:spPr bwMode="auto">
          <a:xfrm>
            <a:off x="4441825" y="-82550"/>
            <a:ext cx="3311525" cy="149542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914377" fontAlgn="auto">
              <a:lnSpc>
                <a:spcPct val="120000"/>
              </a:lnSpc>
              <a:spcBef>
                <a:spcPts val="0"/>
              </a:spcBef>
              <a:spcAft>
                <a:spcPts val="0"/>
              </a:spcAft>
              <a:defRPr/>
            </a:pPr>
            <a:r>
              <a:rPr lang="zh-CN" altLang="en-US" sz="4800" b="1" kern="0" dirty="0">
                <a:solidFill>
                  <a:srgbClr val="0070C0"/>
                </a:solidFill>
                <a:latin typeface="微软雅黑" pitchFamily="34" charset="-122"/>
                <a:ea typeface="微软雅黑" pitchFamily="34" charset="-122"/>
              </a:rPr>
              <a:t>目 录</a:t>
            </a:r>
            <a:r>
              <a:rPr lang="zh-CN" altLang="en-US" sz="4000" b="1" kern="0" dirty="0">
                <a:solidFill>
                  <a:srgbClr val="0070C0"/>
                </a:solidFill>
                <a:latin typeface="微软雅黑" pitchFamily="34" charset="-122"/>
                <a:ea typeface="微软雅黑" pitchFamily="34" charset="-122"/>
              </a:rPr>
              <a:t> </a:t>
            </a:r>
            <a:endParaRPr lang="en-US" altLang="zh-CN" sz="4000" b="1" kern="0" dirty="0">
              <a:solidFill>
                <a:srgbClr val="0070C0"/>
              </a:solidFill>
              <a:latin typeface="微软雅黑" pitchFamily="34" charset="-122"/>
              <a:ea typeface="微软雅黑" pitchFamily="34" charset="-122"/>
            </a:endParaRPr>
          </a:p>
          <a:p>
            <a:pPr algn="ctr" defTabSz="914377" fontAlgn="auto">
              <a:lnSpc>
                <a:spcPct val="120000"/>
              </a:lnSpc>
              <a:spcBef>
                <a:spcPts val="0"/>
              </a:spcBef>
              <a:spcAft>
                <a:spcPts val="0"/>
              </a:spcAft>
              <a:defRPr/>
            </a:pPr>
            <a:r>
              <a:rPr lang="en-US" altLang="zh-CN" sz="2800" kern="0" dirty="0">
                <a:solidFill>
                  <a:srgbClr val="0070C0"/>
                </a:solidFill>
                <a:latin typeface="微软雅黑" pitchFamily="34" charset="-122"/>
                <a:ea typeface="微软雅黑" pitchFamily="34" charset="-122"/>
              </a:rPr>
              <a:t>Contents</a:t>
            </a:r>
            <a:endParaRPr lang="en-US" altLang="ko-KR" sz="2800" kern="0" dirty="0">
              <a:solidFill>
                <a:srgbClr val="0070C0"/>
              </a:solidFill>
              <a:latin typeface="微软雅黑" pitchFamily="34" charset="-122"/>
              <a:ea typeface="微软雅黑" pitchFamily="34" charset="-122"/>
            </a:endParaRPr>
          </a:p>
        </p:txBody>
      </p:sp>
      <p:pic>
        <p:nvPicPr>
          <p:cNvPr id="65" name="Picture 3" descr="C:\Users\Administrator\Desktop\微立体创业计划\002.png"/>
          <p:cNvPicPr>
            <a:picLocks noChangeAspect="1" noChangeArrowheads="1"/>
          </p:cNvPicPr>
          <p:nvPr/>
        </p:nvPicPr>
        <p:blipFill>
          <a:blip r:embed="rId5"/>
          <a:srcRect/>
          <a:stretch>
            <a:fillRect/>
          </a:stretch>
        </p:blipFill>
        <p:spPr bwMode="auto">
          <a:xfrm>
            <a:off x="1422400" y="2968625"/>
            <a:ext cx="1871663" cy="1871663"/>
          </a:xfrm>
          <a:prstGeom prst="rect">
            <a:avLst/>
          </a:prstGeom>
          <a:noFill/>
          <a:effectLst>
            <a:outerShdw blurRad="292100" dist="177800" dir="2460000" sx="99000" sy="99000" algn="l" rotWithShape="0">
              <a:prstClr val="black">
                <a:alpha val="39000"/>
              </a:prstClr>
            </a:outerShdw>
          </a:effectLst>
          <a:extLst/>
        </p:spPr>
      </p:pic>
      <p:sp>
        <p:nvSpPr>
          <p:cNvPr id="66" name="Freeform 5"/>
          <p:cNvSpPr>
            <a:spLocks/>
          </p:cNvSpPr>
          <p:nvPr/>
        </p:nvSpPr>
        <p:spPr bwMode="auto">
          <a:xfrm rot="5400000">
            <a:off x="1393031" y="3169444"/>
            <a:ext cx="630238" cy="55880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25400">
            <a:noFill/>
          </a:ln>
          <a:effectLst>
            <a:outerShdw blurRad="444500" dist="152400" dir="2700000" algn="tl" rotWithShape="0">
              <a:prstClr val="black">
                <a:alpha val="30000"/>
              </a:prstClr>
            </a:outerShdw>
          </a:effectLst>
        </p:spPr>
        <p:txBody>
          <a:bodyPr/>
          <a:lstStyle/>
          <a:p>
            <a:pPr fontAlgn="auto">
              <a:spcBef>
                <a:spcPts val="0"/>
              </a:spcBef>
              <a:spcAft>
                <a:spcPts val="0"/>
              </a:spcAft>
              <a:defRPr/>
            </a:pPr>
            <a:endParaRPr lang="zh-CN" altLang="en-US" sz="1600" b="1">
              <a:latin typeface="微软雅黑" panose="020B0503020204020204" pitchFamily="34" charset="-122"/>
              <a:ea typeface="微软雅黑" panose="020B0503020204020204" pitchFamily="34" charset="-122"/>
            </a:endParaRPr>
          </a:p>
        </p:txBody>
      </p:sp>
      <p:sp>
        <p:nvSpPr>
          <p:cNvPr id="67" name="TextBox 7"/>
          <p:cNvSpPr>
            <a:spLocks noChangeArrowheads="1"/>
          </p:cNvSpPr>
          <p:nvPr/>
        </p:nvSpPr>
        <p:spPr bwMode="auto">
          <a:xfrm>
            <a:off x="1344613" y="3263900"/>
            <a:ext cx="725487" cy="368300"/>
          </a:xfrm>
          <a:prstGeom prst="rect">
            <a:avLst/>
          </a:prstGeom>
          <a:noFill/>
          <a:ln w="9525">
            <a:noFill/>
            <a:miter lim="800000"/>
            <a:headEnd/>
            <a:tailEnd/>
          </a:ln>
        </p:spPr>
        <p:txBody>
          <a:bodyPr lIns="0" tIns="0" rIns="0" bIns="0">
            <a:spAutoFit/>
          </a:bodyPr>
          <a:lstStyle/>
          <a:p>
            <a:pPr algn="ctr"/>
            <a:r>
              <a:rPr lang="en-US" altLang="zh-CN" sz="2400" b="1">
                <a:solidFill>
                  <a:schemeClr val="bg1"/>
                </a:solidFill>
                <a:latin typeface="Impact MT Std"/>
                <a:ea typeface="微软雅黑" pitchFamily="34" charset="-122"/>
                <a:sym typeface="微软雅黑" pitchFamily="34" charset="-122"/>
              </a:rPr>
              <a:t>01</a:t>
            </a:r>
            <a:endParaRPr lang="zh-CN" altLang="en-US" sz="2400" b="1">
              <a:solidFill>
                <a:schemeClr val="bg1"/>
              </a:solidFill>
              <a:latin typeface="Impact MT Std"/>
              <a:ea typeface="微软雅黑" pitchFamily="34" charset="-122"/>
              <a:sym typeface="微软雅黑" pitchFamily="34" charset="-122"/>
            </a:endParaRPr>
          </a:p>
        </p:txBody>
      </p:sp>
      <p:sp>
        <p:nvSpPr>
          <p:cNvPr id="68" name="KSO_Shape"/>
          <p:cNvSpPr>
            <a:spLocks/>
          </p:cNvSpPr>
          <p:nvPr/>
        </p:nvSpPr>
        <p:spPr bwMode="auto">
          <a:xfrm>
            <a:off x="1998663" y="3616325"/>
            <a:ext cx="747712" cy="512763"/>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008AF2"/>
              </a:solidFill>
              <a:latin typeface="+mn-lt"/>
              <a:ea typeface="宋体" panose="02010600030101010101" pitchFamily="2" charset="-122"/>
            </a:endParaRPr>
          </a:p>
        </p:txBody>
      </p:sp>
      <p:sp>
        <p:nvSpPr>
          <p:cNvPr id="69" name="文本框 26"/>
          <p:cNvSpPr txBox="1">
            <a:spLocks noChangeArrowheads="1"/>
          </p:cNvSpPr>
          <p:nvPr/>
        </p:nvSpPr>
        <p:spPr bwMode="auto">
          <a:xfrm>
            <a:off x="1350963" y="4840288"/>
            <a:ext cx="1943100" cy="669925"/>
          </a:xfrm>
          <a:prstGeom prst="rect">
            <a:avLst/>
          </a:prstGeom>
          <a:noFill/>
          <a:ln w="9525">
            <a:noFill/>
            <a:miter lim="800000"/>
            <a:headEnd/>
            <a:tailEnd/>
          </a:ln>
        </p:spPr>
        <p:txBody>
          <a:bodyPr>
            <a:spAutoFit/>
          </a:bodyPr>
          <a:lstStyle/>
          <a:p>
            <a:pPr algn="ctr"/>
            <a:r>
              <a:rPr lang="zh-CN" altLang="en-US" sz="2400" b="1">
                <a:solidFill>
                  <a:srgbClr val="0070C0"/>
                </a:solidFill>
                <a:latin typeface="微软雅黑" pitchFamily="34" charset="-122"/>
                <a:ea typeface="微软雅黑" pitchFamily="34" charset="-122"/>
              </a:rPr>
              <a:t>企业文化</a:t>
            </a:r>
          </a:p>
          <a:p>
            <a:pPr algn="ctr"/>
            <a:r>
              <a:rPr lang="zh-CN" altLang="en-US" sz="1400">
                <a:solidFill>
                  <a:srgbClr val="7F7F7F"/>
                </a:solidFill>
                <a:latin typeface="微软雅黑" pitchFamily="34" charset="-122"/>
                <a:ea typeface="微软雅黑" pitchFamily="34" charset="-122"/>
              </a:rPr>
              <a:t>（我们是谁）</a:t>
            </a:r>
          </a:p>
        </p:txBody>
      </p:sp>
      <p:pic>
        <p:nvPicPr>
          <p:cNvPr id="70" name="Picture 3" descr="C:\Users\Administrator\Desktop\微立体创业计划\002.png"/>
          <p:cNvPicPr>
            <a:picLocks noChangeAspect="1" noChangeArrowheads="1"/>
          </p:cNvPicPr>
          <p:nvPr/>
        </p:nvPicPr>
        <p:blipFill>
          <a:blip r:embed="rId5"/>
          <a:srcRect/>
          <a:stretch>
            <a:fillRect/>
          </a:stretch>
        </p:blipFill>
        <p:spPr bwMode="auto">
          <a:xfrm>
            <a:off x="3144838" y="2708275"/>
            <a:ext cx="1873250" cy="1871663"/>
          </a:xfrm>
          <a:prstGeom prst="rect">
            <a:avLst/>
          </a:prstGeom>
          <a:noFill/>
          <a:effectLst>
            <a:outerShdw blurRad="292100" dist="177800" dir="2460000" sx="99000" sy="99000" algn="l" rotWithShape="0">
              <a:prstClr val="black">
                <a:alpha val="39000"/>
              </a:prstClr>
            </a:outerShdw>
          </a:effectLst>
          <a:extLst/>
        </p:spPr>
      </p:pic>
      <p:sp>
        <p:nvSpPr>
          <p:cNvPr id="71" name="Freeform 5"/>
          <p:cNvSpPr>
            <a:spLocks/>
          </p:cNvSpPr>
          <p:nvPr/>
        </p:nvSpPr>
        <p:spPr bwMode="auto">
          <a:xfrm rot="5400000">
            <a:off x="3193256" y="4083844"/>
            <a:ext cx="630238" cy="55880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25400">
            <a:noFill/>
          </a:ln>
          <a:effectLst>
            <a:outerShdw blurRad="444500" dist="152400" dir="2700000" algn="tl" rotWithShape="0">
              <a:prstClr val="black">
                <a:alpha val="30000"/>
              </a:prstClr>
            </a:outerShdw>
          </a:effectLst>
        </p:spPr>
        <p:txBody>
          <a:bodyPr/>
          <a:lstStyle/>
          <a:p>
            <a:pPr fontAlgn="auto">
              <a:spcBef>
                <a:spcPts val="0"/>
              </a:spcBef>
              <a:spcAft>
                <a:spcPts val="0"/>
              </a:spcAft>
              <a:defRPr/>
            </a:pPr>
            <a:endParaRPr lang="zh-CN" altLang="en-US" sz="1600" b="1">
              <a:latin typeface="微软雅黑" panose="020B0503020204020204" pitchFamily="34" charset="-122"/>
              <a:ea typeface="微软雅黑" panose="020B0503020204020204" pitchFamily="34" charset="-122"/>
            </a:endParaRPr>
          </a:p>
        </p:txBody>
      </p:sp>
      <p:sp>
        <p:nvSpPr>
          <p:cNvPr id="72" name="TextBox 7"/>
          <p:cNvSpPr>
            <a:spLocks noChangeArrowheads="1"/>
          </p:cNvSpPr>
          <p:nvPr/>
        </p:nvSpPr>
        <p:spPr bwMode="auto">
          <a:xfrm>
            <a:off x="3144838" y="4178300"/>
            <a:ext cx="725487" cy="369888"/>
          </a:xfrm>
          <a:prstGeom prst="rect">
            <a:avLst/>
          </a:prstGeom>
          <a:noFill/>
          <a:ln w="9525">
            <a:noFill/>
            <a:miter lim="800000"/>
            <a:headEnd/>
            <a:tailEnd/>
          </a:ln>
        </p:spPr>
        <p:txBody>
          <a:bodyPr lIns="0" tIns="0" rIns="0" bIns="0">
            <a:spAutoFit/>
          </a:bodyPr>
          <a:lstStyle/>
          <a:p>
            <a:pPr algn="ctr"/>
            <a:r>
              <a:rPr lang="en-US" altLang="zh-CN" sz="2400" b="1">
                <a:solidFill>
                  <a:schemeClr val="bg1"/>
                </a:solidFill>
                <a:latin typeface="Impact MT Std"/>
                <a:ea typeface="微软雅黑" pitchFamily="34" charset="-122"/>
                <a:sym typeface="微软雅黑" pitchFamily="34" charset="-122"/>
              </a:rPr>
              <a:t>02</a:t>
            </a:r>
            <a:endParaRPr lang="zh-CN" altLang="en-US" sz="2400" b="1">
              <a:solidFill>
                <a:schemeClr val="bg1"/>
              </a:solidFill>
              <a:latin typeface="Impact MT Std"/>
              <a:ea typeface="微软雅黑" pitchFamily="34" charset="-122"/>
              <a:sym typeface="微软雅黑" pitchFamily="34" charset="-122"/>
            </a:endParaRPr>
          </a:p>
        </p:txBody>
      </p:sp>
      <p:sp>
        <p:nvSpPr>
          <p:cNvPr id="73" name="KSO_Shape"/>
          <p:cNvSpPr>
            <a:spLocks/>
          </p:cNvSpPr>
          <p:nvPr/>
        </p:nvSpPr>
        <p:spPr bwMode="auto">
          <a:xfrm>
            <a:off x="3721100" y="3429000"/>
            <a:ext cx="673100" cy="52863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008AF2"/>
              </a:solidFill>
              <a:latin typeface="+mn-lt"/>
              <a:ea typeface="宋体" panose="02010600030101010101" pitchFamily="2" charset="-122"/>
            </a:endParaRPr>
          </a:p>
        </p:txBody>
      </p:sp>
      <p:sp>
        <p:nvSpPr>
          <p:cNvPr id="74" name="文本框 26"/>
          <p:cNvSpPr txBox="1">
            <a:spLocks noChangeArrowheads="1"/>
          </p:cNvSpPr>
          <p:nvPr/>
        </p:nvSpPr>
        <p:spPr bwMode="auto">
          <a:xfrm>
            <a:off x="3290888" y="4840288"/>
            <a:ext cx="1943100" cy="669925"/>
          </a:xfrm>
          <a:prstGeom prst="rect">
            <a:avLst/>
          </a:prstGeom>
          <a:noFill/>
          <a:ln w="9525">
            <a:noFill/>
            <a:miter lim="800000"/>
            <a:headEnd/>
            <a:tailEnd/>
          </a:ln>
        </p:spPr>
        <p:txBody>
          <a:bodyPr>
            <a:spAutoFit/>
          </a:bodyPr>
          <a:lstStyle/>
          <a:p>
            <a:pPr algn="ctr"/>
            <a:r>
              <a:rPr lang="zh-CN" altLang="en-US" sz="2400" b="1">
                <a:solidFill>
                  <a:srgbClr val="0070C0"/>
                </a:solidFill>
                <a:latin typeface="微软雅黑" pitchFamily="34" charset="-122"/>
                <a:ea typeface="微软雅黑" pitchFamily="34" charset="-122"/>
              </a:rPr>
              <a:t>产品介绍</a:t>
            </a:r>
            <a:endParaRPr lang="en-US" altLang="zh-CN" sz="2400" b="1">
              <a:solidFill>
                <a:srgbClr val="0070C0"/>
              </a:solidFill>
              <a:latin typeface="微软雅黑" pitchFamily="34" charset="-122"/>
              <a:ea typeface="微软雅黑" pitchFamily="34" charset="-122"/>
            </a:endParaRPr>
          </a:p>
          <a:p>
            <a:pPr algn="ctr"/>
            <a:r>
              <a:rPr lang="zh-CN" altLang="en-US" sz="1400">
                <a:solidFill>
                  <a:srgbClr val="7F7F7F"/>
                </a:solidFill>
                <a:latin typeface="微软雅黑" pitchFamily="34" charset="-122"/>
                <a:ea typeface="微软雅黑" pitchFamily="34" charset="-122"/>
              </a:rPr>
              <a:t>（功能介绍）</a:t>
            </a:r>
          </a:p>
        </p:txBody>
      </p:sp>
      <p:pic>
        <p:nvPicPr>
          <p:cNvPr id="75" name="Picture 3" descr="C:\Users\Administrator\Desktop\微立体创业计划\002.png"/>
          <p:cNvPicPr>
            <a:picLocks noChangeAspect="1" noChangeArrowheads="1"/>
          </p:cNvPicPr>
          <p:nvPr/>
        </p:nvPicPr>
        <p:blipFill>
          <a:blip r:embed="rId5"/>
          <a:srcRect/>
          <a:stretch>
            <a:fillRect/>
          </a:stretch>
        </p:blipFill>
        <p:spPr bwMode="auto">
          <a:xfrm>
            <a:off x="5160963" y="2968625"/>
            <a:ext cx="1873250" cy="1871663"/>
          </a:xfrm>
          <a:prstGeom prst="rect">
            <a:avLst/>
          </a:prstGeom>
          <a:noFill/>
          <a:effectLst>
            <a:outerShdw blurRad="292100" dist="177800" dir="2460000" sx="99000" sy="99000" algn="l" rotWithShape="0">
              <a:prstClr val="black">
                <a:alpha val="39000"/>
              </a:prstClr>
            </a:outerShdw>
          </a:effectLst>
          <a:extLst/>
        </p:spPr>
      </p:pic>
      <p:sp>
        <p:nvSpPr>
          <p:cNvPr id="76" name="Freeform 5"/>
          <p:cNvSpPr>
            <a:spLocks/>
          </p:cNvSpPr>
          <p:nvPr/>
        </p:nvSpPr>
        <p:spPr bwMode="auto">
          <a:xfrm rot="5400000">
            <a:off x="5131594" y="3169444"/>
            <a:ext cx="630238" cy="55880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25400">
            <a:noFill/>
          </a:ln>
          <a:effectLst>
            <a:outerShdw blurRad="444500" dist="152400" dir="2700000" algn="tl" rotWithShape="0">
              <a:prstClr val="black">
                <a:alpha val="30000"/>
              </a:prstClr>
            </a:outerShdw>
          </a:effectLst>
        </p:spPr>
        <p:txBody>
          <a:bodyPr/>
          <a:lstStyle/>
          <a:p>
            <a:pPr fontAlgn="auto">
              <a:spcBef>
                <a:spcPts val="0"/>
              </a:spcBef>
              <a:spcAft>
                <a:spcPts val="0"/>
              </a:spcAft>
              <a:defRPr/>
            </a:pPr>
            <a:endParaRPr lang="zh-CN" altLang="en-US" sz="1600" b="1">
              <a:latin typeface="微软雅黑" panose="020B0503020204020204" pitchFamily="34" charset="-122"/>
              <a:ea typeface="微软雅黑" panose="020B0503020204020204" pitchFamily="34" charset="-122"/>
            </a:endParaRPr>
          </a:p>
        </p:txBody>
      </p:sp>
      <p:sp>
        <p:nvSpPr>
          <p:cNvPr id="77" name="TextBox 7"/>
          <p:cNvSpPr>
            <a:spLocks noChangeArrowheads="1"/>
          </p:cNvSpPr>
          <p:nvPr/>
        </p:nvSpPr>
        <p:spPr bwMode="auto">
          <a:xfrm>
            <a:off x="5084763" y="3263900"/>
            <a:ext cx="725487" cy="368300"/>
          </a:xfrm>
          <a:prstGeom prst="rect">
            <a:avLst/>
          </a:prstGeom>
          <a:noFill/>
          <a:ln w="9525">
            <a:noFill/>
            <a:miter lim="800000"/>
            <a:headEnd/>
            <a:tailEnd/>
          </a:ln>
        </p:spPr>
        <p:txBody>
          <a:bodyPr lIns="0" tIns="0" rIns="0" bIns="0">
            <a:spAutoFit/>
          </a:bodyPr>
          <a:lstStyle/>
          <a:p>
            <a:pPr algn="ctr"/>
            <a:r>
              <a:rPr lang="en-US" altLang="zh-CN" sz="2400" b="1">
                <a:solidFill>
                  <a:schemeClr val="bg1"/>
                </a:solidFill>
                <a:latin typeface="Impact MT Std"/>
                <a:ea typeface="微软雅黑" pitchFamily="34" charset="-122"/>
                <a:sym typeface="微软雅黑" pitchFamily="34" charset="-122"/>
              </a:rPr>
              <a:t>03</a:t>
            </a:r>
            <a:endParaRPr lang="zh-CN" altLang="en-US" sz="2400" b="1">
              <a:solidFill>
                <a:schemeClr val="bg1"/>
              </a:solidFill>
              <a:latin typeface="Impact MT Std"/>
              <a:ea typeface="微软雅黑" pitchFamily="34" charset="-122"/>
              <a:sym typeface="微软雅黑" pitchFamily="34" charset="-122"/>
            </a:endParaRPr>
          </a:p>
        </p:txBody>
      </p:sp>
      <p:sp>
        <p:nvSpPr>
          <p:cNvPr id="78" name="KSO_Shape"/>
          <p:cNvSpPr>
            <a:spLocks/>
          </p:cNvSpPr>
          <p:nvPr/>
        </p:nvSpPr>
        <p:spPr bwMode="auto">
          <a:xfrm>
            <a:off x="5784850" y="3565525"/>
            <a:ext cx="684213" cy="67786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008AF2"/>
              </a:solidFill>
              <a:latin typeface="+mn-lt"/>
              <a:ea typeface="宋体" panose="02010600030101010101" pitchFamily="2" charset="-122"/>
            </a:endParaRPr>
          </a:p>
        </p:txBody>
      </p:sp>
      <p:sp>
        <p:nvSpPr>
          <p:cNvPr id="79" name="文本框 26"/>
          <p:cNvSpPr txBox="1">
            <a:spLocks noChangeArrowheads="1"/>
          </p:cNvSpPr>
          <p:nvPr/>
        </p:nvSpPr>
        <p:spPr bwMode="auto">
          <a:xfrm>
            <a:off x="5160963" y="4868863"/>
            <a:ext cx="1943100" cy="669925"/>
          </a:xfrm>
          <a:prstGeom prst="rect">
            <a:avLst/>
          </a:prstGeom>
          <a:noFill/>
          <a:ln w="9525">
            <a:noFill/>
            <a:miter lim="800000"/>
            <a:headEnd/>
            <a:tailEnd/>
          </a:ln>
        </p:spPr>
        <p:txBody>
          <a:bodyPr>
            <a:spAutoFit/>
          </a:bodyPr>
          <a:lstStyle/>
          <a:p>
            <a:pPr algn="ctr"/>
            <a:r>
              <a:rPr lang="zh-CN" altLang="en-US" sz="2400" b="1">
                <a:solidFill>
                  <a:srgbClr val="0070C0"/>
                </a:solidFill>
                <a:latin typeface="微软雅黑" pitchFamily="34" charset="-122"/>
                <a:ea typeface="微软雅黑" pitchFamily="34" charset="-122"/>
              </a:rPr>
              <a:t>售后团队</a:t>
            </a:r>
            <a:endParaRPr lang="en-US" altLang="zh-CN" sz="2400" b="1">
              <a:solidFill>
                <a:srgbClr val="0070C0"/>
              </a:solidFill>
              <a:latin typeface="微软雅黑" pitchFamily="34" charset="-122"/>
              <a:ea typeface="微软雅黑" pitchFamily="34" charset="-122"/>
            </a:endParaRPr>
          </a:p>
          <a:p>
            <a:pPr algn="ctr"/>
            <a:r>
              <a:rPr lang="zh-CN" altLang="en-US" sz="1400">
                <a:solidFill>
                  <a:srgbClr val="7F7F7F"/>
                </a:solidFill>
                <a:latin typeface="微软雅黑" pitchFamily="34" charset="-122"/>
                <a:ea typeface="微软雅黑" pitchFamily="34" charset="-122"/>
              </a:rPr>
              <a:t>（完美售后服务）</a:t>
            </a:r>
          </a:p>
        </p:txBody>
      </p:sp>
      <p:pic>
        <p:nvPicPr>
          <p:cNvPr id="80" name="Picture 3" descr="C:\Users\Administrator\Desktop\微立体创业计划\002.png"/>
          <p:cNvPicPr>
            <a:picLocks noChangeAspect="1" noChangeArrowheads="1"/>
          </p:cNvPicPr>
          <p:nvPr/>
        </p:nvPicPr>
        <p:blipFill>
          <a:blip r:embed="rId5"/>
          <a:srcRect/>
          <a:stretch>
            <a:fillRect/>
          </a:stretch>
        </p:blipFill>
        <p:spPr bwMode="auto">
          <a:xfrm>
            <a:off x="7038975" y="2968625"/>
            <a:ext cx="1871663" cy="1871663"/>
          </a:xfrm>
          <a:prstGeom prst="rect">
            <a:avLst/>
          </a:prstGeom>
          <a:noFill/>
          <a:effectLst>
            <a:outerShdw blurRad="292100" dist="177800" dir="2460000" sx="99000" sy="99000" algn="l" rotWithShape="0">
              <a:prstClr val="black">
                <a:alpha val="39000"/>
              </a:prstClr>
            </a:outerShdw>
          </a:effectLst>
          <a:extLst/>
        </p:spPr>
      </p:pic>
      <p:sp>
        <p:nvSpPr>
          <p:cNvPr id="81" name="Freeform 5"/>
          <p:cNvSpPr>
            <a:spLocks/>
          </p:cNvSpPr>
          <p:nvPr/>
        </p:nvSpPr>
        <p:spPr bwMode="auto">
          <a:xfrm rot="5400000">
            <a:off x="6937375" y="4084638"/>
            <a:ext cx="630238" cy="5572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25400">
            <a:noFill/>
          </a:ln>
          <a:effectLst>
            <a:outerShdw blurRad="444500" dist="152400" dir="2700000" algn="tl" rotWithShape="0">
              <a:prstClr val="black">
                <a:alpha val="30000"/>
              </a:prstClr>
            </a:outerShdw>
          </a:effectLst>
        </p:spPr>
        <p:txBody>
          <a:bodyPr/>
          <a:lstStyle/>
          <a:p>
            <a:pPr fontAlgn="auto">
              <a:spcBef>
                <a:spcPts val="0"/>
              </a:spcBef>
              <a:spcAft>
                <a:spcPts val="0"/>
              </a:spcAft>
              <a:defRPr/>
            </a:pPr>
            <a:endParaRPr lang="zh-CN" altLang="en-US" sz="1600" b="1">
              <a:latin typeface="微软雅黑" panose="020B0503020204020204" pitchFamily="34" charset="-122"/>
              <a:ea typeface="微软雅黑" panose="020B0503020204020204" pitchFamily="34" charset="-122"/>
            </a:endParaRPr>
          </a:p>
        </p:txBody>
      </p:sp>
      <p:sp>
        <p:nvSpPr>
          <p:cNvPr id="82" name="TextBox 7"/>
          <p:cNvSpPr>
            <a:spLocks noChangeArrowheads="1"/>
          </p:cNvSpPr>
          <p:nvPr/>
        </p:nvSpPr>
        <p:spPr bwMode="auto">
          <a:xfrm>
            <a:off x="6889750" y="4178300"/>
            <a:ext cx="725488" cy="369888"/>
          </a:xfrm>
          <a:prstGeom prst="rect">
            <a:avLst/>
          </a:prstGeom>
          <a:noFill/>
          <a:ln w="9525">
            <a:noFill/>
            <a:miter lim="800000"/>
            <a:headEnd/>
            <a:tailEnd/>
          </a:ln>
        </p:spPr>
        <p:txBody>
          <a:bodyPr lIns="0" tIns="0" rIns="0" bIns="0">
            <a:spAutoFit/>
          </a:bodyPr>
          <a:lstStyle/>
          <a:p>
            <a:pPr algn="ctr"/>
            <a:r>
              <a:rPr lang="en-US" altLang="zh-CN" sz="2400" b="1">
                <a:solidFill>
                  <a:schemeClr val="bg1"/>
                </a:solidFill>
                <a:latin typeface="Impact MT Std"/>
                <a:ea typeface="微软雅黑" pitchFamily="34" charset="-122"/>
                <a:sym typeface="微软雅黑" pitchFamily="34" charset="-122"/>
              </a:rPr>
              <a:t>04</a:t>
            </a:r>
            <a:endParaRPr lang="zh-CN" altLang="en-US" sz="2400" b="1">
              <a:solidFill>
                <a:schemeClr val="bg1"/>
              </a:solidFill>
              <a:latin typeface="Impact MT Std"/>
              <a:ea typeface="微软雅黑" pitchFamily="34" charset="-122"/>
              <a:sym typeface="微软雅黑" pitchFamily="34" charset="-122"/>
            </a:endParaRPr>
          </a:p>
        </p:txBody>
      </p:sp>
      <p:sp>
        <p:nvSpPr>
          <p:cNvPr id="83" name="KSO_Shape"/>
          <p:cNvSpPr>
            <a:spLocks/>
          </p:cNvSpPr>
          <p:nvPr/>
        </p:nvSpPr>
        <p:spPr bwMode="auto">
          <a:xfrm>
            <a:off x="7659688" y="3587750"/>
            <a:ext cx="669925" cy="56991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dirty="0">
              <a:solidFill>
                <a:srgbClr val="008AF2"/>
              </a:solidFill>
              <a:latin typeface="+mn-lt"/>
              <a:ea typeface="宋体" panose="02010600030101010101" pitchFamily="2" charset="-122"/>
            </a:endParaRPr>
          </a:p>
        </p:txBody>
      </p:sp>
      <p:sp>
        <p:nvSpPr>
          <p:cNvPr id="84" name="文本框 26"/>
          <p:cNvSpPr txBox="1">
            <a:spLocks noChangeArrowheads="1"/>
          </p:cNvSpPr>
          <p:nvPr/>
        </p:nvSpPr>
        <p:spPr bwMode="auto">
          <a:xfrm>
            <a:off x="7034213" y="4840288"/>
            <a:ext cx="1943100" cy="669925"/>
          </a:xfrm>
          <a:prstGeom prst="rect">
            <a:avLst/>
          </a:prstGeom>
          <a:noFill/>
          <a:ln w="9525">
            <a:noFill/>
            <a:miter lim="800000"/>
            <a:headEnd/>
            <a:tailEnd/>
          </a:ln>
        </p:spPr>
        <p:txBody>
          <a:bodyPr>
            <a:spAutoFit/>
          </a:bodyPr>
          <a:lstStyle/>
          <a:p>
            <a:pPr algn="ctr"/>
            <a:r>
              <a:rPr lang="zh-CN" altLang="en-US" sz="2400" b="1">
                <a:solidFill>
                  <a:srgbClr val="0070C0"/>
                </a:solidFill>
                <a:latin typeface="微软雅黑" pitchFamily="34" charset="-122"/>
                <a:ea typeface="微软雅黑" pitchFamily="34" charset="-122"/>
              </a:rPr>
              <a:t>个性定制</a:t>
            </a:r>
          </a:p>
          <a:p>
            <a:pPr algn="ctr"/>
            <a:r>
              <a:rPr lang="zh-CN" altLang="en-US" sz="1400">
                <a:solidFill>
                  <a:srgbClr val="7F7F7F"/>
                </a:solidFill>
                <a:latin typeface="微软雅黑" pitchFamily="34" charset="-122"/>
                <a:ea typeface="微软雅黑" pitchFamily="34" charset="-122"/>
              </a:rPr>
              <a:t>（软件开发定制业务）</a:t>
            </a:r>
          </a:p>
        </p:txBody>
      </p:sp>
      <p:pic>
        <p:nvPicPr>
          <p:cNvPr id="85" name="Picture 3" descr="C:\Users\Administrator\Desktop\微立体创业计划\002.png"/>
          <p:cNvPicPr>
            <a:picLocks noChangeAspect="1" noChangeArrowheads="1"/>
          </p:cNvPicPr>
          <p:nvPr/>
        </p:nvPicPr>
        <p:blipFill>
          <a:blip r:embed="rId5"/>
          <a:srcRect/>
          <a:stretch>
            <a:fillRect/>
          </a:stretch>
        </p:blipFill>
        <p:spPr bwMode="auto">
          <a:xfrm>
            <a:off x="8905875" y="2968625"/>
            <a:ext cx="1871663" cy="1871663"/>
          </a:xfrm>
          <a:prstGeom prst="rect">
            <a:avLst/>
          </a:prstGeom>
          <a:noFill/>
          <a:effectLst>
            <a:outerShdw blurRad="292100" dist="177800" dir="2460000" sx="99000" sy="99000" algn="l" rotWithShape="0">
              <a:prstClr val="black">
                <a:alpha val="39000"/>
              </a:prstClr>
            </a:outerShdw>
          </a:effectLst>
          <a:extLst/>
        </p:spPr>
      </p:pic>
      <p:sp>
        <p:nvSpPr>
          <p:cNvPr id="86" name="Freeform 5"/>
          <p:cNvSpPr>
            <a:spLocks/>
          </p:cNvSpPr>
          <p:nvPr/>
        </p:nvSpPr>
        <p:spPr bwMode="auto">
          <a:xfrm rot="5400000">
            <a:off x="8876506" y="3169444"/>
            <a:ext cx="630238" cy="55880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25400">
            <a:noFill/>
          </a:ln>
          <a:effectLst>
            <a:outerShdw blurRad="444500" dist="152400" dir="2700000" algn="tl" rotWithShape="0">
              <a:prstClr val="black">
                <a:alpha val="30000"/>
              </a:prstClr>
            </a:outerShdw>
          </a:effectLst>
        </p:spPr>
        <p:txBody>
          <a:bodyPr/>
          <a:lstStyle/>
          <a:p>
            <a:pPr fontAlgn="auto">
              <a:spcBef>
                <a:spcPts val="0"/>
              </a:spcBef>
              <a:spcAft>
                <a:spcPts val="0"/>
              </a:spcAft>
              <a:defRPr/>
            </a:pPr>
            <a:endParaRPr lang="zh-CN" altLang="en-US" sz="1600" b="1">
              <a:latin typeface="微软雅黑" panose="020B0503020204020204" pitchFamily="34" charset="-122"/>
              <a:ea typeface="微软雅黑" panose="020B0503020204020204" pitchFamily="34" charset="-122"/>
            </a:endParaRPr>
          </a:p>
        </p:txBody>
      </p:sp>
      <p:sp>
        <p:nvSpPr>
          <p:cNvPr id="87" name="TextBox 7"/>
          <p:cNvSpPr>
            <a:spLocks noChangeArrowheads="1"/>
          </p:cNvSpPr>
          <p:nvPr/>
        </p:nvSpPr>
        <p:spPr bwMode="auto">
          <a:xfrm>
            <a:off x="8828088" y="3263900"/>
            <a:ext cx="725487" cy="368300"/>
          </a:xfrm>
          <a:prstGeom prst="rect">
            <a:avLst/>
          </a:prstGeom>
          <a:noFill/>
          <a:ln w="9525">
            <a:noFill/>
            <a:miter lim="800000"/>
            <a:headEnd/>
            <a:tailEnd/>
          </a:ln>
        </p:spPr>
        <p:txBody>
          <a:bodyPr lIns="0" tIns="0" rIns="0" bIns="0">
            <a:spAutoFit/>
          </a:bodyPr>
          <a:lstStyle/>
          <a:p>
            <a:pPr algn="ctr"/>
            <a:r>
              <a:rPr lang="en-US" altLang="zh-CN" sz="2400" b="1">
                <a:solidFill>
                  <a:schemeClr val="bg1"/>
                </a:solidFill>
                <a:latin typeface="Impact MT Std"/>
                <a:ea typeface="微软雅黑" pitchFamily="34" charset="-122"/>
                <a:sym typeface="微软雅黑" pitchFamily="34" charset="-122"/>
              </a:rPr>
              <a:t>05</a:t>
            </a:r>
            <a:endParaRPr lang="zh-CN" altLang="en-US" sz="2400" b="1">
              <a:solidFill>
                <a:schemeClr val="bg1"/>
              </a:solidFill>
              <a:latin typeface="Impact MT Std"/>
              <a:ea typeface="微软雅黑" pitchFamily="34" charset="-122"/>
              <a:sym typeface="微软雅黑" pitchFamily="34" charset="-122"/>
            </a:endParaRPr>
          </a:p>
        </p:txBody>
      </p:sp>
      <p:sp>
        <p:nvSpPr>
          <p:cNvPr id="88" name="KSO_Shape"/>
          <p:cNvSpPr>
            <a:spLocks/>
          </p:cNvSpPr>
          <p:nvPr/>
        </p:nvSpPr>
        <p:spPr bwMode="auto">
          <a:xfrm>
            <a:off x="9553575" y="3587750"/>
            <a:ext cx="584200" cy="560388"/>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chemeClr val="bg1"/>
              </a:solidFill>
              <a:latin typeface="+mn-lt"/>
              <a:ea typeface="宋体" panose="02010600030101010101" pitchFamily="2" charset="-122"/>
            </a:endParaRPr>
          </a:p>
        </p:txBody>
      </p:sp>
      <p:sp>
        <p:nvSpPr>
          <p:cNvPr id="89" name="文本框 26"/>
          <p:cNvSpPr txBox="1">
            <a:spLocks noChangeArrowheads="1"/>
          </p:cNvSpPr>
          <p:nvPr/>
        </p:nvSpPr>
        <p:spPr bwMode="auto">
          <a:xfrm>
            <a:off x="8907463" y="4840288"/>
            <a:ext cx="1943100" cy="677108"/>
          </a:xfrm>
          <a:prstGeom prst="rect">
            <a:avLst/>
          </a:prstGeom>
          <a:noFill/>
          <a:ln w="9525">
            <a:noFill/>
            <a:miter lim="800000"/>
            <a:headEnd/>
            <a:tailEnd/>
          </a:ln>
        </p:spPr>
        <p:txBody>
          <a:bodyPr>
            <a:spAutoFit/>
          </a:bodyPr>
          <a:lstStyle/>
          <a:p>
            <a:pPr algn="ctr"/>
            <a:r>
              <a:rPr lang="zh-CN" altLang="en-US" sz="2400" b="1" dirty="0">
                <a:solidFill>
                  <a:srgbClr val="0070C0"/>
                </a:solidFill>
                <a:latin typeface="微软雅黑" pitchFamily="34" charset="-122"/>
                <a:ea typeface="微软雅黑" pitchFamily="34" charset="-122"/>
              </a:rPr>
              <a:t>加盟合作</a:t>
            </a:r>
          </a:p>
          <a:p>
            <a:pPr algn="ctr"/>
            <a:r>
              <a:rPr lang="zh-CN" altLang="en-US" sz="1400" dirty="0">
                <a:solidFill>
                  <a:srgbClr val="7F7F7F"/>
                </a:solidFill>
                <a:latin typeface="微软雅黑" pitchFamily="34" charset="-122"/>
                <a:ea typeface="微软雅黑" pitchFamily="34" charset="-122"/>
              </a:rPr>
              <a:t>（商务合作方式）</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25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1000" fill="hold"/>
                                        <p:tgtEl>
                                          <p:spTgt spid="41"/>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21" presetClass="entr" presetSubtype="1"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wheel(1)">
                                      <p:cBhvr>
                                        <p:cTn id="13" dur="2000"/>
                                        <p:tgtEl>
                                          <p:spTgt spid="40"/>
                                        </p:tgtEl>
                                      </p:cBhvr>
                                    </p:animEffect>
                                  </p:childTnLst>
                                </p:cTn>
                              </p:par>
                            </p:childTnLst>
                          </p:cTn>
                        </p:par>
                        <p:par>
                          <p:cTn id="14" fill="hold">
                            <p:stCondLst>
                              <p:cond delay="3250"/>
                            </p:stCondLst>
                            <p:childTnLst>
                              <p:par>
                                <p:cTn id="15" presetID="47" presetClass="entr" presetSubtype="0" fill="hold" grpId="0" nodeType="after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fade">
                                      <p:cBhvr>
                                        <p:cTn id="17" dur="1000"/>
                                        <p:tgtEl>
                                          <p:spTgt spid="64"/>
                                        </p:tgtEl>
                                      </p:cBhvr>
                                    </p:animEffect>
                                    <p:anim calcmode="lin" valueType="num">
                                      <p:cBhvr>
                                        <p:cTn id="18" dur="1000" fill="hold"/>
                                        <p:tgtEl>
                                          <p:spTgt spid="64"/>
                                        </p:tgtEl>
                                        <p:attrNameLst>
                                          <p:attrName>ppt_x</p:attrName>
                                        </p:attrNameLst>
                                      </p:cBhvr>
                                      <p:tavLst>
                                        <p:tav tm="0">
                                          <p:val>
                                            <p:strVal val="#ppt_x"/>
                                          </p:val>
                                        </p:tav>
                                        <p:tav tm="100000">
                                          <p:val>
                                            <p:strVal val="#ppt_x"/>
                                          </p:val>
                                        </p:tav>
                                      </p:tavLst>
                                    </p:anim>
                                    <p:anim calcmode="lin" valueType="num">
                                      <p:cBhvr>
                                        <p:cTn id="19" dur="1000" fill="hold"/>
                                        <p:tgtEl>
                                          <p:spTgt spid="64"/>
                                        </p:tgtEl>
                                        <p:attrNameLst>
                                          <p:attrName>ppt_y</p:attrName>
                                        </p:attrNameLst>
                                      </p:cBhvr>
                                      <p:tavLst>
                                        <p:tav tm="0">
                                          <p:val>
                                            <p:strVal val="#ppt_y-.1"/>
                                          </p:val>
                                        </p:tav>
                                        <p:tav tm="100000">
                                          <p:val>
                                            <p:strVal val="#ppt_y"/>
                                          </p:val>
                                        </p:tav>
                                      </p:tavLst>
                                    </p:anim>
                                  </p:childTnLst>
                                </p:cTn>
                              </p:par>
                            </p:childTnLst>
                          </p:cTn>
                        </p:par>
                        <p:par>
                          <p:cTn id="20" fill="hold">
                            <p:stCondLst>
                              <p:cond delay="4250"/>
                            </p:stCondLst>
                            <p:childTnLst>
                              <p:par>
                                <p:cTn id="21" presetID="42" presetClass="entr" presetSubtype="0" fill="hold" nodeType="after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fade">
                                      <p:cBhvr>
                                        <p:cTn id="23" dur="500"/>
                                        <p:tgtEl>
                                          <p:spTgt spid="65"/>
                                        </p:tgtEl>
                                      </p:cBhvr>
                                    </p:animEffect>
                                    <p:anim calcmode="lin" valueType="num">
                                      <p:cBhvr>
                                        <p:cTn id="24" dur="500" fill="hold"/>
                                        <p:tgtEl>
                                          <p:spTgt spid="65"/>
                                        </p:tgtEl>
                                        <p:attrNameLst>
                                          <p:attrName>ppt_x</p:attrName>
                                        </p:attrNameLst>
                                      </p:cBhvr>
                                      <p:tavLst>
                                        <p:tav tm="0">
                                          <p:val>
                                            <p:strVal val="#ppt_x"/>
                                          </p:val>
                                        </p:tav>
                                        <p:tav tm="100000">
                                          <p:val>
                                            <p:strVal val="#ppt_x"/>
                                          </p:val>
                                        </p:tav>
                                      </p:tavLst>
                                    </p:anim>
                                    <p:anim calcmode="lin" valueType="num">
                                      <p:cBhvr>
                                        <p:cTn id="25" dur="500" fill="hold"/>
                                        <p:tgtEl>
                                          <p:spTgt spid="65"/>
                                        </p:tgtEl>
                                        <p:attrNameLst>
                                          <p:attrName>ppt_y</p:attrName>
                                        </p:attrNameLst>
                                      </p:cBhvr>
                                      <p:tavLst>
                                        <p:tav tm="0">
                                          <p:val>
                                            <p:strVal val="#ppt_y+.1"/>
                                          </p:val>
                                        </p:tav>
                                        <p:tav tm="100000">
                                          <p:val>
                                            <p:strVal val="#ppt_y"/>
                                          </p:val>
                                        </p:tav>
                                      </p:tavLst>
                                    </p:anim>
                                  </p:childTnLst>
                                </p:cTn>
                              </p:par>
                              <p:par>
                                <p:cTn id="26" presetID="53" presetClass="entr" presetSubtype="16" fill="hold" nodeType="withEffect">
                                  <p:stCondLst>
                                    <p:cond delay="750"/>
                                  </p:stCondLst>
                                  <p:childTnLst>
                                    <p:set>
                                      <p:cBhvr>
                                        <p:cTn id="27" dur="1" fill="hold">
                                          <p:stCondLst>
                                            <p:cond delay="0"/>
                                          </p:stCondLst>
                                        </p:cTn>
                                        <p:tgtEl>
                                          <p:spTgt spid="66"/>
                                        </p:tgtEl>
                                        <p:attrNameLst>
                                          <p:attrName>style.visibility</p:attrName>
                                        </p:attrNameLst>
                                      </p:cBhvr>
                                      <p:to>
                                        <p:strVal val="visible"/>
                                      </p:to>
                                    </p:set>
                                    <p:anim calcmode="lin" valueType="num">
                                      <p:cBhvr>
                                        <p:cTn id="28" dur="500" fill="hold"/>
                                        <p:tgtEl>
                                          <p:spTgt spid="66"/>
                                        </p:tgtEl>
                                        <p:attrNameLst>
                                          <p:attrName>ppt_w</p:attrName>
                                        </p:attrNameLst>
                                      </p:cBhvr>
                                      <p:tavLst>
                                        <p:tav tm="0">
                                          <p:val>
                                            <p:fltVal val="0"/>
                                          </p:val>
                                        </p:tav>
                                        <p:tav tm="100000">
                                          <p:val>
                                            <p:strVal val="#ppt_w"/>
                                          </p:val>
                                        </p:tav>
                                      </p:tavLst>
                                    </p:anim>
                                    <p:anim calcmode="lin" valueType="num">
                                      <p:cBhvr>
                                        <p:cTn id="29" dur="500" fill="hold"/>
                                        <p:tgtEl>
                                          <p:spTgt spid="66"/>
                                        </p:tgtEl>
                                        <p:attrNameLst>
                                          <p:attrName>ppt_h</p:attrName>
                                        </p:attrNameLst>
                                      </p:cBhvr>
                                      <p:tavLst>
                                        <p:tav tm="0">
                                          <p:val>
                                            <p:fltVal val="0"/>
                                          </p:val>
                                        </p:tav>
                                        <p:tav tm="100000">
                                          <p:val>
                                            <p:strVal val="#ppt_h"/>
                                          </p:val>
                                        </p:tav>
                                      </p:tavLst>
                                    </p:anim>
                                    <p:animEffect transition="in" filter="fade">
                                      <p:cBhvr>
                                        <p:cTn id="30" dur="500"/>
                                        <p:tgtEl>
                                          <p:spTgt spid="66"/>
                                        </p:tgtEl>
                                      </p:cBhvr>
                                    </p:animEffect>
                                  </p:childTnLst>
                                </p:cTn>
                              </p:par>
                              <p:par>
                                <p:cTn id="31" presetID="52" presetClass="entr" presetSubtype="0" fill="hold" grpId="0" nodeType="withEffect">
                                  <p:stCondLst>
                                    <p:cond delay="0"/>
                                  </p:stCondLst>
                                  <p:iterate type="lt">
                                    <p:tmPct val="10000"/>
                                  </p:iterate>
                                  <p:childTnLst>
                                    <p:set>
                                      <p:cBhvr>
                                        <p:cTn id="32" dur="1" fill="hold">
                                          <p:stCondLst>
                                            <p:cond delay="0"/>
                                          </p:stCondLst>
                                        </p:cTn>
                                        <p:tgtEl>
                                          <p:spTgt spid="67"/>
                                        </p:tgtEl>
                                        <p:attrNameLst>
                                          <p:attrName>style.visibility</p:attrName>
                                        </p:attrNameLst>
                                      </p:cBhvr>
                                      <p:to>
                                        <p:strVal val="visible"/>
                                      </p:to>
                                    </p:set>
                                    <p:animScale>
                                      <p:cBhvr>
                                        <p:cTn id="33" dur="10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67"/>
                                        </p:tgtEl>
                                        <p:attrNameLst>
                                          <p:attrName>ppt_x</p:attrName>
                                          <p:attrName>ppt_y</p:attrName>
                                        </p:attrNameLst>
                                      </p:cBhvr>
                                    </p:animMotion>
                                    <p:animEffect transition="in" filter="fade">
                                      <p:cBhvr>
                                        <p:cTn id="35" dur="1000"/>
                                        <p:tgtEl>
                                          <p:spTgt spid="67"/>
                                        </p:tgtEl>
                                      </p:cBhvr>
                                    </p:animEffect>
                                  </p:childTnLst>
                                </p:cTn>
                              </p:par>
                            </p:childTnLst>
                          </p:cTn>
                        </p:par>
                        <p:par>
                          <p:cTn id="36" fill="hold">
                            <p:stCondLst>
                              <p:cond delay="5500"/>
                            </p:stCondLst>
                            <p:childTnLst>
                              <p:par>
                                <p:cTn id="37" presetID="12" presetClass="entr" presetSubtype="4" fill="hold" nodeType="afterEffect">
                                  <p:stCondLst>
                                    <p:cond delay="0"/>
                                  </p:stCondLst>
                                  <p:childTnLst>
                                    <p:set>
                                      <p:cBhvr>
                                        <p:cTn id="38" dur="1" fill="hold">
                                          <p:stCondLst>
                                            <p:cond delay="0"/>
                                          </p:stCondLst>
                                        </p:cTn>
                                        <p:tgtEl>
                                          <p:spTgt spid="68"/>
                                        </p:tgtEl>
                                        <p:attrNameLst>
                                          <p:attrName>style.visibility</p:attrName>
                                        </p:attrNameLst>
                                      </p:cBhvr>
                                      <p:to>
                                        <p:strVal val="visible"/>
                                      </p:to>
                                    </p:set>
                                    <p:anim calcmode="lin" valueType="num">
                                      <p:cBhvr additive="base">
                                        <p:cTn id="39" dur="500"/>
                                        <p:tgtEl>
                                          <p:spTgt spid="68"/>
                                        </p:tgtEl>
                                        <p:attrNameLst>
                                          <p:attrName>ppt_y</p:attrName>
                                        </p:attrNameLst>
                                      </p:cBhvr>
                                      <p:tavLst>
                                        <p:tav tm="0">
                                          <p:val>
                                            <p:strVal val="#ppt_y+#ppt_h*1.125000"/>
                                          </p:val>
                                        </p:tav>
                                        <p:tav tm="100000">
                                          <p:val>
                                            <p:strVal val="#ppt_y"/>
                                          </p:val>
                                        </p:tav>
                                      </p:tavLst>
                                    </p:anim>
                                    <p:animEffect transition="in" filter="wipe(up)">
                                      <p:cBhvr>
                                        <p:cTn id="40" dur="500"/>
                                        <p:tgtEl>
                                          <p:spTgt spid="68"/>
                                        </p:tgtEl>
                                      </p:cBhvr>
                                    </p:animEffect>
                                  </p:childTnLst>
                                </p:cTn>
                              </p:par>
                              <p:par>
                                <p:cTn id="41" presetID="53" presetClass="entr" presetSubtype="16" fill="hold" grpId="0" nodeType="withEffect">
                                  <p:stCondLst>
                                    <p:cond delay="0"/>
                                  </p:stCondLst>
                                  <p:iterate type="lt">
                                    <p:tmPct val="20000"/>
                                  </p:iterate>
                                  <p:childTnLst>
                                    <p:set>
                                      <p:cBhvr>
                                        <p:cTn id="42" dur="1" fill="hold">
                                          <p:stCondLst>
                                            <p:cond delay="0"/>
                                          </p:stCondLst>
                                        </p:cTn>
                                        <p:tgtEl>
                                          <p:spTgt spid="69"/>
                                        </p:tgtEl>
                                        <p:attrNameLst>
                                          <p:attrName>style.visibility</p:attrName>
                                        </p:attrNameLst>
                                      </p:cBhvr>
                                      <p:to>
                                        <p:strVal val="visible"/>
                                      </p:to>
                                    </p:set>
                                    <p:anim calcmode="lin" valueType="num">
                                      <p:cBhvr>
                                        <p:cTn id="43" dur="500" fill="hold"/>
                                        <p:tgtEl>
                                          <p:spTgt spid="69"/>
                                        </p:tgtEl>
                                        <p:attrNameLst>
                                          <p:attrName>ppt_w</p:attrName>
                                        </p:attrNameLst>
                                      </p:cBhvr>
                                      <p:tavLst>
                                        <p:tav tm="0">
                                          <p:val>
                                            <p:fltVal val="0"/>
                                          </p:val>
                                        </p:tav>
                                        <p:tav tm="100000">
                                          <p:val>
                                            <p:strVal val="#ppt_w"/>
                                          </p:val>
                                        </p:tav>
                                      </p:tavLst>
                                    </p:anim>
                                    <p:anim calcmode="lin" valueType="num">
                                      <p:cBhvr>
                                        <p:cTn id="44" dur="500" fill="hold"/>
                                        <p:tgtEl>
                                          <p:spTgt spid="69"/>
                                        </p:tgtEl>
                                        <p:attrNameLst>
                                          <p:attrName>ppt_h</p:attrName>
                                        </p:attrNameLst>
                                      </p:cBhvr>
                                      <p:tavLst>
                                        <p:tav tm="0">
                                          <p:val>
                                            <p:fltVal val="0"/>
                                          </p:val>
                                        </p:tav>
                                        <p:tav tm="100000">
                                          <p:val>
                                            <p:strVal val="#ppt_h"/>
                                          </p:val>
                                        </p:tav>
                                      </p:tavLst>
                                    </p:anim>
                                    <p:animEffect transition="in" filter="fade">
                                      <p:cBhvr>
                                        <p:cTn id="45" dur="500"/>
                                        <p:tgtEl>
                                          <p:spTgt spid="69"/>
                                        </p:tgtEl>
                                      </p:cBhvr>
                                    </p:animEffect>
                                  </p:childTnLst>
                                </p:cTn>
                              </p:par>
                            </p:childTnLst>
                          </p:cTn>
                        </p:par>
                        <p:par>
                          <p:cTn id="46" fill="hold">
                            <p:stCondLst>
                              <p:cond delay="6900"/>
                            </p:stCondLst>
                            <p:childTnLst>
                              <p:par>
                                <p:cTn id="47" presetID="42" presetClass="entr" presetSubtype="0" fill="hold" nodeType="afterEffect">
                                  <p:stCondLst>
                                    <p:cond delay="0"/>
                                  </p:stCondLst>
                                  <p:childTnLst>
                                    <p:set>
                                      <p:cBhvr>
                                        <p:cTn id="48" dur="1" fill="hold">
                                          <p:stCondLst>
                                            <p:cond delay="0"/>
                                          </p:stCondLst>
                                        </p:cTn>
                                        <p:tgtEl>
                                          <p:spTgt spid="70"/>
                                        </p:tgtEl>
                                        <p:attrNameLst>
                                          <p:attrName>style.visibility</p:attrName>
                                        </p:attrNameLst>
                                      </p:cBhvr>
                                      <p:to>
                                        <p:strVal val="visible"/>
                                      </p:to>
                                    </p:set>
                                    <p:animEffect transition="in" filter="fade">
                                      <p:cBhvr>
                                        <p:cTn id="49" dur="500"/>
                                        <p:tgtEl>
                                          <p:spTgt spid="70"/>
                                        </p:tgtEl>
                                      </p:cBhvr>
                                    </p:animEffect>
                                    <p:anim calcmode="lin" valueType="num">
                                      <p:cBhvr>
                                        <p:cTn id="50" dur="500" fill="hold"/>
                                        <p:tgtEl>
                                          <p:spTgt spid="70"/>
                                        </p:tgtEl>
                                        <p:attrNameLst>
                                          <p:attrName>ppt_x</p:attrName>
                                        </p:attrNameLst>
                                      </p:cBhvr>
                                      <p:tavLst>
                                        <p:tav tm="0">
                                          <p:val>
                                            <p:strVal val="#ppt_x"/>
                                          </p:val>
                                        </p:tav>
                                        <p:tav tm="100000">
                                          <p:val>
                                            <p:strVal val="#ppt_x"/>
                                          </p:val>
                                        </p:tav>
                                      </p:tavLst>
                                    </p:anim>
                                    <p:anim calcmode="lin" valueType="num">
                                      <p:cBhvr>
                                        <p:cTn id="51" dur="500" fill="hold"/>
                                        <p:tgtEl>
                                          <p:spTgt spid="70"/>
                                        </p:tgtEl>
                                        <p:attrNameLst>
                                          <p:attrName>ppt_y</p:attrName>
                                        </p:attrNameLst>
                                      </p:cBhvr>
                                      <p:tavLst>
                                        <p:tav tm="0">
                                          <p:val>
                                            <p:strVal val="#ppt_y+.1"/>
                                          </p:val>
                                        </p:tav>
                                        <p:tav tm="100000">
                                          <p:val>
                                            <p:strVal val="#ppt_y"/>
                                          </p:val>
                                        </p:tav>
                                      </p:tavLst>
                                    </p:anim>
                                  </p:childTnLst>
                                </p:cTn>
                              </p:par>
                              <p:par>
                                <p:cTn id="52" presetID="53" presetClass="entr" presetSubtype="16" fill="hold" nodeType="withEffect">
                                  <p:stCondLst>
                                    <p:cond delay="750"/>
                                  </p:stCondLst>
                                  <p:childTnLst>
                                    <p:set>
                                      <p:cBhvr>
                                        <p:cTn id="53" dur="1" fill="hold">
                                          <p:stCondLst>
                                            <p:cond delay="0"/>
                                          </p:stCondLst>
                                        </p:cTn>
                                        <p:tgtEl>
                                          <p:spTgt spid="71"/>
                                        </p:tgtEl>
                                        <p:attrNameLst>
                                          <p:attrName>style.visibility</p:attrName>
                                        </p:attrNameLst>
                                      </p:cBhvr>
                                      <p:to>
                                        <p:strVal val="visible"/>
                                      </p:to>
                                    </p:set>
                                    <p:anim calcmode="lin" valueType="num">
                                      <p:cBhvr>
                                        <p:cTn id="54" dur="500" fill="hold"/>
                                        <p:tgtEl>
                                          <p:spTgt spid="71"/>
                                        </p:tgtEl>
                                        <p:attrNameLst>
                                          <p:attrName>ppt_w</p:attrName>
                                        </p:attrNameLst>
                                      </p:cBhvr>
                                      <p:tavLst>
                                        <p:tav tm="0">
                                          <p:val>
                                            <p:fltVal val="0"/>
                                          </p:val>
                                        </p:tav>
                                        <p:tav tm="100000">
                                          <p:val>
                                            <p:strVal val="#ppt_w"/>
                                          </p:val>
                                        </p:tav>
                                      </p:tavLst>
                                    </p:anim>
                                    <p:anim calcmode="lin" valueType="num">
                                      <p:cBhvr>
                                        <p:cTn id="55" dur="500" fill="hold"/>
                                        <p:tgtEl>
                                          <p:spTgt spid="71"/>
                                        </p:tgtEl>
                                        <p:attrNameLst>
                                          <p:attrName>ppt_h</p:attrName>
                                        </p:attrNameLst>
                                      </p:cBhvr>
                                      <p:tavLst>
                                        <p:tav tm="0">
                                          <p:val>
                                            <p:fltVal val="0"/>
                                          </p:val>
                                        </p:tav>
                                        <p:tav tm="100000">
                                          <p:val>
                                            <p:strVal val="#ppt_h"/>
                                          </p:val>
                                        </p:tav>
                                      </p:tavLst>
                                    </p:anim>
                                    <p:animEffect transition="in" filter="fade">
                                      <p:cBhvr>
                                        <p:cTn id="56" dur="500"/>
                                        <p:tgtEl>
                                          <p:spTgt spid="71"/>
                                        </p:tgtEl>
                                      </p:cBhvr>
                                    </p:animEffect>
                                  </p:childTnLst>
                                </p:cTn>
                              </p:par>
                              <p:par>
                                <p:cTn id="57" presetID="52" presetClass="entr" presetSubtype="0" fill="hold" grpId="0" nodeType="withEffect">
                                  <p:stCondLst>
                                    <p:cond delay="0"/>
                                  </p:stCondLst>
                                  <p:iterate type="lt">
                                    <p:tmPct val="10000"/>
                                  </p:iterate>
                                  <p:childTnLst>
                                    <p:set>
                                      <p:cBhvr>
                                        <p:cTn id="58" dur="1" fill="hold">
                                          <p:stCondLst>
                                            <p:cond delay="0"/>
                                          </p:stCondLst>
                                        </p:cTn>
                                        <p:tgtEl>
                                          <p:spTgt spid="72"/>
                                        </p:tgtEl>
                                        <p:attrNameLst>
                                          <p:attrName>style.visibility</p:attrName>
                                        </p:attrNameLst>
                                      </p:cBhvr>
                                      <p:to>
                                        <p:strVal val="visible"/>
                                      </p:to>
                                    </p:set>
                                    <p:animScale>
                                      <p:cBhvr>
                                        <p:cTn id="59" dur="1000" decel="50000" fill="hold">
                                          <p:stCondLst>
                                            <p:cond delay="0"/>
                                          </p:stCondLst>
                                        </p:cTn>
                                        <p:tgtEl>
                                          <p:spTgt spid="7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72"/>
                                        </p:tgtEl>
                                        <p:attrNameLst>
                                          <p:attrName>ppt_x</p:attrName>
                                          <p:attrName>ppt_y</p:attrName>
                                        </p:attrNameLst>
                                      </p:cBhvr>
                                    </p:animMotion>
                                    <p:animEffect transition="in" filter="fade">
                                      <p:cBhvr>
                                        <p:cTn id="61" dur="1000"/>
                                        <p:tgtEl>
                                          <p:spTgt spid="72"/>
                                        </p:tgtEl>
                                      </p:cBhvr>
                                    </p:animEffect>
                                  </p:childTnLst>
                                </p:cTn>
                              </p:par>
                            </p:childTnLst>
                          </p:cTn>
                        </p:par>
                        <p:par>
                          <p:cTn id="62" fill="hold">
                            <p:stCondLst>
                              <p:cond delay="8150"/>
                            </p:stCondLst>
                            <p:childTnLst>
                              <p:par>
                                <p:cTn id="63" presetID="12" presetClass="entr" presetSubtype="4" fill="hold" nodeType="afterEffect">
                                  <p:stCondLst>
                                    <p:cond delay="0"/>
                                  </p:stCondLst>
                                  <p:childTnLst>
                                    <p:set>
                                      <p:cBhvr>
                                        <p:cTn id="64" dur="1" fill="hold">
                                          <p:stCondLst>
                                            <p:cond delay="0"/>
                                          </p:stCondLst>
                                        </p:cTn>
                                        <p:tgtEl>
                                          <p:spTgt spid="73"/>
                                        </p:tgtEl>
                                        <p:attrNameLst>
                                          <p:attrName>style.visibility</p:attrName>
                                        </p:attrNameLst>
                                      </p:cBhvr>
                                      <p:to>
                                        <p:strVal val="visible"/>
                                      </p:to>
                                    </p:set>
                                    <p:anim calcmode="lin" valueType="num">
                                      <p:cBhvr additive="base">
                                        <p:cTn id="65" dur="500"/>
                                        <p:tgtEl>
                                          <p:spTgt spid="73"/>
                                        </p:tgtEl>
                                        <p:attrNameLst>
                                          <p:attrName>ppt_y</p:attrName>
                                        </p:attrNameLst>
                                      </p:cBhvr>
                                      <p:tavLst>
                                        <p:tav tm="0">
                                          <p:val>
                                            <p:strVal val="#ppt_y+#ppt_h*1.125000"/>
                                          </p:val>
                                        </p:tav>
                                        <p:tav tm="100000">
                                          <p:val>
                                            <p:strVal val="#ppt_y"/>
                                          </p:val>
                                        </p:tav>
                                      </p:tavLst>
                                    </p:anim>
                                    <p:animEffect transition="in" filter="wipe(up)">
                                      <p:cBhvr>
                                        <p:cTn id="66" dur="500"/>
                                        <p:tgtEl>
                                          <p:spTgt spid="73"/>
                                        </p:tgtEl>
                                      </p:cBhvr>
                                    </p:animEffect>
                                  </p:childTnLst>
                                </p:cTn>
                              </p:par>
                              <p:par>
                                <p:cTn id="67" presetID="53" presetClass="entr" presetSubtype="16" fill="hold" grpId="0" nodeType="withEffect">
                                  <p:stCondLst>
                                    <p:cond delay="0"/>
                                  </p:stCondLst>
                                  <p:iterate type="lt">
                                    <p:tmPct val="20000"/>
                                  </p:iterate>
                                  <p:childTnLst>
                                    <p:set>
                                      <p:cBhvr>
                                        <p:cTn id="68" dur="1" fill="hold">
                                          <p:stCondLst>
                                            <p:cond delay="0"/>
                                          </p:stCondLst>
                                        </p:cTn>
                                        <p:tgtEl>
                                          <p:spTgt spid="74"/>
                                        </p:tgtEl>
                                        <p:attrNameLst>
                                          <p:attrName>style.visibility</p:attrName>
                                        </p:attrNameLst>
                                      </p:cBhvr>
                                      <p:to>
                                        <p:strVal val="visible"/>
                                      </p:to>
                                    </p:set>
                                    <p:anim calcmode="lin" valueType="num">
                                      <p:cBhvr>
                                        <p:cTn id="69" dur="500" fill="hold"/>
                                        <p:tgtEl>
                                          <p:spTgt spid="74"/>
                                        </p:tgtEl>
                                        <p:attrNameLst>
                                          <p:attrName>ppt_w</p:attrName>
                                        </p:attrNameLst>
                                      </p:cBhvr>
                                      <p:tavLst>
                                        <p:tav tm="0">
                                          <p:val>
                                            <p:fltVal val="0"/>
                                          </p:val>
                                        </p:tav>
                                        <p:tav tm="100000">
                                          <p:val>
                                            <p:strVal val="#ppt_w"/>
                                          </p:val>
                                        </p:tav>
                                      </p:tavLst>
                                    </p:anim>
                                    <p:anim calcmode="lin" valueType="num">
                                      <p:cBhvr>
                                        <p:cTn id="70" dur="500" fill="hold"/>
                                        <p:tgtEl>
                                          <p:spTgt spid="74"/>
                                        </p:tgtEl>
                                        <p:attrNameLst>
                                          <p:attrName>ppt_h</p:attrName>
                                        </p:attrNameLst>
                                      </p:cBhvr>
                                      <p:tavLst>
                                        <p:tav tm="0">
                                          <p:val>
                                            <p:fltVal val="0"/>
                                          </p:val>
                                        </p:tav>
                                        <p:tav tm="100000">
                                          <p:val>
                                            <p:strVal val="#ppt_h"/>
                                          </p:val>
                                        </p:tav>
                                      </p:tavLst>
                                    </p:anim>
                                    <p:animEffect transition="in" filter="fade">
                                      <p:cBhvr>
                                        <p:cTn id="71" dur="500"/>
                                        <p:tgtEl>
                                          <p:spTgt spid="74"/>
                                        </p:tgtEl>
                                      </p:cBhvr>
                                    </p:animEffect>
                                  </p:childTnLst>
                                </p:cTn>
                              </p:par>
                            </p:childTnLst>
                          </p:cTn>
                        </p:par>
                        <p:par>
                          <p:cTn id="72" fill="hold">
                            <p:stCondLst>
                              <p:cond delay="9550"/>
                            </p:stCondLst>
                            <p:childTnLst>
                              <p:par>
                                <p:cTn id="73" presetID="42" presetClass="entr" presetSubtype="0" fill="hold" nodeType="afterEffect">
                                  <p:stCondLst>
                                    <p:cond delay="0"/>
                                  </p:stCondLst>
                                  <p:childTnLst>
                                    <p:set>
                                      <p:cBhvr>
                                        <p:cTn id="74" dur="1" fill="hold">
                                          <p:stCondLst>
                                            <p:cond delay="0"/>
                                          </p:stCondLst>
                                        </p:cTn>
                                        <p:tgtEl>
                                          <p:spTgt spid="75"/>
                                        </p:tgtEl>
                                        <p:attrNameLst>
                                          <p:attrName>style.visibility</p:attrName>
                                        </p:attrNameLst>
                                      </p:cBhvr>
                                      <p:to>
                                        <p:strVal val="visible"/>
                                      </p:to>
                                    </p:set>
                                    <p:animEffect transition="in" filter="fade">
                                      <p:cBhvr>
                                        <p:cTn id="75" dur="500"/>
                                        <p:tgtEl>
                                          <p:spTgt spid="75"/>
                                        </p:tgtEl>
                                      </p:cBhvr>
                                    </p:animEffect>
                                    <p:anim calcmode="lin" valueType="num">
                                      <p:cBhvr>
                                        <p:cTn id="76" dur="500" fill="hold"/>
                                        <p:tgtEl>
                                          <p:spTgt spid="75"/>
                                        </p:tgtEl>
                                        <p:attrNameLst>
                                          <p:attrName>ppt_x</p:attrName>
                                        </p:attrNameLst>
                                      </p:cBhvr>
                                      <p:tavLst>
                                        <p:tav tm="0">
                                          <p:val>
                                            <p:strVal val="#ppt_x"/>
                                          </p:val>
                                        </p:tav>
                                        <p:tav tm="100000">
                                          <p:val>
                                            <p:strVal val="#ppt_x"/>
                                          </p:val>
                                        </p:tav>
                                      </p:tavLst>
                                    </p:anim>
                                    <p:anim calcmode="lin" valueType="num">
                                      <p:cBhvr>
                                        <p:cTn id="77" dur="500" fill="hold"/>
                                        <p:tgtEl>
                                          <p:spTgt spid="75"/>
                                        </p:tgtEl>
                                        <p:attrNameLst>
                                          <p:attrName>ppt_y</p:attrName>
                                        </p:attrNameLst>
                                      </p:cBhvr>
                                      <p:tavLst>
                                        <p:tav tm="0">
                                          <p:val>
                                            <p:strVal val="#ppt_y+.1"/>
                                          </p:val>
                                        </p:tav>
                                        <p:tav tm="100000">
                                          <p:val>
                                            <p:strVal val="#ppt_y"/>
                                          </p:val>
                                        </p:tav>
                                      </p:tavLst>
                                    </p:anim>
                                  </p:childTnLst>
                                </p:cTn>
                              </p:par>
                              <p:par>
                                <p:cTn id="78" presetID="53" presetClass="entr" presetSubtype="16" fill="hold" nodeType="withEffect">
                                  <p:stCondLst>
                                    <p:cond delay="750"/>
                                  </p:stCondLst>
                                  <p:childTnLst>
                                    <p:set>
                                      <p:cBhvr>
                                        <p:cTn id="79" dur="1" fill="hold">
                                          <p:stCondLst>
                                            <p:cond delay="0"/>
                                          </p:stCondLst>
                                        </p:cTn>
                                        <p:tgtEl>
                                          <p:spTgt spid="76"/>
                                        </p:tgtEl>
                                        <p:attrNameLst>
                                          <p:attrName>style.visibility</p:attrName>
                                        </p:attrNameLst>
                                      </p:cBhvr>
                                      <p:to>
                                        <p:strVal val="visible"/>
                                      </p:to>
                                    </p:set>
                                    <p:anim calcmode="lin" valueType="num">
                                      <p:cBhvr>
                                        <p:cTn id="80" dur="500" fill="hold"/>
                                        <p:tgtEl>
                                          <p:spTgt spid="76"/>
                                        </p:tgtEl>
                                        <p:attrNameLst>
                                          <p:attrName>ppt_w</p:attrName>
                                        </p:attrNameLst>
                                      </p:cBhvr>
                                      <p:tavLst>
                                        <p:tav tm="0">
                                          <p:val>
                                            <p:fltVal val="0"/>
                                          </p:val>
                                        </p:tav>
                                        <p:tav tm="100000">
                                          <p:val>
                                            <p:strVal val="#ppt_w"/>
                                          </p:val>
                                        </p:tav>
                                      </p:tavLst>
                                    </p:anim>
                                    <p:anim calcmode="lin" valueType="num">
                                      <p:cBhvr>
                                        <p:cTn id="81" dur="500" fill="hold"/>
                                        <p:tgtEl>
                                          <p:spTgt spid="76"/>
                                        </p:tgtEl>
                                        <p:attrNameLst>
                                          <p:attrName>ppt_h</p:attrName>
                                        </p:attrNameLst>
                                      </p:cBhvr>
                                      <p:tavLst>
                                        <p:tav tm="0">
                                          <p:val>
                                            <p:fltVal val="0"/>
                                          </p:val>
                                        </p:tav>
                                        <p:tav tm="100000">
                                          <p:val>
                                            <p:strVal val="#ppt_h"/>
                                          </p:val>
                                        </p:tav>
                                      </p:tavLst>
                                    </p:anim>
                                    <p:animEffect transition="in" filter="fade">
                                      <p:cBhvr>
                                        <p:cTn id="82" dur="500"/>
                                        <p:tgtEl>
                                          <p:spTgt spid="76"/>
                                        </p:tgtEl>
                                      </p:cBhvr>
                                    </p:animEffect>
                                  </p:childTnLst>
                                </p:cTn>
                              </p:par>
                              <p:par>
                                <p:cTn id="83" presetID="52" presetClass="entr" presetSubtype="0" fill="hold" grpId="0" nodeType="withEffect">
                                  <p:stCondLst>
                                    <p:cond delay="0"/>
                                  </p:stCondLst>
                                  <p:iterate type="lt">
                                    <p:tmPct val="10000"/>
                                  </p:iterate>
                                  <p:childTnLst>
                                    <p:set>
                                      <p:cBhvr>
                                        <p:cTn id="84" dur="1" fill="hold">
                                          <p:stCondLst>
                                            <p:cond delay="0"/>
                                          </p:stCondLst>
                                        </p:cTn>
                                        <p:tgtEl>
                                          <p:spTgt spid="77"/>
                                        </p:tgtEl>
                                        <p:attrNameLst>
                                          <p:attrName>style.visibility</p:attrName>
                                        </p:attrNameLst>
                                      </p:cBhvr>
                                      <p:to>
                                        <p:strVal val="visible"/>
                                      </p:to>
                                    </p:set>
                                    <p:animScale>
                                      <p:cBhvr>
                                        <p:cTn id="85" dur="1000" decel="50000" fill="hold">
                                          <p:stCondLst>
                                            <p:cond delay="0"/>
                                          </p:stCondLst>
                                        </p:cTn>
                                        <p:tgtEl>
                                          <p:spTgt spid="7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6" dur="1000" decel="50000" fill="hold">
                                          <p:stCondLst>
                                            <p:cond delay="0"/>
                                          </p:stCondLst>
                                        </p:cTn>
                                        <p:tgtEl>
                                          <p:spTgt spid="77"/>
                                        </p:tgtEl>
                                        <p:attrNameLst>
                                          <p:attrName>ppt_x</p:attrName>
                                          <p:attrName>ppt_y</p:attrName>
                                        </p:attrNameLst>
                                      </p:cBhvr>
                                    </p:animMotion>
                                    <p:animEffect transition="in" filter="fade">
                                      <p:cBhvr>
                                        <p:cTn id="87" dur="1000"/>
                                        <p:tgtEl>
                                          <p:spTgt spid="77"/>
                                        </p:tgtEl>
                                      </p:cBhvr>
                                    </p:animEffect>
                                  </p:childTnLst>
                                </p:cTn>
                              </p:par>
                            </p:childTnLst>
                          </p:cTn>
                        </p:par>
                        <p:par>
                          <p:cTn id="88" fill="hold">
                            <p:stCondLst>
                              <p:cond delay="10800"/>
                            </p:stCondLst>
                            <p:childTnLst>
                              <p:par>
                                <p:cTn id="89" presetID="12" presetClass="entr" presetSubtype="4" fill="hold" nodeType="afterEffect">
                                  <p:stCondLst>
                                    <p:cond delay="0"/>
                                  </p:stCondLst>
                                  <p:childTnLst>
                                    <p:set>
                                      <p:cBhvr>
                                        <p:cTn id="90" dur="1" fill="hold">
                                          <p:stCondLst>
                                            <p:cond delay="0"/>
                                          </p:stCondLst>
                                        </p:cTn>
                                        <p:tgtEl>
                                          <p:spTgt spid="78"/>
                                        </p:tgtEl>
                                        <p:attrNameLst>
                                          <p:attrName>style.visibility</p:attrName>
                                        </p:attrNameLst>
                                      </p:cBhvr>
                                      <p:to>
                                        <p:strVal val="visible"/>
                                      </p:to>
                                    </p:set>
                                    <p:anim calcmode="lin" valueType="num">
                                      <p:cBhvr additive="base">
                                        <p:cTn id="91" dur="500"/>
                                        <p:tgtEl>
                                          <p:spTgt spid="78"/>
                                        </p:tgtEl>
                                        <p:attrNameLst>
                                          <p:attrName>ppt_y</p:attrName>
                                        </p:attrNameLst>
                                      </p:cBhvr>
                                      <p:tavLst>
                                        <p:tav tm="0">
                                          <p:val>
                                            <p:strVal val="#ppt_y+#ppt_h*1.125000"/>
                                          </p:val>
                                        </p:tav>
                                        <p:tav tm="100000">
                                          <p:val>
                                            <p:strVal val="#ppt_y"/>
                                          </p:val>
                                        </p:tav>
                                      </p:tavLst>
                                    </p:anim>
                                    <p:animEffect transition="in" filter="wipe(up)">
                                      <p:cBhvr>
                                        <p:cTn id="92" dur="500"/>
                                        <p:tgtEl>
                                          <p:spTgt spid="78"/>
                                        </p:tgtEl>
                                      </p:cBhvr>
                                    </p:animEffect>
                                  </p:childTnLst>
                                </p:cTn>
                              </p:par>
                              <p:par>
                                <p:cTn id="93" presetID="53" presetClass="entr" presetSubtype="16" fill="hold" grpId="0" nodeType="withEffect">
                                  <p:stCondLst>
                                    <p:cond delay="0"/>
                                  </p:stCondLst>
                                  <p:iterate type="lt">
                                    <p:tmPct val="20000"/>
                                  </p:iterate>
                                  <p:childTnLst>
                                    <p:set>
                                      <p:cBhvr>
                                        <p:cTn id="94" dur="1" fill="hold">
                                          <p:stCondLst>
                                            <p:cond delay="0"/>
                                          </p:stCondLst>
                                        </p:cTn>
                                        <p:tgtEl>
                                          <p:spTgt spid="79"/>
                                        </p:tgtEl>
                                        <p:attrNameLst>
                                          <p:attrName>style.visibility</p:attrName>
                                        </p:attrNameLst>
                                      </p:cBhvr>
                                      <p:to>
                                        <p:strVal val="visible"/>
                                      </p:to>
                                    </p:set>
                                    <p:anim calcmode="lin" valueType="num">
                                      <p:cBhvr>
                                        <p:cTn id="95" dur="500" fill="hold"/>
                                        <p:tgtEl>
                                          <p:spTgt spid="79"/>
                                        </p:tgtEl>
                                        <p:attrNameLst>
                                          <p:attrName>ppt_w</p:attrName>
                                        </p:attrNameLst>
                                      </p:cBhvr>
                                      <p:tavLst>
                                        <p:tav tm="0">
                                          <p:val>
                                            <p:fltVal val="0"/>
                                          </p:val>
                                        </p:tav>
                                        <p:tav tm="100000">
                                          <p:val>
                                            <p:strVal val="#ppt_w"/>
                                          </p:val>
                                        </p:tav>
                                      </p:tavLst>
                                    </p:anim>
                                    <p:anim calcmode="lin" valueType="num">
                                      <p:cBhvr>
                                        <p:cTn id="96" dur="500" fill="hold"/>
                                        <p:tgtEl>
                                          <p:spTgt spid="79"/>
                                        </p:tgtEl>
                                        <p:attrNameLst>
                                          <p:attrName>ppt_h</p:attrName>
                                        </p:attrNameLst>
                                      </p:cBhvr>
                                      <p:tavLst>
                                        <p:tav tm="0">
                                          <p:val>
                                            <p:fltVal val="0"/>
                                          </p:val>
                                        </p:tav>
                                        <p:tav tm="100000">
                                          <p:val>
                                            <p:strVal val="#ppt_h"/>
                                          </p:val>
                                        </p:tav>
                                      </p:tavLst>
                                    </p:anim>
                                    <p:animEffect transition="in" filter="fade">
                                      <p:cBhvr>
                                        <p:cTn id="97" dur="500"/>
                                        <p:tgtEl>
                                          <p:spTgt spid="79"/>
                                        </p:tgtEl>
                                      </p:cBhvr>
                                    </p:animEffect>
                                  </p:childTnLst>
                                </p:cTn>
                              </p:par>
                            </p:childTnLst>
                          </p:cTn>
                        </p:par>
                        <p:par>
                          <p:cTn id="98" fill="hold">
                            <p:stCondLst>
                              <p:cond delay="12400"/>
                            </p:stCondLst>
                            <p:childTnLst>
                              <p:par>
                                <p:cTn id="99" presetID="42" presetClass="entr" presetSubtype="0" fill="hold" nodeType="afterEffect">
                                  <p:stCondLst>
                                    <p:cond delay="0"/>
                                  </p:stCondLst>
                                  <p:childTnLst>
                                    <p:set>
                                      <p:cBhvr>
                                        <p:cTn id="100" dur="1" fill="hold">
                                          <p:stCondLst>
                                            <p:cond delay="0"/>
                                          </p:stCondLst>
                                        </p:cTn>
                                        <p:tgtEl>
                                          <p:spTgt spid="80"/>
                                        </p:tgtEl>
                                        <p:attrNameLst>
                                          <p:attrName>style.visibility</p:attrName>
                                        </p:attrNameLst>
                                      </p:cBhvr>
                                      <p:to>
                                        <p:strVal val="visible"/>
                                      </p:to>
                                    </p:set>
                                    <p:animEffect transition="in" filter="fade">
                                      <p:cBhvr>
                                        <p:cTn id="101" dur="500"/>
                                        <p:tgtEl>
                                          <p:spTgt spid="80"/>
                                        </p:tgtEl>
                                      </p:cBhvr>
                                    </p:animEffect>
                                    <p:anim calcmode="lin" valueType="num">
                                      <p:cBhvr>
                                        <p:cTn id="102" dur="500" fill="hold"/>
                                        <p:tgtEl>
                                          <p:spTgt spid="80"/>
                                        </p:tgtEl>
                                        <p:attrNameLst>
                                          <p:attrName>ppt_x</p:attrName>
                                        </p:attrNameLst>
                                      </p:cBhvr>
                                      <p:tavLst>
                                        <p:tav tm="0">
                                          <p:val>
                                            <p:strVal val="#ppt_x"/>
                                          </p:val>
                                        </p:tav>
                                        <p:tav tm="100000">
                                          <p:val>
                                            <p:strVal val="#ppt_x"/>
                                          </p:val>
                                        </p:tav>
                                      </p:tavLst>
                                    </p:anim>
                                    <p:anim calcmode="lin" valueType="num">
                                      <p:cBhvr>
                                        <p:cTn id="103" dur="500" fill="hold"/>
                                        <p:tgtEl>
                                          <p:spTgt spid="80"/>
                                        </p:tgtEl>
                                        <p:attrNameLst>
                                          <p:attrName>ppt_y</p:attrName>
                                        </p:attrNameLst>
                                      </p:cBhvr>
                                      <p:tavLst>
                                        <p:tav tm="0">
                                          <p:val>
                                            <p:strVal val="#ppt_y+.1"/>
                                          </p:val>
                                        </p:tav>
                                        <p:tav tm="100000">
                                          <p:val>
                                            <p:strVal val="#ppt_y"/>
                                          </p:val>
                                        </p:tav>
                                      </p:tavLst>
                                    </p:anim>
                                  </p:childTnLst>
                                </p:cTn>
                              </p:par>
                              <p:par>
                                <p:cTn id="104" presetID="53" presetClass="entr" presetSubtype="16" fill="hold" nodeType="withEffect">
                                  <p:stCondLst>
                                    <p:cond delay="750"/>
                                  </p:stCondLst>
                                  <p:childTnLst>
                                    <p:set>
                                      <p:cBhvr>
                                        <p:cTn id="105" dur="1" fill="hold">
                                          <p:stCondLst>
                                            <p:cond delay="0"/>
                                          </p:stCondLst>
                                        </p:cTn>
                                        <p:tgtEl>
                                          <p:spTgt spid="81"/>
                                        </p:tgtEl>
                                        <p:attrNameLst>
                                          <p:attrName>style.visibility</p:attrName>
                                        </p:attrNameLst>
                                      </p:cBhvr>
                                      <p:to>
                                        <p:strVal val="visible"/>
                                      </p:to>
                                    </p:set>
                                    <p:anim calcmode="lin" valueType="num">
                                      <p:cBhvr>
                                        <p:cTn id="106" dur="500" fill="hold"/>
                                        <p:tgtEl>
                                          <p:spTgt spid="81"/>
                                        </p:tgtEl>
                                        <p:attrNameLst>
                                          <p:attrName>ppt_w</p:attrName>
                                        </p:attrNameLst>
                                      </p:cBhvr>
                                      <p:tavLst>
                                        <p:tav tm="0">
                                          <p:val>
                                            <p:fltVal val="0"/>
                                          </p:val>
                                        </p:tav>
                                        <p:tav tm="100000">
                                          <p:val>
                                            <p:strVal val="#ppt_w"/>
                                          </p:val>
                                        </p:tav>
                                      </p:tavLst>
                                    </p:anim>
                                    <p:anim calcmode="lin" valueType="num">
                                      <p:cBhvr>
                                        <p:cTn id="107" dur="500" fill="hold"/>
                                        <p:tgtEl>
                                          <p:spTgt spid="81"/>
                                        </p:tgtEl>
                                        <p:attrNameLst>
                                          <p:attrName>ppt_h</p:attrName>
                                        </p:attrNameLst>
                                      </p:cBhvr>
                                      <p:tavLst>
                                        <p:tav tm="0">
                                          <p:val>
                                            <p:fltVal val="0"/>
                                          </p:val>
                                        </p:tav>
                                        <p:tav tm="100000">
                                          <p:val>
                                            <p:strVal val="#ppt_h"/>
                                          </p:val>
                                        </p:tav>
                                      </p:tavLst>
                                    </p:anim>
                                    <p:animEffect transition="in" filter="fade">
                                      <p:cBhvr>
                                        <p:cTn id="108" dur="500"/>
                                        <p:tgtEl>
                                          <p:spTgt spid="81"/>
                                        </p:tgtEl>
                                      </p:cBhvr>
                                    </p:animEffect>
                                  </p:childTnLst>
                                </p:cTn>
                              </p:par>
                              <p:par>
                                <p:cTn id="109" presetID="52" presetClass="entr" presetSubtype="0" fill="hold" grpId="0" nodeType="withEffect">
                                  <p:stCondLst>
                                    <p:cond delay="0"/>
                                  </p:stCondLst>
                                  <p:iterate type="lt">
                                    <p:tmPct val="10000"/>
                                  </p:iterate>
                                  <p:childTnLst>
                                    <p:set>
                                      <p:cBhvr>
                                        <p:cTn id="110" dur="1" fill="hold">
                                          <p:stCondLst>
                                            <p:cond delay="0"/>
                                          </p:stCondLst>
                                        </p:cTn>
                                        <p:tgtEl>
                                          <p:spTgt spid="82"/>
                                        </p:tgtEl>
                                        <p:attrNameLst>
                                          <p:attrName>style.visibility</p:attrName>
                                        </p:attrNameLst>
                                      </p:cBhvr>
                                      <p:to>
                                        <p:strVal val="visible"/>
                                      </p:to>
                                    </p:set>
                                    <p:animScale>
                                      <p:cBhvr>
                                        <p:cTn id="111" dur="1000" decel="50000" fill="hold">
                                          <p:stCondLst>
                                            <p:cond delay="0"/>
                                          </p:stCondLst>
                                        </p:cTn>
                                        <p:tgtEl>
                                          <p:spTgt spid="8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2" dur="1000" decel="50000" fill="hold">
                                          <p:stCondLst>
                                            <p:cond delay="0"/>
                                          </p:stCondLst>
                                        </p:cTn>
                                        <p:tgtEl>
                                          <p:spTgt spid="82"/>
                                        </p:tgtEl>
                                        <p:attrNameLst>
                                          <p:attrName>ppt_x</p:attrName>
                                          <p:attrName>ppt_y</p:attrName>
                                        </p:attrNameLst>
                                      </p:cBhvr>
                                    </p:animMotion>
                                    <p:animEffect transition="in" filter="fade">
                                      <p:cBhvr>
                                        <p:cTn id="113" dur="1000"/>
                                        <p:tgtEl>
                                          <p:spTgt spid="82"/>
                                        </p:tgtEl>
                                      </p:cBhvr>
                                    </p:animEffect>
                                  </p:childTnLst>
                                </p:cTn>
                              </p:par>
                            </p:childTnLst>
                          </p:cTn>
                        </p:par>
                        <p:par>
                          <p:cTn id="114" fill="hold">
                            <p:stCondLst>
                              <p:cond delay="13650"/>
                            </p:stCondLst>
                            <p:childTnLst>
                              <p:par>
                                <p:cTn id="115" presetID="12" presetClass="entr" presetSubtype="4" fill="hold" nodeType="afterEffect">
                                  <p:stCondLst>
                                    <p:cond delay="0"/>
                                  </p:stCondLst>
                                  <p:childTnLst>
                                    <p:set>
                                      <p:cBhvr>
                                        <p:cTn id="116" dur="1" fill="hold">
                                          <p:stCondLst>
                                            <p:cond delay="0"/>
                                          </p:stCondLst>
                                        </p:cTn>
                                        <p:tgtEl>
                                          <p:spTgt spid="83"/>
                                        </p:tgtEl>
                                        <p:attrNameLst>
                                          <p:attrName>style.visibility</p:attrName>
                                        </p:attrNameLst>
                                      </p:cBhvr>
                                      <p:to>
                                        <p:strVal val="visible"/>
                                      </p:to>
                                    </p:set>
                                    <p:anim calcmode="lin" valueType="num">
                                      <p:cBhvr additive="base">
                                        <p:cTn id="117" dur="500"/>
                                        <p:tgtEl>
                                          <p:spTgt spid="83"/>
                                        </p:tgtEl>
                                        <p:attrNameLst>
                                          <p:attrName>ppt_y</p:attrName>
                                        </p:attrNameLst>
                                      </p:cBhvr>
                                      <p:tavLst>
                                        <p:tav tm="0">
                                          <p:val>
                                            <p:strVal val="#ppt_y+#ppt_h*1.125000"/>
                                          </p:val>
                                        </p:tav>
                                        <p:tav tm="100000">
                                          <p:val>
                                            <p:strVal val="#ppt_y"/>
                                          </p:val>
                                        </p:tav>
                                      </p:tavLst>
                                    </p:anim>
                                    <p:animEffect transition="in" filter="wipe(up)">
                                      <p:cBhvr>
                                        <p:cTn id="118" dur="500"/>
                                        <p:tgtEl>
                                          <p:spTgt spid="83"/>
                                        </p:tgtEl>
                                      </p:cBhvr>
                                    </p:animEffect>
                                  </p:childTnLst>
                                </p:cTn>
                              </p:par>
                              <p:par>
                                <p:cTn id="119" presetID="53" presetClass="entr" presetSubtype="16" fill="hold" grpId="0" nodeType="withEffect">
                                  <p:stCondLst>
                                    <p:cond delay="0"/>
                                  </p:stCondLst>
                                  <p:iterate type="lt">
                                    <p:tmPct val="20000"/>
                                  </p:iterate>
                                  <p:childTnLst>
                                    <p:set>
                                      <p:cBhvr>
                                        <p:cTn id="120" dur="1" fill="hold">
                                          <p:stCondLst>
                                            <p:cond delay="0"/>
                                          </p:stCondLst>
                                        </p:cTn>
                                        <p:tgtEl>
                                          <p:spTgt spid="84"/>
                                        </p:tgtEl>
                                        <p:attrNameLst>
                                          <p:attrName>style.visibility</p:attrName>
                                        </p:attrNameLst>
                                      </p:cBhvr>
                                      <p:to>
                                        <p:strVal val="visible"/>
                                      </p:to>
                                    </p:set>
                                    <p:anim calcmode="lin" valueType="num">
                                      <p:cBhvr>
                                        <p:cTn id="121" dur="500" fill="hold"/>
                                        <p:tgtEl>
                                          <p:spTgt spid="84"/>
                                        </p:tgtEl>
                                        <p:attrNameLst>
                                          <p:attrName>ppt_w</p:attrName>
                                        </p:attrNameLst>
                                      </p:cBhvr>
                                      <p:tavLst>
                                        <p:tav tm="0">
                                          <p:val>
                                            <p:fltVal val="0"/>
                                          </p:val>
                                        </p:tav>
                                        <p:tav tm="100000">
                                          <p:val>
                                            <p:strVal val="#ppt_w"/>
                                          </p:val>
                                        </p:tav>
                                      </p:tavLst>
                                    </p:anim>
                                    <p:anim calcmode="lin" valueType="num">
                                      <p:cBhvr>
                                        <p:cTn id="122" dur="500" fill="hold"/>
                                        <p:tgtEl>
                                          <p:spTgt spid="84"/>
                                        </p:tgtEl>
                                        <p:attrNameLst>
                                          <p:attrName>ppt_h</p:attrName>
                                        </p:attrNameLst>
                                      </p:cBhvr>
                                      <p:tavLst>
                                        <p:tav tm="0">
                                          <p:val>
                                            <p:fltVal val="0"/>
                                          </p:val>
                                        </p:tav>
                                        <p:tav tm="100000">
                                          <p:val>
                                            <p:strVal val="#ppt_h"/>
                                          </p:val>
                                        </p:tav>
                                      </p:tavLst>
                                    </p:anim>
                                    <p:animEffect transition="in" filter="fade">
                                      <p:cBhvr>
                                        <p:cTn id="123" dur="500"/>
                                        <p:tgtEl>
                                          <p:spTgt spid="84"/>
                                        </p:tgtEl>
                                      </p:cBhvr>
                                    </p:animEffect>
                                  </p:childTnLst>
                                </p:cTn>
                              </p:par>
                            </p:childTnLst>
                          </p:cTn>
                        </p:par>
                        <p:par>
                          <p:cTn id="124" fill="hold">
                            <p:stCondLst>
                              <p:cond delay="15450"/>
                            </p:stCondLst>
                            <p:childTnLst>
                              <p:par>
                                <p:cTn id="125" presetID="42" presetClass="entr" presetSubtype="0" fill="hold" nodeType="afterEffect">
                                  <p:stCondLst>
                                    <p:cond delay="0"/>
                                  </p:stCondLst>
                                  <p:childTnLst>
                                    <p:set>
                                      <p:cBhvr>
                                        <p:cTn id="126" dur="1" fill="hold">
                                          <p:stCondLst>
                                            <p:cond delay="0"/>
                                          </p:stCondLst>
                                        </p:cTn>
                                        <p:tgtEl>
                                          <p:spTgt spid="85"/>
                                        </p:tgtEl>
                                        <p:attrNameLst>
                                          <p:attrName>style.visibility</p:attrName>
                                        </p:attrNameLst>
                                      </p:cBhvr>
                                      <p:to>
                                        <p:strVal val="visible"/>
                                      </p:to>
                                    </p:set>
                                    <p:animEffect transition="in" filter="fade">
                                      <p:cBhvr>
                                        <p:cTn id="127" dur="500"/>
                                        <p:tgtEl>
                                          <p:spTgt spid="85"/>
                                        </p:tgtEl>
                                      </p:cBhvr>
                                    </p:animEffect>
                                    <p:anim calcmode="lin" valueType="num">
                                      <p:cBhvr>
                                        <p:cTn id="128" dur="500" fill="hold"/>
                                        <p:tgtEl>
                                          <p:spTgt spid="85"/>
                                        </p:tgtEl>
                                        <p:attrNameLst>
                                          <p:attrName>ppt_x</p:attrName>
                                        </p:attrNameLst>
                                      </p:cBhvr>
                                      <p:tavLst>
                                        <p:tav tm="0">
                                          <p:val>
                                            <p:strVal val="#ppt_x"/>
                                          </p:val>
                                        </p:tav>
                                        <p:tav tm="100000">
                                          <p:val>
                                            <p:strVal val="#ppt_x"/>
                                          </p:val>
                                        </p:tav>
                                      </p:tavLst>
                                    </p:anim>
                                    <p:anim calcmode="lin" valueType="num">
                                      <p:cBhvr>
                                        <p:cTn id="129" dur="500" fill="hold"/>
                                        <p:tgtEl>
                                          <p:spTgt spid="85"/>
                                        </p:tgtEl>
                                        <p:attrNameLst>
                                          <p:attrName>ppt_y</p:attrName>
                                        </p:attrNameLst>
                                      </p:cBhvr>
                                      <p:tavLst>
                                        <p:tav tm="0">
                                          <p:val>
                                            <p:strVal val="#ppt_y+.1"/>
                                          </p:val>
                                        </p:tav>
                                        <p:tav tm="100000">
                                          <p:val>
                                            <p:strVal val="#ppt_y"/>
                                          </p:val>
                                        </p:tav>
                                      </p:tavLst>
                                    </p:anim>
                                  </p:childTnLst>
                                </p:cTn>
                              </p:par>
                              <p:par>
                                <p:cTn id="130" presetID="53" presetClass="entr" presetSubtype="16" fill="hold" nodeType="withEffect">
                                  <p:stCondLst>
                                    <p:cond delay="750"/>
                                  </p:stCondLst>
                                  <p:childTnLst>
                                    <p:set>
                                      <p:cBhvr>
                                        <p:cTn id="131" dur="1" fill="hold">
                                          <p:stCondLst>
                                            <p:cond delay="0"/>
                                          </p:stCondLst>
                                        </p:cTn>
                                        <p:tgtEl>
                                          <p:spTgt spid="86"/>
                                        </p:tgtEl>
                                        <p:attrNameLst>
                                          <p:attrName>style.visibility</p:attrName>
                                        </p:attrNameLst>
                                      </p:cBhvr>
                                      <p:to>
                                        <p:strVal val="visible"/>
                                      </p:to>
                                    </p:set>
                                    <p:anim calcmode="lin" valueType="num">
                                      <p:cBhvr>
                                        <p:cTn id="132" dur="500" fill="hold"/>
                                        <p:tgtEl>
                                          <p:spTgt spid="86"/>
                                        </p:tgtEl>
                                        <p:attrNameLst>
                                          <p:attrName>ppt_w</p:attrName>
                                        </p:attrNameLst>
                                      </p:cBhvr>
                                      <p:tavLst>
                                        <p:tav tm="0">
                                          <p:val>
                                            <p:fltVal val="0"/>
                                          </p:val>
                                        </p:tav>
                                        <p:tav tm="100000">
                                          <p:val>
                                            <p:strVal val="#ppt_w"/>
                                          </p:val>
                                        </p:tav>
                                      </p:tavLst>
                                    </p:anim>
                                    <p:anim calcmode="lin" valueType="num">
                                      <p:cBhvr>
                                        <p:cTn id="133" dur="500" fill="hold"/>
                                        <p:tgtEl>
                                          <p:spTgt spid="86"/>
                                        </p:tgtEl>
                                        <p:attrNameLst>
                                          <p:attrName>ppt_h</p:attrName>
                                        </p:attrNameLst>
                                      </p:cBhvr>
                                      <p:tavLst>
                                        <p:tav tm="0">
                                          <p:val>
                                            <p:fltVal val="0"/>
                                          </p:val>
                                        </p:tav>
                                        <p:tav tm="100000">
                                          <p:val>
                                            <p:strVal val="#ppt_h"/>
                                          </p:val>
                                        </p:tav>
                                      </p:tavLst>
                                    </p:anim>
                                    <p:animEffect transition="in" filter="fade">
                                      <p:cBhvr>
                                        <p:cTn id="134" dur="500"/>
                                        <p:tgtEl>
                                          <p:spTgt spid="86"/>
                                        </p:tgtEl>
                                      </p:cBhvr>
                                    </p:animEffect>
                                  </p:childTnLst>
                                </p:cTn>
                              </p:par>
                              <p:par>
                                <p:cTn id="135" presetID="52" presetClass="entr" presetSubtype="0" fill="hold" grpId="0" nodeType="withEffect">
                                  <p:stCondLst>
                                    <p:cond delay="0"/>
                                  </p:stCondLst>
                                  <p:iterate type="lt">
                                    <p:tmPct val="10000"/>
                                  </p:iterate>
                                  <p:childTnLst>
                                    <p:set>
                                      <p:cBhvr>
                                        <p:cTn id="136" dur="1" fill="hold">
                                          <p:stCondLst>
                                            <p:cond delay="0"/>
                                          </p:stCondLst>
                                        </p:cTn>
                                        <p:tgtEl>
                                          <p:spTgt spid="87"/>
                                        </p:tgtEl>
                                        <p:attrNameLst>
                                          <p:attrName>style.visibility</p:attrName>
                                        </p:attrNameLst>
                                      </p:cBhvr>
                                      <p:to>
                                        <p:strVal val="visible"/>
                                      </p:to>
                                    </p:set>
                                    <p:animScale>
                                      <p:cBhvr>
                                        <p:cTn id="137" dur="1000" decel="50000" fill="hold">
                                          <p:stCondLst>
                                            <p:cond delay="0"/>
                                          </p:stCondLst>
                                        </p:cTn>
                                        <p:tgtEl>
                                          <p:spTgt spid="8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8" dur="1000" decel="50000" fill="hold">
                                          <p:stCondLst>
                                            <p:cond delay="0"/>
                                          </p:stCondLst>
                                        </p:cTn>
                                        <p:tgtEl>
                                          <p:spTgt spid="87"/>
                                        </p:tgtEl>
                                        <p:attrNameLst>
                                          <p:attrName>ppt_x</p:attrName>
                                          <p:attrName>ppt_y</p:attrName>
                                        </p:attrNameLst>
                                      </p:cBhvr>
                                    </p:animMotion>
                                    <p:animEffect transition="in" filter="fade">
                                      <p:cBhvr>
                                        <p:cTn id="139" dur="1000"/>
                                        <p:tgtEl>
                                          <p:spTgt spid="87"/>
                                        </p:tgtEl>
                                      </p:cBhvr>
                                    </p:animEffect>
                                  </p:childTnLst>
                                </p:cTn>
                              </p:par>
                            </p:childTnLst>
                          </p:cTn>
                        </p:par>
                        <p:par>
                          <p:cTn id="140" fill="hold">
                            <p:stCondLst>
                              <p:cond delay="16700"/>
                            </p:stCondLst>
                            <p:childTnLst>
                              <p:par>
                                <p:cTn id="141" presetID="12" presetClass="entr" presetSubtype="4" fill="hold" nodeType="afterEffect">
                                  <p:stCondLst>
                                    <p:cond delay="0"/>
                                  </p:stCondLst>
                                  <p:childTnLst>
                                    <p:set>
                                      <p:cBhvr>
                                        <p:cTn id="142" dur="1" fill="hold">
                                          <p:stCondLst>
                                            <p:cond delay="0"/>
                                          </p:stCondLst>
                                        </p:cTn>
                                        <p:tgtEl>
                                          <p:spTgt spid="88"/>
                                        </p:tgtEl>
                                        <p:attrNameLst>
                                          <p:attrName>style.visibility</p:attrName>
                                        </p:attrNameLst>
                                      </p:cBhvr>
                                      <p:to>
                                        <p:strVal val="visible"/>
                                      </p:to>
                                    </p:set>
                                    <p:anim calcmode="lin" valueType="num">
                                      <p:cBhvr additive="base">
                                        <p:cTn id="143" dur="500"/>
                                        <p:tgtEl>
                                          <p:spTgt spid="88"/>
                                        </p:tgtEl>
                                        <p:attrNameLst>
                                          <p:attrName>ppt_y</p:attrName>
                                        </p:attrNameLst>
                                      </p:cBhvr>
                                      <p:tavLst>
                                        <p:tav tm="0">
                                          <p:val>
                                            <p:strVal val="#ppt_y+#ppt_h*1.125000"/>
                                          </p:val>
                                        </p:tav>
                                        <p:tav tm="100000">
                                          <p:val>
                                            <p:strVal val="#ppt_y"/>
                                          </p:val>
                                        </p:tav>
                                      </p:tavLst>
                                    </p:anim>
                                    <p:animEffect transition="in" filter="wipe(up)">
                                      <p:cBhvr>
                                        <p:cTn id="144" dur="500"/>
                                        <p:tgtEl>
                                          <p:spTgt spid="88"/>
                                        </p:tgtEl>
                                      </p:cBhvr>
                                    </p:animEffect>
                                  </p:childTnLst>
                                </p:cTn>
                              </p:par>
                              <p:par>
                                <p:cTn id="145" presetID="53" presetClass="entr" presetSubtype="16" fill="hold" grpId="0" nodeType="withEffect">
                                  <p:stCondLst>
                                    <p:cond delay="0"/>
                                  </p:stCondLst>
                                  <p:iterate type="lt">
                                    <p:tmPct val="20000"/>
                                  </p:iterate>
                                  <p:childTnLst>
                                    <p:set>
                                      <p:cBhvr>
                                        <p:cTn id="146" dur="1" fill="hold">
                                          <p:stCondLst>
                                            <p:cond delay="0"/>
                                          </p:stCondLst>
                                        </p:cTn>
                                        <p:tgtEl>
                                          <p:spTgt spid="89"/>
                                        </p:tgtEl>
                                        <p:attrNameLst>
                                          <p:attrName>style.visibility</p:attrName>
                                        </p:attrNameLst>
                                      </p:cBhvr>
                                      <p:to>
                                        <p:strVal val="visible"/>
                                      </p:to>
                                    </p:set>
                                    <p:anim calcmode="lin" valueType="num">
                                      <p:cBhvr>
                                        <p:cTn id="147" dur="500" fill="hold"/>
                                        <p:tgtEl>
                                          <p:spTgt spid="89"/>
                                        </p:tgtEl>
                                        <p:attrNameLst>
                                          <p:attrName>ppt_w</p:attrName>
                                        </p:attrNameLst>
                                      </p:cBhvr>
                                      <p:tavLst>
                                        <p:tav tm="0">
                                          <p:val>
                                            <p:fltVal val="0"/>
                                          </p:val>
                                        </p:tav>
                                        <p:tav tm="100000">
                                          <p:val>
                                            <p:strVal val="#ppt_w"/>
                                          </p:val>
                                        </p:tav>
                                      </p:tavLst>
                                    </p:anim>
                                    <p:anim calcmode="lin" valueType="num">
                                      <p:cBhvr>
                                        <p:cTn id="148" dur="500" fill="hold"/>
                                        <p:tgtEl>
                                          <p:spTgt spid="89"/>
                                        </p:tgtEl>
                                        <p:attrNameLst>
                                          <p:attrName>ppt_h</p:attrName>
                                        </p:attrNameLst>
                                      </p:cBhvr>
                                      <p:tavLst>
                                        <p:tav tm="0">
                                          <p:val>
                                            <p:fltVal val="0"/>
                                          </p:val>
                                        </p:tav>
                                        <p:tav tm="100000">
                                          <p:val>
                                            <p:strVal val="#ppt_h"/>
                                          </p:val>
                                        </p:tav>
                                      </p:tavLst>
                                    </p:anim>
                                    <p:animEffect transition="in" filter="fade">
                                      <p:cBhvr>
                                        <p:cTn id="149"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7" grpId="0"/>
      <p:bldP spid="69" grpId="0"/>
      <p:bldP spid="72" grpId="0"/>
      <p:bldP spid="74" grpId="0"/>
      <p:bldP spid="77" grpId="0"/>
      <p:bldP spid="79" grpId="0"/>
      <p:bldP spid="82" grpId="0"/>
      <p:bldP spid="84" grpId="0"/>
      <p:bldP spid="87" grpId="0"/>
      <p:bldP spid="8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C:\Users\Administrator\Desktop\微立体创业计划\002.png"/>
          <p:cNvPicPr>
            <a:picLocks noChangeAspect="1" noChangeArrowheads="1"/>
          </p:cNvPicPr>
          <p:nvPr/>
        </p:nvPicPr>
        <p:blipFill>
          <a:blip r:embed="rId3"/>
          <a:srcRect/>
          <a:stretch>
            <a:fillRect/>
          </a:stretch>
        </p:blipFill>
        <p:spPr bwMode="auto">
          <a:xfrm>
            <a:off x="193675" y="115888"/>
            <a:ext cx="935038" cy="936625"/>
          </a:xfrm>
          <a:prstGeom prst="rect">
            <a:avLst/>
          </a:prstGeom>
          <a:noFill/>
          <a:effectLst>
            <a:outerShdw blurRad="292100" dist="177800" dir="2460000" sx="99000" sy="99000" algn="l" rotWithShape="0">
              <a:prstClr val="black">
                <a:alpha val="39000"/>
              </a:prstClr>
            </a:outerShdw>
          </a:effectLst>
          <a:extLst/>
        </p:spPr>
      </p:pic>
      <p:sp>
        <p:nvSpPr>
          <p:cNvPr id="15" name="TextBox 14"/>
          <p:cNvSpPr txBox="1">
            <a:spLocks noChangeArrowheads="1"/>
          </p:cNvSpPr>
          <p:nvPr/>
        </p:nvSpPr>
        <p:spPr bwMode="auto">
          <a:xfrm>
            <a:off x="1128713" y="404813"/>
            <a:ext cx="2241550" cy="366712"/>
          </a:xfrm>
          <a:prstGeom prst="rect">
            <a:avLst/>
          </a:prstGeom>
          <a:noFill/>
          <a:ln w="9525">
            <a:noFill/>
            <a:miter lim="800000"/>
            <a:headEnd/>
            <a:tailEnd/>
          </a:ln>
        </p:spPr>
        <p:txBody>
          <a:bodyPr wrap="none">
            <a:spAutoFit/>
          </a:bodyPr>
          <a:lstStyle/>
          <a:p>
            <a:r>
              <a:rPr lang="zh-CN" altLang="en-US" b="1">
                <a:solidFill>
                  <a:srgbClr val="0070C0"/>
                </a:solidFill>
                <a:latin typeface="微软雅黑" pitchFamily="34" charset="-122"/>
                <a:ea typeface="微软雅黑" pitchFamily="34" charset="-122"/>
                <a:sym typeface="Arial" charset="0"/>
              </a:rPr>
              <a:t>均线任务之交易案例</a:t>
            </a:r>
            <a:endParaRPr lang="zh-CN" altLang="en-US" baseline="-3000">
              <a:solidFill>
                <a:srgbClr val="7F7F7F"/>
              </a:solidFill>
              <a:latin typeface="微软雅黑" pitchFamily="34" charset="-122"/>
              <a:ea typeface="微软雅黑" pitchFamily="34" charset="-122"/>
              <a:sym typeface="Arial" charset="0"/>
            </a:endParaRPr>
          </a:p>
        </p:txBody>
      </p:sp>
      <p:grpSp>
        <p:nvGrpSpPr>
          <p:cNvPr id="57" name="组合 56"/>
          <p:cNvGrpSpPr>
            <a:grpSpLocks/>
          </p:cNvGrpSpPr>
          <p:nvPr/>
        </p:nvGrpSpPr>
        <p:grpSpPr bwMode="auto">
          <a:xfrm>
            <a:off x="8834438" y="1196975"/>
            <a:ext cx="2952750" cy="3449638"/>
            <a:chOff x="3451161" y="3849925"/>
            <a:chExt cx="1725052" cy="1847712"/>
          </a:xfrm>
        </p:grpSpPr>
        <p:sp>
          <p:nvSpPr>
            <p:cNvPr id="83974" name="文本框 39"/>
            <p:cNvSpPr txBox="1">
              <a:spLocks noChangeArrowheads="1"/>
            </p:cNvSpPr>
            <p:nvPr/>
          </p:nvSpPr>
          <p:spPr bwMode="auto">
            <a:xfrm>
              <a:off x="3451161" y="3849925"/>
              <a:ext cx="1725052" cy="196420"/>
            </a:xfrm>
            <a:prstGeom prst="rect">
              <a:avLst/>
            </a:prstGeom>
            <a:noFill/>
            <a:ln w="9525">
              <a:noFill/>
              <a:miter lim="800000"/>
              <a:headEnd/>
              <a:tailEnd/>
            </a:ln>
          </p:spPr>
          <p:txBody>
            <a:bodyPr>
              <a:spAutoFit/>
            </a:bodyPr>
            <a:lstStyle/>
            <a:p>
              <a:r>
                <a:rPr lang="zh-CN" altLang="en-US" b="1">
                  <a:solidFill>
                    <a:srgbClr val="FD0101"/>
                  </a:solidFill>
                  <a:latin typeface="微软雅黑" pitchFamily="34" charset="-122"/>
                  <a:ea typeface="微软雅黑" pitchFamily="34" charset="-122"/>
                </a:rPr>
                <a:t>均线任务案例</a:t>
              </a:r>
            </a:p>
          </p:txBody>
        </p:sp>
        <p:sp>
          <p:nvSpPr>
            <p:cNvPr id="83975" name="文本框 40"/>
            <p:cNvSpPr txBox="1">
              <a:spLocks noChangeArrowheads="1"/>
            </p:cNvSpPr>
            <p:nvPr/>
          </p:nvSpPr>
          <p:spPr bwMode="auto">
            <a:xfrm>
              <a:off x="3457653" y="4167089"/>
              <a:ext cx="1718560" cy="1530548"/>
            </a:xfrm>
            <a:prstGeom prst="rect">
              <a:avLst/>
            </a:prstGeom>
            <a:noFill/>
            <a:ln w="9525">
              <a:noFill/>
              <a:miter lim="800000"/>
              <a:headEnd/>
              <a:tailEnd/>
            </a:ln>
          </p:spPr>
          <p:txBody>
            <a:bodyPr>
              <a:spAutoFit/>
            </a:bodyPr>
            <a:lstStyle/>
            <a:p>
              <a:pPr algn="just"/>
              <a:r>
                <a:rPr lang="zh-CN" altLang="en-US" sz="1400">
                  <a:latin typeface="微软雅黑" pitchFamily="34" charset="-122"/>
                  <a:ea typeface="微软雅黑" pitchFamily="34" charset="-122"/>
                </a:rPr>
                <a:t>用户小刘设置股票</a:t>
              </a:r>
              <a:r>
                <a:rPr lang="en-US" altLang="zh-CN" sz="1400">
                  <a:latin typeface="微软雅黑" pitchFamily="34" charset="-122"/>
                  <a:ea typeface="微软雅黑" pitchFamily="34" charset="-122"/>
                </a:rPr>
                <a:t>A</a:t>
              </a:r>
              <a:r>
                <a:rPr lang="zh-CN" altLang="en-US" sz="1400">
                  <a:latin typeface="微软雅黑" pitchFamily="34" charset="-122"/>
                  <a:ea typeface="微软雅黑" pitchFamily="34" charset="-122"/>
                </a:rPr>
                <a:t>跌破</a:t>
              </a:r>
              <a:r>
                <a:rPr lang="en-US" altLang="zh-CN" sz="1400">
                  <a:latin typeface="微软雅黑" pitchFamily="34" charset="-122"/>
                  <a:ea typeface="微软雅黑" pitchFamily="34" charset="-122"/>
                </a:rPr>
                <a:t>8</a:t>
              </a:r>
              <a:r>
                <a:rPr lang="zh-CN" altLang="en-US" sz="1400">
                  <a:latin typeface="微软雅黑" pitchFamily="34" charset="-122"/>
                  <a:ea typeface="微软雅黑" pitchFamily="34" charset="-122"/>
                </a:rPr>
                <a:t>日均线后向下偏离</a:t>
              </a:r>
              <a:r>
                <a:rPr lang="en-US" altLang="zh-CN" sz="1400">
                  <a:latin typeface="微软雅黑" pitchFamily="34" charset="-122"/>
                  <a:ea typeface="微软雅黑" pitchFamily="34" charset="-122"/>
                </a:rPr>
                <a:t>1%</a:t>
              </a:r>
              <a:r>
                <a:rPr lang="zh-CN" altLang="en-US" sz="1400">
                  <a:latin typeface="微软雅黑" pitchFamily="34" charset="-122"/>
                  <a:ea typeface="微软雅黑" pitchFamily="34" charset="-122"/>
                </a:rPr>
                <a:t>卖出，系统将自动计算股票</a:t>
              </a:r>
              <a:r>
                <a:rPr lang="en-US" altLang="zh-CN" sz="1400">
                  <a:latin typeface="微软雅黑" pitchFamily="34" charset="-122"/>
                  <a:ea typeface="微软雅黑" pitchFamily="34" charset="-122"/>
                </a:rPr>
                <a:t>A</a:t>
              </a:r>
              <a:r>
                <a:rPr lang="zh-CN" altLang="en-US" sz="1400">
                  <a:latin typeface="微软雅黑" pitchFamily="34" charset="-122"/>
                  <a:ea typeface="微软雅黑" pitchFamily="34" charset="-122"/>
                </a:rPr>
                <a:t>的</a:t>
              </a:r>
              <a:r>
                <a:rPr lang="en-US" altLang="zh-CN" sz="1400">
                  <a:latin typeface="微软雅黑" pitchFamily="34" charset="-122"/>
                  <a:ea typeface="微软雅黑" pitchFamily="34" charset="-122"/>
                </a:rPr>
                <a:t>8</a:t>
              </a:r>
              <a:r>
                <a:rPr lang="zh-CN" altLang="en-US" sz="1400">
                  <a:latin typeface="微软雅黑" pitchFamily="34" charset="-122"/>
                  <a:ea typeface="微软雅黑" pitchFamily="34" charset="-122"/>
                </a:rPr>
                <a:t>日均线价格</a:t>
              </a:r>
              <a:r>
                <a:rPr lang="en-US" altLang="zh-CN" sz="1400">
                  <a:latin typeface="微软雅黑" pitchFamily="34" charset="-122"/>
                  <a:ea typeface="微软雅黑" pitchFamily="34" charset="-122"/>
                </a:rPr>
                <a:t>(</a:t>
              </a:r>
              <a:r>
                <a:rPr lang="zh-CN" altLang="en-US" sz="1400">
                  <a:latin typeface="微软雅黑" pitchFamily="34" charset="-122"/>
                  <a:ea typeface="微软雅黑" pitchFamily="34" charset="-122"/>
                </a:rPr>
                <a:t>浮动</a:t>
              </a:r>
              <a:r>
                <a:rPr lang="en-US" altLang="zh-CN" sz="1400">
                  <a:latin typeface="微软雅黑" pitchFamily="34" charset="-122"/>
                  <a:ea typeface="微软雅黑" pitchFamily="34" charset="-122"/>
                </a:rPr>
                <a:t>)-1% </a:t>
              </a:r>
              <a:r>
                <a:rPr lang="zh-CN" altLang="en-US" sz="1400">
                  <a:latin typeface="微软雅黑" pitchFamily="34" charset="-122"/>
                  <a:ea typeface="微软雅黑" pitchFamily="34" charset="-122"/>
                </a:rPr>
                <a:t>进行对比，当股票</a:t>
              </a:r>
              <a:r>
                <a:rPr lang="en-US" altLang="zh-CN" sz="1400">
                  <a:latin typeface="微软雅黑" pitchFamily="34" charset="-122"/>
                  <a:ea typeface="微软雅黑" pitchFamily="34" charset="-122"/>
                </a:rPr>
                <a:t>A</a:t>
              </a:r>
              <a:r>
                <a:rPr lang="zh-CN" altLang="en-US" sz="1400">
                  <a:latin typeface="微软雅黑" pitchFamily="34" charset="-122"/>
                  <a:ea typeface="微软雅黑" pitchFamily="34" charset="-122"/>
                </a:rPr>
                <a:t>的价格满足条件，则立刻执行卖出；均线天数可由用户自行设定，偏离幅度也可以设置也可以不设置，也是由用户自己设定。</a:t>
              </a:r>
            </a:p>
            <a:p>
              <a:pPr algn="just"/>
              <a:endParaRPr lang="zh-CN" altLang="en-US" sz="1400">
                <a:latin typeface="微软雅黑" pitchFamily="34" charset="-122"/>
                <a:ea typeface="微软雅黑" pitchFamily="34" charset="-122"/>
              </a:endParaRPr>
            </a:p>
            <a:p>
              <a:pPr algn="just"/>
              <a:r>
                <a:rPr lang="zh-CN" altLang="en-US" sz="1400">
                  <a:latin typeface="微软雅黑" pitchFamily="34" charset="-122"/>
                  <a:ea typeface="微软雅黑" pitchFamily="34" charset="-122"/>
                </a:rPr>
                <a:t>均线任务为一次性任务，执行后即结束，支持同时新增多个均线任务对多个股票进行设置。</a:t>
              </a:r>
            </a:p>
            <a:p>
              <a:pPr algn="just"/>
              <a:endParaRPr lang="zh-CN" altLang="en-US" sz="1400">
                <a:latin typeface="微软雅黑" pitchFamily="34" charset="-122"/>
                <a:ea typeface="微软雅黑" pitchFamily="34" charset="-122"/>
              </a:endParaRPr>
            </a:p>
          </p:txBody>
        </p:sp>
      </p:grpSp>
      <p:pic>
        <p:nvPicPr>
          <p:cNvPr id="83973" name="Picture 9" descr="9_副本"/>
          <p:cNvPicPr>
            <a:picLocks noChangeAspect="1" noChangeArrowheads="1"/>
          </p:cNvPicPr>
          <p:nvPr/>
        </p:nvPicPr>
        <p:blipFill>
          <a:blip r:embed="rId4"/>
          <a:srcRect/>
          <a:stretch>
            <a:fillRect/>
          </a:stretch>
        </p:blipFill>
        <p:spPr bwMode="auto">
          <a:xfrm>
            <a:off x="481013" y="1916113"/>
            <a:ext cx="7993062" cy="3281362"/>
          </a:xfrm>
          <a:prstGeom prst="rect">
            <a:avLst/>
          </a:prstGeom>
          <a:noFill/>
          <a:ln w="9525">
            <a:noFill/>
            <a:miter lim="800000"/>
            <a:headEnd/>
            <a:tailEnd/>
          </a:ln>
        </p:spPr>
      </p:pic>
      <p:sp>
        <p:nvSpPr>
          <p:cNvPr id="83977" name="Rectangle 9"/>
          <p:cNvSpPr>
            <a:spLocks noChangeArrowheads="1"/>
          </p:cNvSpPr>
          <p:nvPr/>
        </p:nvSpPr>
        <p:spPr bwMode="auto">
          <a:xfrm>
            <a:off x="6005513" y="3246438"/>
            <a:ext cx="184150" cy="366712"/>
          </a:xfrm>
          <a:prstGeom prst="rect">
            <a:avLst/>
          </a:prstGeom>
          <a:noFill/>
          <a:ln w="9525">
            <a:noFill/>
            <a:miter lim="800000"/>
            <a:headEnd/>
            <a:tailEnd/>
          </a:ln>
          <a:effectLst/>
        </p:spPr>
        <p:txBody>
          <a:bodyPr wrap="none">
            <a:spAutoFit/>
          </a:bodyPr>
          <a:lstStyle/>
          <a:p>
            <a:endParaRPr lang="zh-CN" altLang="en-US"/>
          </a:p>
        </p:txBody>
      </p:sp>
      <p:sp>
        <p:nvSpPr>
          <p:cNvPr id="73" name="KSO_Shape"/>
          <p:cNvSpPr>
            <a:spLocks/>
          </p:cNvSpPr>
          <p:nvPr/>
        </p:nvSpPr>
        <p:spPr bwMode="auto">
          <a:xfrm>
            <a:off x="409575" y="404813"/>
            <a:ext cx="576263" cy="4318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008AF2"/>
              </a:solidFill>
              <a:latin typeface="+mn-lt"/>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anim calcmode="lin" valueType="num">
                                      <p:cBhvr>
                                        <p:cTn id="8" dur="250" fill="hold"/>
                                        <p:tgtEl>
                                          <p:spTgt spid="9"/>
                                        </p:tgtEl>
                                        <p:attrNameLst>
                                          <p:attrName>ppt_x</p:attrName>
                                        </p:attrNameLst>
                                      </p:cBhvr>
                                      <p:tavLst>
                                        <p:tav tm="0">
                                          <p:val>
                                            <p:strVal val="#ppt_x"/>
                                          </p:val>
                                        </p:tav>
                                        <p:tav tm="100000">
                                          <p:val>
                                            <p:strVal val="#ppt_x"/>
                                          </p:val>
                                        </p:tav>
                                      </p:tavLst>
                                    </p:anim>
                                    <p:anim calcmode="lin" valueType="num">
                                      <p:cBhvr>
                                        <p:cTn id="9" dur="25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1" decel="10000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0-#ppt_h/2"/>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1000"/>
                                        <p:tgtEl>
                                          <p:spTgt spid="57"/>
                                        </p:tgtEl>
                                      </p:cBhvr>
                                    </p:animEffect>
                                    <p:anim calcmode="lin" valueType="num">
                                      <p:cBhvr>
                                        <p:cTn id="18" dur="1000" fill="hold"/>
                                        <p:tgtEl>
                                          <p:spTgt spid="57"/>
                                        </p:tgtEl>
                                        <p:attrNameLst>
                                          <p:attrName>ppt_x</p:attrName>
                                        </p:attrNameLst>
                                      </p:cBhvr>
                                      <p:tavLst>
                                        <p:tav tm="0">
                                          <p:val>
                                            <p:strVal val="#ppt_x"/>
                                          </p:val>
                                        </p:tav>
                                        <p:tav tm="100000">
                                          <p:val>
                                            <p:strVal val="#ppt_x"/>
                                          </p:val>
                                        </p:tav>
                                      </p:tavLst>
                                    </p:anim>
                                    <p:anim calcmode="lin" valueType="num">
                                      <p:cBhvr>
                                        <p:cTn id="19" dur="1000" fill="hold"/>
                                        <p:tgtEl>
                                          <p:spTgt spid="57"/>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12" presetClass="entr" presetSubtype="4" fill="hold" nodeType="afterEffect">
                                  <p:stCondLst>
                                    <p:cond delay="0"/>
                                  </p:stCondLst>
                                  <p:childTnLst>
                                    <p:set>
                                      <p:cBhvr>
                                        <p:cTn id="22" dur="1" fill="hold">
                                          <p:stCondLst>
                                            <p:cond delay="0"/>
                                          </p:stCondLst>
                                        </p:cTn>
                                        <p:tgtEl>
                                          <p:spTgt spid="73"/>
                                        </p:tgtEl>
                                        <p:attrNameLst>
                                          <p:attrName>style.visibility</p:attrName>
                                        </p:attrNameLst>
                                      </p:cBhvr>
                                      <p:to>
                                        <p:strVal val="visible"/>
                                      </p:to>
                                    </p:set>
                                    <p:anim calcmode="lin" valueType="num">
                                      <p:cBhvr additive="base">
                                        <p:cTn id="23" dur="500"/>
                                        <p:tgtEl>
                                          <p:spTgt spid="73"/>
                                        </p:tgtEl>
                                        <p:attrNameLst>
                                          <p:attrName>ppt_y</p:attrName>
                                        </p:attrNameLst>
                                      </p:cBhvr>
                                      <p:tavLst>
                                        <p:tav tm="0">
                                          <p:val>
                                            <p:strVal val="#ppt_y+#ppt_h*1.125000"/>
                                          </p:val>
                                        </p:tav>
                                        <p:tav tm="100000">
                                          <p:val>
                                            <p:strVal val="#ppt_y"/>
                                          </p:val>
                                        </p:tav>
                                      </p:tavLst>
                                    </p:anim>
                                    <p:animEffect transition="in" filter="wipe(up)">
                                      <p:cBhvr>
                                        <p:cTn id="24"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C:\Users\Administrator\Desktop\微立体创业计划\002.png"/>
          <p:cNvPicPr>
            <a:picLocks noChangeAspect="1" noChangeArrowheads="1"/>
          </p:cNvPicPr>
          <p:nvPr/>
        </p:nvPicPr>
        <p:blipFill>
          <a:blip r:embed="rId3"/>
          <a:srcRect/>
          <a:stretch>
            <a:fillRect/>
          </a:stretch>
        </p:blipFill>
        <p:spPr bwMode="auto">
          <a:xfrm>
            <a:off x="193675" y="115888"/>
            <a:ext cx="935038" cy="936625"/>
          </a:xfrm>
          <a:prstGeom prst="rect">
            <a:avLst/>
          </a:prstGeom>
          <a:noFill/>
          <a:effectLst>
            <a:outerShdw blurRad="292100" dist="177800" dir="2460000" sx="99000" sy="99000" algn="l" rotWithShape="0">
              <a:prstClr val="black">
                <a:alpha val="39000"/>
              </a:prstClr>
            </a:outerShdw>
          </a:effectLst>
          <a:extLst/>
        </p:spPr>
      </p:pic>
      <p:sp>
        <p:nvSpPr>
          <p:cNvPr id="15" name="TextBox 14"/>
          <p:cNvSpPr txBox="1">
            <a:spLocks noChangeArrowheads="1"/>
          </p:cNvSpPr>
          <p:nvPr/>
        </p:nvSpPr>
        <p:spPr bwMode="auto">
          <a:xfrm>
            <a:off x="1128713" y="404813"/>
            <a:ext cx="2066925" cy="366712"/>
          </a:xfrm>
          <a:prstGeom prst="rect">
            <a:avLst/>
          </a:prstGeom>
          <a:noFill/>
          <a:ln w="9525">
            <a:noFill/>
            <a:miter lim="800000"/>
            <a:headEnd/>
            <a:tailEnd/>
          </a:ln>
        </p:spPr>
        <p:txBody>
          <a:bodyPr wrap="none">
            <a:spAutoFit/>
          </a:bodyPr>
          <a:lstStyle/>
          <a:p>
            <a:r>
              <a:rPr lang="en-US" altLang="zh-CN" b="1">
                <a:solidFill>
                  <a:srgbClr val="0070C0"/>
                </a:solidFill>
                <a:latin typeface="微软雅黑" pitchFamily="34" charset="-122"/>
                <a:ea typeface="微软雅黑" pitchFamily="34" charset="-122"/>
                <a:sym typeface="Arial" charset="0"/>
              </a:rPr>
              <a:t>10</a:t>
            </a:r>
            <a:r>
              <a:rPr lang="zh-CN" altLang="en-US" b="1">
                <a:solidFill>
                  <a:srgbClr val="0070C0"/>
                </a:solidFill>
                <a:latin typeface="微软雅黑" pitchFamily="34" charset="-122"/>
                <a:ea typeface="微软雅黑" pitchFamily="34" charset="-122"/>
                <a:sym typeface="Arial" charset="0"/>
              </a:rPr>
              <a:t>、预警交易任务</a:t>
            </a:r>
            <a:endParaRPr lang="zh-CN" altLang="en-US" baseline="-3000">
              <a:solidFill>
                <a:srgbClr val="7F7F7F"/>
              </a:solidFill>
              <a:latin typeface="微软雅黑" pitchFamily="34" charset="-122"/>
              <a:ea typeface="微软雅黑" pitchFamily="34" charset="-122"/>
              <a:sym typeface="Arial" charset="0"/>
            </a:endParaRPr>
          </a:p>
        </p:txBody>
      </p:sp>
      <p:cxnSp>
        <p:nvCxnSpPr>
          <p:cNvPr id="8" name="Straight Connector 21"/>
          <p:cNvCxnSpPr/>
          <p:nvPr/>
        </p:nvCxnSpPr>
        <p:spPr>
          <a:xfrm>
            <a:off x="6935788" y="4419600"/>
            <a:ext cx="2782887" cy="0"/>
          </a:xfrm>
          <a:prstGeom prst="line">
            <a:avLst/>
          </a:prstGeom>
          <a:ln w="38100">
            <a:solidFill>
              <a:schemeClr val="bg2"/>
            </a:solidFill>
            <a:prstDash val="sysDash"/>
          </a:ln>
        </p:spPr>
        <p:style>
          <a:lnRef idx="1">
            <a:schemeClr val="accent1"/>
          </a:lnRef>
          <a:fillRef idx="0">
            <a:schemeClr val="accent1"/>
          </a:fillRef>
          <a:effectRef idx="0">
            <a:schemeClr val="accent1"/>
          </a:effectRef>
          <a:fontRef idx="minor">
            <a:schemeClr val="tx1"/>
          </a:fontRef>
        </p:style>
      </p:cxnSp>
      <p:sp>
        <p:nvSpPr>
          <p:cNvPr id="10" name="TextBox 9"/>
          <p:cNvSpPr txBox="1">
            <a:spLocks noChangeArrowheads="1"/>
          </p:cNvSpPr>
          <p:nvPr/>
        </p:nvSpPr>
        <p:spPr bwMode="auto">
          <a:xfrm>
            <a:off x="552450" y="1268413"/>
            <a:ext cx="4824413" cy="1155700"/>
          </a:xfrm>
          <a:prstGeom prst="rect">
            <a:avLst/>
          </a:prstGeom>
          <a:noFill/>
          <a:ln w="9525">
            <a:noFill/>
            <a:miter lim="800000"/>
            <a:headEnd/>
            <a:tailEnd/>
          </a:ln>
        </p:spPr>
        <p:txBody>
          <a:bodyPr>
            <a:spAutoFit/>
          </a:bodyPr>
          <a:lstStyle/>
          <a:p>
            <a:r>
              <a:rPr lang="zh-CN" altLang="en-US" sz="1400">
                <a:latin typeface="微软雅黑" pitchFamily="34" charset="-122"/>
                <a:ea typeface="微软雅黑" pitchFamily="34" charset="-122"/>
                <a:cs typeface="方正兰亭细黑_GBK_M"/>
              </a:rPr>
              <a:t>自动捕捉预警列表个股，进行自动交易，可以限定交易次数，支持通达信</a:t>
            </a:r>
            <a:r>
              <a:rPr lang="en-US" altLang="zh-CN" sz="1400">
                <a:latin typeface="微软雅黑" pitchFamily="34" charset="-122"/>
                <a:ea typeface="微软雅黑" pitchFamily="34" charset="-122"/>
                <a:cs typeface="方正兰亭细黑_GBK_M"/>
              </a:rPr>
              <a:t>/</a:t>
            </a:r>
            <a:r>
              <a:rPr lang="zh-CN" altLang="en-US" sz="1400">
                <a:latin typeface="微软雅黑" pitchFamily="34" charset="-122"/>
                <a:ea typeface="微软雅黑" pitchFamily="34" charset="-122"/>
                <a:cs typeface="方正兰亭细黑_GBK_M"/>
              </a:rPr>
              <a:t>大智慧预警系统，支持同时监控多个预警系统，并对预警系统以外的多个账户进行预警交易。</a:t>
            </a:r>
          </a:p>
          <a:p>
            <a:endParaRPr lang="zh-CN" altLang="en-US" sz="1400">
              <a:latin typeface="微软雅黑" pitchFamily="34" charset="-122"/>
              <a:ea typeface="微软雅黑" pitchFamily="34" charset="-122"/>
              <a:cs typeface="方正兰亭细黑_GBK_M"/>
            </a:endParaRPr>
          </a:p>
          <a:p>
            <a:r>
              <a:rPr lang="zh-CN" altLang="en-US" sz="1400">
                <a:latin typeface="微软雅黑" pitchFamily="34" charset="-122"/>
                <a:ea typeface="微软雅黑" pitchFamily="34" charset="-122"/>
                <a:cs typeface="方正兰亭细黑_GBK_M"/>
              </a:rPr>
              <a:t>特点：根据预警指标内容进行自动交易。</a:t>
            </a:r>
          </a:p>
        </p:txBody>
      </p:sp>
      <p:sp>
        <p:nvSpPr>
          <p:cNvPr id="138248" name="Rectangle 8"/>
          <p:cNvSpPr>
            <a:spLocks noChangeArrowheads="1"/>
          </p:cNvSpPr>
          <p:nvPr/>
        </p:nvSpPr>
        <p:spPr bwMode="auto">
          <a:xfrm>
            <a:off x="6005513" y="3246438"/>
            <a:ext cx="184150" cy="366712"/>
          </a:xfrm>
          <a:prstGeom prst="rect">
            <a:avLst/>
          </a:prstGeom>
          <a:noFill/>
          <a:ln w="9525">
            <a:noFill/>
            <a:miter lim="800000"/>
            <a:headEnd/>
            <a:tailEnd/>
          </a:ln>
          <a:effectLst/>
        </p:spPr>
        <p:txBody>
          <a:bodyPr wrap="none">
            <a:spAutoFit/>
          </a:bodyPr>
          <a:lstStyle/>
          <a:p>
            <a:endParaRPr lang="zh-CN" altLang="en-US"/>
          </a:p>
        </p:txBody>
      </p:sp>
      <p:pic>
        <p:nvPicPr>
          <p:cNvPr id="138249" name="Picture 9"/>
          <p:cNvPicPr>
            <a:picLocks noChangeAspect="1" noChangeArrowheads="1"/>
          </p:cNvPicPr>
          <p:nvPr/>
        </p:nvPicPr>
        <p:blipFill>
          <a:blip r:embed="rId4"/>
          <a:srcRect/>
          <a:stretch>
            <a:fillRect/>
          </a:stretch>
        </p:blipFill>
        <p:spPr bwMode="auto">
          <a:xfrm>
            <a:off x="5737225" y="260350"/>
            <a:ext cx="5956300" cy="6453188"/>
          </a:xfrm>
          <a:prstGeom prst="rect">
            <a:avLst/>
          </a:prstGeom>
          <a:noFill/>
          <a:ln w="9525">
            <a:noFill/>
            <a:miter lim="800000"/>
            <a:headEnd/>
            <a:tailEnd/>
          </a:ln>
          <a:effectLst/>
        </p:spPr>
      </p:pic>
      <p:sp>
        <p:nvSpPr>
          <p:cNvPr id="73" name="KSO_Shape"/>
          <p:cNvSpPr>
            <a:spLocks/>
          </p:cNvSpPr>
          <p:nvPr/>
        </p:nvSpPr>
        <p:spPr bwMode="auto">
          <a:xfrm>
            <a:off x="409575" y="404813"/>
            <a:ext cx="576263" cy="4318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008AF2"/>
              </a:solidFill>
              <a:latin typeface="+mn-lt"/>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anim calcmode="lin" valueType="num">
                                      <p:cBhvr>
                                        <p:cTn id="8" dur="250" fill="hold"/>
                                        <p:tgtEl>
                                          <p:spTgt spid="9"/>
                                        </p:tgtEl>
                                        <p:attrNameLst>
                                          <p:attrName>ppt_x</p:attrName>
                                        </p:attrNameLst>
                                      </p:cBhvr>
                                      <p:tavLst>
                                        <p:tav tm="0">
                                          <p:val>
                                            <p:strVal val="#ppt_x"/>
                                          </p:val>
                                        </p:tav>
                                        <p:tav tm="100000">
                                          <p:val>
                                            <p:strVal val="#ppt_x"/>
                                          </p:val>
                                        </p:tav>
                                      </p:tavLst>
                                    </p:anim>
                                    <p:anim calcmode="lin" valueType="num">
                                      <p:cBhvr>
                                        <p:cTn id="9" dur="25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1" decel="10000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0-#ppt_h/2"/>
                                          </p:val>
                                        </p:tav>
                                        <p:tav tm="100000">
                                          <p:val>
                                            <p:strVal val="#ppt_y"/>
                                          </p:val>
                                        </p:tav>
                                      </p:tavLst>
                                    </p:anim>
                                  </p:childTnLst>
                                </p:cTn>
                              </p:par>
                            </p:childTnLst>
                          </p:cTn>
                        </p:par>
                        <p:par>
                          <p:cTn id="14" fill="hold">
                            <p:stCondLst>
                              <p:cond delay="750"/>
                            </p:stCondLst>
                            <p:childTnLst>
                              <p:par>
                                <p:cTn id="15" presetID="10"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childTnLst>
                                </p:cTn>
                              </p:par>
                            </p:childTnLst>
                          </p:cTn>
                        </p:par>
                        <p:par>
                          <p:cTn id="18" fill="hold">
                            <p:stCondLst>
                              <p:cond delay="1750"/>
                            </p:stCondLst>
                            <p:childTnLst>
                              <p:par>
                                <p:cTn id="19" presetID="18" presetClass="entr" presetSubtype="3"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strips(upRight)">
                                      <p:cBhvr>
                                        <p:cTn id="21" dur="500"/>
                                        <p:tgtEl>
                                          <p:spTgt spid="10"/>
                                        </p:tgtEl>
                                      </p:cBhvr>
                                    </p:animEffect>
                                  </p:childTnLst>
                                </p:cTn>
                              </p:par>
                            </p:childTnLst>
                          </p:cTn>
                        </p:par>
                        <p:par>
                          <p:cTn id="22" fill="hold">
                            <p:stCondLst>
                              <p:cond delay="2250"/>
                            </p:stCondLst>
                            <p:childTnLst>
                              <p:par>
                                <p:cTn id="23" presetID="12" presetClass="entr" presetSubtype="4" fill="hold" nodeType="afterEffect">
                                  <p:stCondLst>
                                    <p:cond delay="0"/>
                                  </p:stCondLst>
                                  <p:childTnLst>
                                    <p:set>
                                      <p:cBhvr>
                                        <p:cTn id="24" dur="1" fill="hold">
                                          <p:stCondLst>
                                            <p:cond delay="0"/>
                                          </p:stCondLst>
                                        </p:cTn>
                                        <p:tgtEl>
                                          <p:spTgt spid="73"/>
                                        </p:tgtEl>
                                        <p:attrNameLst>
                                          <p:attrName>style.visibility</p:attrName>
                                        </p:attrNameLst>
                                      </p:cBhvr>
                                      <p:to>
                                        <p:strVal val="visible"/>
                                      </p:to>
                                    </p:set>
                                    <p:anim calcmode="lin" valueType="num">
                                      <p:cBhvr additive="base">
                                        <p:cTn id="25" dur="500"/>
                                        <p:tgtEl>
                                          <p:spTgt spid="73"/>
                                        </p:tgtEl>
                                        <p:attrNameLst>
                                          <p:attrName>ppt_y</p:attrName>
                                        </p:attrNameLst>
                                      </p:cBhvr>
                                      <p:tavLst>
                                        <p:tav tm="0">
                                          <p:val>
                                            <p:strVal val="#ppt_y+#ppt_h*1.125000"/>
                                          </p:val>
                                        </p:tav>
                                        <p:tav tm="100000">
                                          <p:val>
                                            <p:strVal val="#ppt_y"/>
                                          </p:val>
                                        </p:tav>
                                      </p:tavLst>
                                    </p:anim>
                                    <p:animEffect transition="in" filter="wipe(up)">
                                      <p:cBhvr>
                                        <p:cTn id="26"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C:\Users\Administrator\Desktop\微立体创业计划\002.png"/>
          <p:cNvPicPr>
            <a:picLocks noChangeAspect="1" noChangeArrowheads="1"/>
          </p:cNvPicPr>
          <p:nvPr/>
        </p:nvPicPr>
        <p:blipFill>
          <a:blip r:embed="rId3"/>
          <a:srcRect/>
          <a:stretch>
            <a:fillRect/>
          </a:stretch>
        </p:blipFill>
        <p:spPr bwMode="auto">
          <a:xfrm>
            <a:off x="193675" y="115888"/>
            <a:ext cx="935038" cy="936625"/>
          </a:xfrm>
          <a:prstGeom prst="rect">
            <a:avLst/>
          </a:prstGeom>
          <a:noFill/>
          <a:effectLst>
            <a:outerShdw blurRad="292100" dist="177800" dir="2460000" sx="99000" sy="99000" algn="l" rotWithShape="0">
              <a:prstClr val="black">
                <a:alpha val="39000"/>
              </a:prstClr>
            </a:outerShdw>
          </a:effectLst>
          <a:extLst/>
        </p:spPr>
      </p:pic>
      <p:sp>
        <p:nvSpPr>
          <p:cNvPr id="15" name="TextBox 14"/>
          <p:cNvSpPr txBox="1">
            <a:spLocks noChangeArrowheads="1"/>
          </p:cNvSpPr>
          <p:nvPr/>
        </p:nvSpPr>
        <p:spPr bwMode="auto">
          <a:xfrm>
            <a:off x="1128713" y="404813"/>
            <a:ext cx="2524125" cy="366712"/>
          </a:xfrm>
          <a:prstGeom prst="rect">
            <a:avLst/>
          </a:prstGeom>
          <a:noFill/>
          <a:ln w="9525">
            <a:noFill/>
            <a:miter lim="800000"/>
            <a:headEnd/>
            <a:tailEnd/>
          </a:ln>
        </p:spPr>
        <p:txBody>
          <a:bodyPr wrap="none">
            <a:spAutoFit/>
          </a:bodyPr>
          <a:lstStyle/>
          <a:p>
            <a:r>
              <a:rPr lang="en-US" altLang="zh-CN" b="1">
                <a:solidFill>
                  <a:srgbClr val="0070C0"/>
                </a:solidFill>
                <a:latin typeface="微软雅黑" pitchFamily="34" charset="-122"/>
                <a:ea typeface="微软雅黑" pitchFamily="34" charset="-122"/>
                <a:sym typeface="Arial" charset="0"/>
              </a:rPr>
              <a:t>11</a:t>
            </a:r>
            <a:r>
              <a:rPr lang="zh-CN" altLang="en-US" b="1">
                <a:solidFill>
                  <a:srgbClr val="0070C0"/>
                </a:solidFill>
                <a:latin typeface="微软雅黑" pitchFamily="34" charset="-122"/>
                <a:ea typeface="微软雅黑" pitchFamily="34" charset="-122"/>
                <a:sym typeface="Arial" charset="0"/>
              </a:rPr>
              <a:t>、高级均线交易任务</a:t>
            </a:r>
            <a:endParaRPr lang="zh-CN" altLang="en-US" baseline="-3000">
              <a:solidFill>
                <a:srgbClr val="7F7F7F"/>
              </a:solidFill>
              <a:latin typeface="微软雅黑" pitchFamily="34" charset="-122"/>
              <a:ea typeface="微软雅黑" pitchFamily="34" charset="-122"/>
              <a:sym typeface="Arial" charset="0"/>
            </a:endParaRPr>
          </a:p>
        </p:txBody>
      </p:sp>
      <p:cxnSp>
        <p:nvCxnSpPr>
          <p:cNvPr id="8" name="Straight Connector 21"/>
          <p:cNvCxnSpPr/>
          <p:nvPr/>
        </p:nvCxnSpPr>
        <p:spPr>
          <a:xfrm>
            <a:off x="6935788" y="4419600"/>
            <a:ext cx="2782887" cy="0"/>
          </a:xfrm>
          <a:prstGeom prst="line">
            <a:avLst/>
          </a:prstGeom>
          <a:ln w="38100">
            <a:solidFill>
              <a:schemeClr val="bg2"/>
            </a:solidFill>
            <a:prstDash val="sysDash"/>
          </a:ln>
        </p:spPr>
        <p:style>
          <a:lnRef idx="1">
            <a:schemeClr val="accent1"/>
          </a:lnRef>
          <a:fillRef idx="0">
            <a:schemeClr val="accent1"/>
          </a:fillRef>
          <a:effectRef idx="0">
            <a:schemeClr val="accent1"/>
          </a:effectRef>
          <a:fontRef idx="minor">
            <a:schemeClr val="tx1"/>
          </a:fontRef>
        </p:style>
      </p:cxnSp>
      <p:sp>
        <p:nvSpPr>
          <p:cNvPr id="10" name="TextBox 9"/>
          <p:cNvSpPr txBox="1">
            <a:spLocks noChangeArrowheads="1"/>
          </p:cNvSpPr>
          <p:nvPr/>
        </p:nvSpPr>
        <p:spPr bwMode="auto">
          <a:xfrm>
            <a:off x="552450" y="1268413"/>
            <a:ext cx="4105275" cy="3708400"/>
          </a:xfrm>
          <a:prstGeom prst="rect">
            <a:avLst/>
          </a:prstGeom>
          <a:noFill/>
          <a:ln w="9525">
            <a:noFill/>
            <a:miter lim="800000"/>
            <a:headEnd/>
            <a:tailEnd/>
          </a:ln>
        </p:spPr>
        <p:txBody>
          <a:bodyPr>
            <a:spAutoFit/>
          </a:bodyPr>
          <a:lstStyle/>
          <a:p>
            <a:r>
              <a:rPr lang="zh-CN" altLang="en-US" sz="1400">
                <a:latin typeface="微软雅黑" pitchFamily="34" charset="-122"/>
                <a:ea typeface="微软雅黑" pitchFamily="34" charset="-122"/>
                <a:cs typeface="方正兰亭细黑_GBK_M"/>
              </a:rPr>
              <a:t>高级均线任务主要针对两条由用户自定义的均线天数的金叉买入与死叉卖出功能；为循环任务，任务次数满足时任务才会结束。</a:t>
            </a:r>
          </a:p>
          <a:p>
            <a:endParaRPr lang="zh-CN" altLang="en-US" sz="1400">
              <a:latin typeface="微软雅黑" pitchFamily="34" charset="-122"/>
              <a:ea typeface="微软雅黑" pitchFamily="34" charset="-122"/>
              <a:cs typeface="方正兰亭细黑_GBK_M"/>
            </a:endParaRPr>
          </a:p>
          <a:p>
            <a:r>
              <a:rPr lang="zh-CN" altLang="en-US" sz="1400">
                <a:latin typeface="微软雅黑" pitchFamily="34" charset="-122"/>
                <a:ea typeface="微软雅黑" pitchFamily="34" charset="-122"/>
                <a:cs typeface="方正兰亭细黑_GBK_M"/>
              </a:rPr>
              <a:t>例如：小刘设置股票</a:t>
            </a:r>
            <a:r>
              <a:rPr lang="en-US" altLang="zh-CN" sz="1400">
                <a:latin typeface="微软雅黑" pitchFamily="34" charset="-122"/>
                <a:ea typeface="微软雅黑" pitchFamily="34" charset="-122"/>
                <a:cs typeface="方正兰亭细黑_GBK_M"/>
              </a:rPr>
              <a:t>A</a:t>
            </a:r>
            <a:r>
              <a:rPr lang="zh-CN" altLang="en-US" sz="1400">
                <a:latin typeface="微软雅黑" pitchFamily="34" charset="-122"/>
                <a:ea typeface="微软雅黑" pitchFamily="34" charset="-122"/>
                <a:cs typeface="方正兰亭细黑_GBK_M"/>
              </a:rPr>
              <a:t>的</a:t>
            </a:r>
            <a:r>
              <a:rPr lang="en-US" altLang="zh-CN" sz="1400">
                <a:latin typeface="微软雅黑" pitchFamily="34" charset="-122"/>
                <a:ea typeface="微软雅黑" pitchFamily="34" charset="-122"/>
                <a:cs typeface="方正兰亭细黑_GBK_M"/>
              </a:rPr>
              <a:t>6</a:t>
            </a:r>
            <a:r>
              <a:rPr lang="zh-CN" altLang="en-US" sz="1400">
                <a:latin typeface="微软雅黑" pitchFamily="34" charset="-122"/>
                <a:ea typeface="微软雅黑" pitchFamily="34" charset="-122"/>
                <a:cs typeface="方正兰亭细黑_GBK_M"/>
              </a:rPr>
              <a:t>日均线与</a:t>
            </a:r>
            <a:r>
              <a:rPr lang="en-US" altLang="zh-CN" sz="1400">
                <a:latin typeface="微软雅黑" pitchFamily="34" charset="-122"/>
                <a:ea typeface="微软雅黑" pitchFamily="34" charset="-122"/>
                <a:cs typeface="方正兰亭细黑_GBK_M"/>
              </a:rPr>
              <a:t>15</a:t>
            </a:r>
            <a:r>
              <a:rPr lang="zh-CN" altLang="en-US" sz="1400">
                <a:latin typeface="微软雅黑" pitchFamily="34" charset="-122"/>
                <a:ea typeface="微软雅黑" pitchFamily="34" charset="-122"/>
                <a:cs typeface="方正兰亭细黑_GBK_M"/>
              </a:rPr>
              <a:t>日均线的高级均线任务</a:t>
            </a:r>
            <a:r>
              <a:rPr lang="en-US" altLang="zh-CN" sz="1400">
                <a:latin typeface="微软雅黑" pitchFamily="34" charset="-122"/>
                <a:ea typeface="微软雅黑" pitchFamily="34" charset="-122"/>
                <a:cs typeface="方正兰亭细黑_GBK_M"/>
              </a:rPr>
              <a:t>(</a:t>
            </a:r>
            <a:r>
              <a:rPr lang="zh-CN" altLang="en-US" sz="1400">
                <a:latin typeface="微软雅黑" pitchFamily="34" charset="-122"/>
                <a:ea typeface="微软雅黑" pitchFamily="34" charset="-122"/>
                <a:cs typeface="方正兰亭细黑_GBK_M"/>
              </a:rPr>
              <a:t>假设没有设置偏离幅度</a:t>
            </a:r>
            <a:r>
              <a:rPr lang="en-US" altLang="zh-CN" sz="1400">
                <a:latin typeface="微软雅黑" pitchFamily="34" charset="-122"/>
                <a:ea typeface="微软雅黑" pitchFamily="34" charset="-122"/>
                <a:cs typeface="方正兰亭细黑_GBK_M"/>
              </a:rPr>
              <a:t>)</a:t>
            </a:r>
            <a:r>
              <a:rPr lang="zh-CN" altLang="en-US" sz="1400">
                <a:latin typeface="微软雅黑" pitchFamily="34" charset="-122"/>
                <a:ea typeface="微软雅黑" pitchFamily="34" charset="-122"/>
                <a:cs typeface="方正兰亭细黑_GBK_M"/>
              </a:rPr>
              <a:t>，设置后系统自动判断两条均线当前的状态</a:t>
            </a:r>
            <a:r>
              <a:rPr lang="en-US" altLang="zh-CN" sz="1400">
                <a:latin typeface="微软雅黑" pitchFamily="34" charset="-122"/>
                <a:ea typeface="微软雅黑" pitchFamily="34" charset="-122"/>
                <a:cs typeface="方正兰亭细黑_GBK_M"/>
              </a:rPr>
              <a:t>(</a:t>
            </a:r>
            <a:r>
              <a:rPr lang="zh-CN" altLang="en-US" sz="1400">
                <a:latin typeface="微软雅黑" pitchFamily="34" charset="-122"/>
                <a:ea typeface="微软雅黑" pitchFamily="34" charset="-122"/>
                <a:cs typeface="方正兰亭细黑_GBK_M"/>
              </a:rPr>
              <a:t>即金叉或死叉</a:t>
            </a:r>
            <a:r>
              <a:rPr lang="en-US" altLang="zh-CN" sz="1400">
                <a:latin typeface="微软雅黑" pitchFamily="34" charset="-122"/>
                <a:ea typeface="微软雅黑" pitchFamily="34" charset="-122"/>
                <a:cs typeface="方正兰亭细黑_GBK_M"/>
              </a:rPr>
              <a:t>)</a:t>
            </a:r>
            <a:r>
              <a:rPr lang="zh-CN" altLang="en-US" sz="1400">
                <a:latin typeface="微软雅黑" pitchFamily="34" charset="-122"/>
                <a:ea typeface="微软雅黑" pitchFamily="34" charset="-122"/>
                <a:cs typeface="方正兰亭细黑_GBK_M"/>
              </a:rPr>
              <a:t>，当处于金叉时，则等待死叉出现卖出，反之等待金叉买入；假设当前处于死叉状态，那么当股票</a:t>
            </a:r>
            <a:r>
              <a:rPr lang="en-US" altLang="zh-CN" sz="1400">
                <a:latin typeface="微软雅黑" pitchFamily="34" charset="-122"/>
                <a:ea typeface="微软雅黑" pitchFamily="34" charset="-122"/>
                <a:cs typeface="方正兰亭细黑_GBK_M"/>
              </a:rPr>
              <a:t>A</a:t>
            </a:r>
            <a:r>
              <a:rPr lang="zh-CN" altLang="en-US" sz="1400">
                <a:latin typeface="微软雅黑" pitchFamily="34" charset="-122"/>
                <a:ea typeface="微软雅黑" pitchFamily="34" charset="-122"/>
                <a:cs typeface="方正兰亭细黑_GBK_M"/>
              </a:rPr>
              <a:t>的</a:t>
            </a:r>
            <a:r>
              <a:rPr lang="en-US" altLang="zh-CN" sz="1400">
                <a:latin typeface="微软雅黑" pitchFamily="34" charset="-122"/>
                <a:ea typeface="微软雅黑" pitchFamily="34" charset="-122"/>
                <a:cs typeface="方正兰亭细黑_GBK_M"/>
              </a:rPr>
              <a:t>6</a:t>
            </a:r>
            <a:r>
              <a:rPr lang="zh-CN" altLang="en-US" sz="1400">
                <a:latin typeface="微软雅黑" pitchFamily="34" charset="-122"/>
                <a:ea typeface="微软雅黑" pitchFamily="34" charset="-122"/>
                <a:cs typeface="方正兰亭细黑_GBK_M"/>
              </a:rPr>
              <a:t>日均线与</a:t>
            </a:r>
            <a:r>
              <a:rPr lang="en-US" altLang="zh-CN" sz="1400">
                <a:latin typeface="微软雅黑" pitchFamily="34" charset="-122"/>
                <a:ea typeface="微软雅黑" pitchFamily="34" charset="-122"/>
                <a:cs typeface="方正兰亭细黑_GBK_M"/>
              </a:rPr>
              <a:t>15</a:t>
            </a:r>
            <a:r>
              <a:rPr lang="zh-CN" altLang="en-US" sz="1400">
                <a:latin typeface="微软雅黑" pitchFamily="34" charset="-122"/>
                <a:ea typeface="微软雅黑" pitchFamily="34" charset="-122"/>
                <a:cs typeface="方正兰亭细黑_GBK_M"/>
              </a:rPr>
              <a:t>日均线出现金叉时则触发买入，触发买入后系统判断是否满足设置的总买卖次数，满足则停止交易，不满足则进入等待死叉卖出的循环任务。</a:t>
            </a:r>
          </a:p>
          <a:p>
            <a:endParaRPr lang="zh-CN" altLang="en-US" sz="1400">
              <a:latin typeface="微软雅黑" pitchFamily="34" charset="-122"/>
              <a:ea typeface="微软雅黑" pitchFamily="34" charset="-122"/>
              <a:cs typeface="方正兰亭细黑_GBK_M"/>
            </a:endParaRPr>
          </a:p>
          <a:p>
            <a:r>
              <a:rPr lang="zh-CN" altLang="en-US" sz="1400">
                <a:latin typeface="微软雅黑" pitchFamily="34" charset="-122"/>
                <a:ea typeface="微软雅黑" pitchFamily="34" charset="-122"/>
                <a:cs typeface="方正兰亭细黑_GBK_M"/>
              </a:rPr>
              <a:t>*值得注意的是，当买卖的次数大于</a:t>
            </a:r>
            <a:r>
              <a:rPr lang="en-US" altLang="zh-CN" sz="1400">
                <a:latin typeface="微软雅黑" pitchFamily="34" charset="-122"/>
                <a:ea typeface="微软雅黑" pitchFamily="34" charset="-122"/>
                <a:cs typeface="方正兰亭细黑_GBK_M"/>
              </a:rPr>
              <a:t>1</a:t>
            </a:r>
            <a:r>
              <a:rPr lang="zh-CN" altLang="en-US" sz="1400">
                <a:latin typeface="微软雅黑" pitchFamily="34" charset="-122"/>
                <a:ea typeface="微软雅黑" pitchFamily="34" charset="-122"/>
                <a:cs typeface="方正兰亭细黑_GBK_M"/>
              </a:rPr>
              <a:t>次时，必须设置偏离幅度，并且偏离幅度必须大于</a:t>
            </a:r>
            <a:r>
              <a:rPr lang="en-US" altLang="zh-CN" sz="1400">
                <a:latin typeface="微软雅黑" pitchFamily="34" charset="-122"/>
                <a:ea typeface="微软雅黑" pitchFamily="34" charset="-122"/>
                <a:cs typeface="方正兰亭细黑_GBK_M"/>
              </a:rPr>
              <a:t>1%</a:t>
            </a:r>
            <a:r>
              <a:rPr lang="zh-CN" altLang="en-US" sz="1400">
                <a:latin typeface="微软雅黑" pitchFamily="34" charset="-122"/>
                <a:ea typeface="微软雅黑" pitchFamily="34" charset="-122"/>
                <a:cs typeface="方正兰亭细黑_GBK_M"/>
              </a:rPr>
              <a:t>，以防止反复的金叉死叉触发，设置时系统自动提示。</a:t>
            </a:r>
          </a:p>
        </p:txBody>
      </p:sp>
      <p:sp>
        <p:nvSpPr>
          <p:cNvPr id="140295" name="Rectangle 7"/>
          <p:cNvSpPr>
            <a:spLocks noChangeArrowheads="1"/>
          </p:cNvSpPr>
          <p:nvPr/>
        </p:nvSpPr>
        <p:spPr bwMode="auto">
          <a:xfrm>
            <a:off x="6005513" y="3246438"/>
            <a:ext cx="184150" cy="366712"/>
          </a:xfrm>
          <a:prstGeom prst="rect">
            <a:avLst/>
          </a:prstGeom>
          <a:noFill/>
          <a:ln w="9525">
            <a:noFill/>
            <a:miter lim="800000"/>
            <a:headEnd/>
            <a:tailEnd/>
          </a:ln>
          <a:effectLst/>
        </p:spPr>
        <p:txBody>
          <a:bodyPr wrap="none">
            <a:spAutoFit/>
          </a:bodyPr>
          <a:lstStyle/>
          <a:p>
            <a:endParaRPr lang="zh-CN" altLang="en-US"/>
          </a:p>
        </p:txBody>
      </p:sp>
      <p:pic>
        <p:nvPicPr>
          <p:cNvPr id="140297" name="Picture 9"/>
          <p:cNvPicPr>
            <a:picLocks noChangeAspect="1" noChangeArrowheads="1"/>
          </p:cNvPicPr>
          <p:nvPr/>
        </p:nvPicPr>
        <p:blipFill>
          <a:blip r:embed="rId4"/>
          <a:srcRect/>
          <a:stretch>
            <a:fillRect/>
          </a:stretch>
        </p:blipFill>
        <p:spPr bwMode="auto">
          <a:xfrm>
            <a:off x="5089525" y="188913"/>
            <a:ext cx="6848475" cy="6391275"/>
          </a:xfrm>
          <a:prstGeom prst="rect">
            <a:avLst/>
          </a:prstGeom>
          <a:noFill/>
          <a:ln w="9525">
            <a:noFill/>
            <a:miter lim="800000"/>
            <a:headEnd/>
            <a:tailEnd/>
          </a:ln>
          <a:effectLst/>
        </p:spPr>
      </p:pic>
      <p:sp>
        <p:nvSpPr>
          <p:cNvPr id="73" name="KSO_Shape"/>
          <p:cNvSpPr>
            <a:spLocks/>
          </p:cNvSpPr>
          <p:nvPr/>
        </p:nvSpPr>
        <p:spPr bwMode="auto">
          <a:xfrm>
            <a:off x="409575" y="404813"/>
            <a:ext cx="576263" cy="4318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008AF2"/>
              </a:solidFill>
              <a:latin typeface="+mn-lt"/>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anim calcmode="lin" valueType="num">
                                      <p:cBhvr>
                                        <p:cTn id="8" dur="250" fill="hold"/>
                                        <p:tgtEl>
                                          <p:spTgt spid="9"/>
                                        </p:tgtEl>
                                        <p:attrNameLst>
                                          <p:attrName>ppt_x</p:attrName>
                                        </p:attrNameLst>
                                      </p:cBhvr>
                                      <p:tavLst>
                                        <p:tav tm="0">
                                          <p:val>
                                            <p:strVal val="#ppt_x"/>
                                          </p:val>
                                        </p:tav>
                                        <p:tav tm="100000">
                                          <p:val>
                                            <p:strVal val="#ppt_x"/>
                                          </p:val>
                                        </p:tav>
                                      </p:tavLst>
                                    </p:anim>
                                    <p:anim calcmode="lin" valueType="num">
                                      <p:cBhvr>
                                        <p:cTn id="9" dur="25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1" decel="10000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0-#ppt_h/2"/>
                                          </p:val>
                                        </p:tav>
                                        <p:tav tm="100000">
                                          <p:val>
                                            <p:strVal val="#ppt_y"/>
                                          </p:val>
                                        </p:tav>
                                      </p:tavLst>
                                    </p:anim>
                                  </p:childTnLst>
                                </p:cTn>
                              </p:par>
                            </p:childTnLst>
                          </p:cTn>
                        </p:par>
                        <p:par>
                          <p:cTn id="14" fill="hold">
                            <p:stCondLst>
                              <p:cond delay="750"/>
                            </p:stCondLst>
                            <p:childTnLst>
                              <p:par>
                                <p:cTn id="15" presetID="10"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childTnLst>
                                </p:cTn>
                              </p:par>
                            </p:childTnLst>
                          </p:cTn>
                        </p:par>
                        <p:par>
                          <p:cTn id="18" fill="hold">
                            <p:stCondLst>
                              <p:cond delay="1750"/>
                            </p:stCondLst>
                            <p:childTnLst>
                              <p:par>
                                <p:cTn id="19" presetID="18" presetClass="entr" presetSubtype="3"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strips(upRight)">
                                      <p:cBhvr>
                                        <p:cTn id="21" dur="500"/>
                                        <p:tgtEl>
                                          <p:spTgt spid="10"/>
                                        </p:tgtEl>
                                      </p:cBhvr>
                                    </p:animEffect>
                                  </p:childTnLst>
                                </p:cTn>
                              </p:par>
                            </p:childTnLst>
                          </p:cTn>
                        </p:par>
                        <p:par>
                          <p:cTn id="22" fill="hold">
                            <p:stCondLst>
                              <p:cond delay="2250"/>
                            </p:stCondLst>
                            <p:childTnLst>
                              <p:par>
                                <p:cTn id="23" presetID="12" presetClass="entr" presetSubtype="4" fill="hold" nodeType="afterEffect">
                                  <p:stCondLst>
                                    <p:cond delay="0"/>
                                  </p:stCondLst>
                                  <p:childTnLst>
                                    <p:set>
                                      <p:cBhvr>
                                        <p:cTn id="24" dur="1" fill="hold">
                                          <p:stCondLst>
                                            <p:cond delay="0"/>
                                          </p:stCondLst>
                                        </p:cTn>
                                        <p:tgtEl>
                                          <p:spTgt spid="73"/>
                                        </p:tgtEl>
                                        <p:attrNameLst>
                                          <p:attrName>style.visibility</p:attrName>
                                        </p:attrNameLst>
                                      </p:cBhvr>
                                      <p:to>
                                        <p:strVal val="visible"/>
                                      </p:to>
                                    </p:set>
                                    <p:anim calcmode="lin" valueType="num">
                                      <p:cBhvr additive="base">
                                        <p:cTn id="25" dur="500"/>
                                        <p:tgtEl>
                                          <p:spTgt spid="73"/>
                                        </p:tgtEl>
                                        <p:attrNameLst>
                                          <p:attrName>ppt_y</p:attrName>
                                        </p:attrNameLst>
                                      </p:cBhvr>
                                      <p:tavLst>
                                        <p:tav tm="0">
                                          <p:val>
                                            <p:strVal val="#ppt_y+#ppt_h*1.125000"/>
                                          </p:val>
                                        </p:tav>
                                        <p:tav tm="100000">
                                          <p:val>
                                            <p:strVal val="#ppt_y"/>
                                          </p:val>
                                        </p:tav>
                                      </p:tavLst>
                                    </p:anim>
                                    <p:animEffect transition="in" filter="wipe(up)">
                                      <p:cBhvr>
                                        <p:cTn id="26"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C:\Users\Administrator\Desktop\微立体创业计划\002.png"/>
          <p:cNvPicPr>
            <a:picLocks noChangeAspect="1" noChangeArrowheads="1"/>
          </p:cNvPicPr>
          <p:nvPr/>
        </p:nvPicPr>
        <p:blipFill>
          <a:blip r:embed="rId3"/>
          <a:srcRect/>
          <a:stretch>
            <a:fillRect/>
          </a:stretch>
        </p:blipFill>
        <p:spPr bwMode="auto">
          <a:xfrm>
            <a:off x="193675" y="115888"/>
            <a:ext cx="935038" cy="936625"/>
          </a:xfrm>
          <a:prstGeom prst="rect">
            <a:avLst/>
          </a:prstGeom>
          <a:noFill/>
          <a:effectLst>
            <a:outerShdw blurRad="292100" dist="177800" dir="2460000" sx="99000" sy="99000" algn="l" rotWithShape="0">
              <a:prstClr val="black">
                <a:alpha val="39000"/>
              </a:prstClr>
            </a:outerShdw>
          </a:effectLst>
          <a:extLst/>
        </p:spPr>
      </p:pic>
      <p:sp>
        <p:nvSpPr>
          <p:cNvPr id="15" name="TextBox 14"/>
          <p:cNvSpPr txBox="1">
            <a:spLocks noChangeArrowheads="1"/>
          </p:cNvSpPr>
          <p:nvPr/>
        </p:nvSpPr>
        <p:spPr bwMode="auto">
          <a:xfrm>
            <a:off x="1128713" y="404813"/>
            <a:ext cx="2524125" cy="366712"/>
          </a:xfrm>
          <a:prstGeom prst="rect">
            <a:avLst/>
          </a:prstGeom>
          <a:noFill/>
          <a:ln w="9525">
            <a:noFill/>
            <a:miter lim="800000"/>
            <a:headEnd/>
            <a:tailEnd/>
          </a:ln>
        </p:spPr>
        <p:txBody>
          <a:bodyPr wrap="none">
            <a:spAutoFit/>
          </a:bodyPr>
          <a:lstStyle/>
          <a:p>
            <a:r>
              <a:rPr lang="en-US" altLang="zh-CN" b="1">
                <a:solidFill>
                  <a:srgbClr val="0070C0"/>
                </a:solidFill>
                <a:latin typeface="微软雅黑" pitchFamily="34" charset="-122"/>
                <a:ea typeface="微软雅黑" pitchFamily="34" charset="-122"/>
                <a:sym typeface="Arial" charset="0"/>
              </a:rPr>
              <a:t>12</a:t>
            </a:r>
            <a:r>
              <a:rPr lang="zh-CN" altLang="en-US" b="1">
                <a:solidFill>
                  <a:srgbClr val="0070C0"/>
                </a:solidFill>
                <a:latin typeface="微软雅黑" pitchFamily="34" charset="-122"/>
                <a:ea typeface="微软雅黑" pitchFamily="34" charset="-122"/>
                <a:sym typeface="Arial" charset="0"/>
              </a:rPr>
              <a:t>、高级区间交易任务</a:t>
            </a:r>
            <a:endParaRPr lang="zh-CN" altLang="en-US" baseline="-3000">
              <a:solidFill>
                <a:srgbClr val="7F7F7F"/>
              </a:solidFill>
              <a:latin typeface="微软雅黑" pitchFamily="34" charset="-122"/>
              <a:ea typeface="微软雅黑" pitchFamily="34" charset="-122"/>
              <a:sym typeface="Arial" charset="0"/>
            </a:endParaRPr>
          </a:p>
        </p:txBody>
      </p:sp>
      <p:cxnSp>
        <p:nvCxnSpPr>
          <p:cNvPr id="8" name="Straight Connector 21"/>
          <p:cNvCxnSpPr/>
          <p:nvPr/>
        </p:nvCxnSpPr>
        <p:spPr>
          <a:xfrm>
            <a:off x="6935788" y="4419600"/>
            <a:ext cx="2782887" cy="0"/>
          </a:xfrm>
          <a:prstGeom prst="line">
            <a:avLst/>
          </a:prstGeom>
          <a:ln w="38100">
            <a:solidFill>
              <a:schemeClr val="bg2"/>
            </a:solidFill>
            <a:prstDash val="sysDash"/>
          </a:ln>
        </p:spPr>
        <p:style>
          <a:lnRef idx="1">
            <a:schemeClr val="accent1"/>
          </a:lnRef>
          <a:fillRef idx="0">
            <a:schemeClr val="accent1"/>
          </a:fillRef>
          <a:effectRef idx="0">
            <a:schemeClr val="accent1"/>
          </a:effectRef>
          <a:fontRef idx="minor">
            <a:schemeClr val="tx1"/>
          </a:fontRef>
        </p:style>
      </p:cxnSp>
      <p:sp>
        <p:nvSpPr>
          <p:cNvPr id="10" name="TextBox 9"/>
          <p:cNvSpPr txBox="1">
            <a:spLocks noChangeArrowheads="1"/>
          </p:cNvSpPr>
          <p:nvPr/>
        </p:nvSpPr>
        <p:spPr bwMode="auto">
          <a:xfrm>
            <a:off x="409575" y="1268413"/>
            <a:ext cx="4249738" cy="1793875"/>
          </a:xfrm>
          <a:prstGeom prst="rect">
            <a:avLst/>
          </a:prstGeom>
          <a:noFill/>
          <a:ln w="9525">
            <a:noFill/>
            <a:miter lim="800000"/>
            <a:headEnd/>
            <a:tailEnd/>
          </a:ln>
        </p:spPr>
        <p:txBody>
          <a:bodyPr>
            <a:spAutoFit/>
          </a:bodyPr>
          <a:lstStyle/>
          <a:p>
            <a:r>
              <a:rPr lang="zh-CN" altLang="en-US" sz="1400">
                <a:latin typeface="微软雅黑" pitchFamily="34" charset="-122"/>
                <a:ea typeface="微软雅黑" pitchFamily="34" charset="-122"/>
                <a:cs typeface="方正兰亭细黑_GBK_M"/>
              </a:rPr>
              <a:t>高级区间任务，是普通区间任务的加强形式，在普通区间任务上增加以下辅助功能：</a:t>
            </a:r>
          </a:p>
          <a:p>
            <a:r>
              <a:rPr lang="en-US" altLang="zh-CN" sz="1400">
                <a:latin typeface="微软雅黑" pitchFamily="34" charset="-122"/>
                <a:ea typeface="微软雅黑" pitchFamily="34" charset="-122"/>
                <a:cs typeface="方正兰亭细黑_GBK_M"/>
              </a:rPr>
              <a:t>1</a:t>
            </a:r>
            <a:r>
              <a:rPr lang="zh-CN" altLang="en-US" sz="1400">
                <a:latin typeface="微软雅黑" pitchFamily="34" charset="-122"/>
                <a:ea typeface="微软雅黑" pitchFamily="34" charset="-122"/>
                <a:cs typeface="方正兰亭细黑_GBK_M"/>
              </a:rPr>
              <a:t>、增加最高点卖出区间所有数量</a:t>
            </a:r>
          </a:p>
          <a:p>
            <a:r>
              <a:rPr lang="en-US" altLang="zh-CN" sz="1400">
                <a:latin typeface="微软雅黑" pitchFamily="34" charset="-122"/>
                <a:ea typeface="微软雅黑" pitchFamily="34" charset="-122"/>
                <a:cs typeface="方正兰亭细黑_GBK_M"/>
              </a:rPr>
              <a:t>2</a:t>
            </a:r>
            <a:r>
              <a:rPr lang="zh-CN" altLang="en-US" sz="1400">
                <a:latin typeface="微软雅黑" pitchFamily="34" charset="-122"/>
                <a:ea typeface="微软雅黑" pitchFamily="34" charset="-122"/>
                <a:cs typeface="方正兰亭细黑_GBK_M"/>
              </a:rPr>
              <a:t>、增加最低点以下放弃买入</a:t>
            </a:r>
          </a:p>
          <a:p>
            <a:r>
              <a:rPr lang="en-US" altLang="zh-CN" sz="1400">
                <a:latin typeface="微软雅黑" pitchFamily="34" charset="-122"/>
                <a:ea typeface="微软雅黑" pitchFamily="34" charset="-122"/>
                <a:cs typeface="方正兰亭细黑_GBK_M"/>
              </a:rPr>
              <a:t>3</a:t>
            </a:r>
            <a:r>
              <a:rPr lang="zh-CN" altLang="en-US" sz="1400">
                <a:latin typeface="微软雅黑" pitchFamily="34" charset="-122"/>
                <a:ea typeface="微软雅黑" pitchFamily="34" charset="-122"/>
                <a:cs typeface="方正兰亭细黑_GBK_M"/>
              </a:rPr>
              <a:t>、增加指定止损价，需低于最低价</a:t>
            </a:r>
          </a:p>
          <a:p>
            <a:r>
              <a:rPr lang="en-US" altLang="zh-CN" sz="1400">
                <a:latin typeface="微软雅黑" pitchFamily="34" charset="-122"/>
                <a:ea typeface="微软雅黑" pitchFamily="34" charset="-122"/>
                <a:cs typeface="方正兰亭细黑_GBK_M"/>
              </a:rPr>
              <a:t>4</a:t>
            </a:r>
            <a:r>
              <a:rPr lang="zh-CN" altLang="en-US" sz="1400">
                <a:latin typeface="微软雅黑" pitchFamily="34" charset="-122"/>
                <a:ea typeface="微软雅黑" pitchFamily="34" charset="-122"/>
                <a:cs typeface="方正兰亭细黑_GBK_M"/>
              </a:rPr>
              <a:t>、高级区间，执行累积份数交易</a:t>
            </a:r>
          </a:p>
          <a:p>
            <a:r>
              <a:rPr lang="zh-CN" altLang="en-US" sz="1400">
                <a:latin typeface="微软雅黑" pitchFamily="34" charset="-122"/>
                <a:ea typeface="微软雅黑" pitchFamily="34" charset="-122"/>
                <a:cs typeface="方正兰亭细黑_GBK_M"/>
              </a:rPr>
              <a:t>报价优化，买卖次数，以上涨价格和下跌价格交叉执行，回落指定价格等。</a:t>
            </a:r>
          </a:p>
        </p:txBody>
      </p:sp>
      <p:sp>
        <p:nvSpPr>
          <p:cNvPr id="142343" name="Rectangle 7"/>
          <p:cNvSpPr>
            <a:spLocks noChangeArrowheads="1"/>
          </p:cNvSpPr>
          <p:nvPr/>
        </p:nvSpPr>
        <p:spPr bwMode="auto">
          <a:xfrm>
            <a:off x="6005513" y="3246438"/>
            <a:ext cx="184150" cy="366712"/>
          </a:xfrm>
          <a:prstGeom prst="rect">
            <a:avLst/>
          </a:prstGeom>
          <a:noFill/>
          <a:ln w="9525">
            <a:noFill/>
            <a:miter lim="800000"/>
            <a:headEnd/>
            <a:tailEnd/>
          </a:ln>
          <a:effectLst/>
        </p:spPr>
        <p:txBody>
          <a:bodyPr wrap="none">
            <a:spAutoFit/>
          </a:bodyPr>
          <a:lstStyle/>
          <a:p>
            <a:endParaRPr lang="zh-CN" altLang="en-US"/>
          </a:p>
        </p:txBody>
      </p:sp>
      <p:pic>
        <p:nvPicPr>
          <p:cNvPr id="142345" name="Picture 9"/>
          <p:cNvPicPr>
            <a:picLocks noChangeAspect="1" noChangeArrowheads="1"/>
          </p:cNvPicPr>
          <p:nvPr/>
        </p:nvPicPr>
        <p:blipFill>
          <a:blip r:embed="rId4"/>
          <a:srcRect/>
          <a:stretch>
            <a:fillRect/>
          </a:stretch>
        </p:blipFill>
        <p:spPr bwMode="auto">
          <a:xfrm>
            <a:off x="5233988" y="188913"/>
            <a:ext cx="6553200" cy="6511925"/>
          </a:xfrm>
          <a:prstGeom prst="rect">
            <a:avLst/>
          </a:prstGeom>
          <a:noFill/>
          <a:ln w="9525">
            <a:noFill/>
            <a:miter lim="800000"/>
            <a:headEnd/>
            <a:tailEnd/>
          </a:ln>
          <a:effectLst/>
        </p:spPr>
      </p:pic>
      <p:sp>
        <p:nvSpPr>
          <p:cNvPr id="73" name="KSO_Shape"/>
          <p:cNvSpPr>
            <a:spLocks/>
          </p:cNvSpPr>
          <p:nvPr/>
        </p:nvSpPr>
        <p:spPr bwMode="auto">
          <a:xfrm>
            <a:off x="409575" y="404813"/>
            <a:ext cx="576263" cy="4318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008AF2"/>
              </a:solidFill>
              <a:latin typeface="+mn-lt"/>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anim calcmode="lin" valueType="num">
                                      <p:cBhvr>
                                        <p:cTn id="8" dur="250" fill="hold"/>
                                        <p:tgtEl>
                                          <p:spTgt spid="9"/>
                                        </p:tgtEl>
                                        <p:attrNameLst>
                                          <p:attrName>ppt_x</p:attrName>
                                        </p:attrNameLst>
                                      </p:cBhvr>
                                      <p:tavLst>
                                        <p:tav tm="0">
                                          <p:val>
                                            <p:strVal val="#ppt_x"/>
                                          </p:val>
                                        </p:tav>
                                        <p:tav tm="100000">
                                          <p:val>
                                            <p:strVal val="#ppt_x"/>
                                          </p:val>
                                        </p:tav>
                                      </p:tavLst>
                                    </p:anim>
                                    <p:anim calcmode="lin" valueType="num">
                                      <p:cBhvr>
                                        <p:cTn id="9" dur="25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1" decel="10000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0-#ppt_h/2"/>
                                          </p:val>
                                        </p:tav>
                                        <p:tav tm="100000">
                                          <p:val>
                                            <p:strVal val="#ppt_y"/>
                                          </p:val>
                                        </p:tav>
                                      </p:tavLst>
                                    </p:anim>
                                  </p:childTnLst>
                                </p:cTn>
                              </p:par>
                            </p:childTnLst>
                          </p:cTn>
                        </p:par>
                        <p:par>
                          <p:cTn id="14" fill="hold">
                            <p:stCondLst>
                              <p:cond delay="750"/>
                            </p:stCondLst>
                            <p:childTnLst>
                              <p:par>
                                <p:cTn id="15" presetID="10"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childTnLst>
                                </p:cTn>
                              </p:par>
                            </p:childTnLst>
                          </p:cTn>
                        </p:par>
                        <p:par>
                          <p:cTn id="18" fill="hold">
                            <p:stCondLst>
                              <p:cond delay="1750"/>
                            </p:stCondLst>
                            <p:childTnLst>
                              <p:par>
                                <p:cTn id="19" presetID="18" presetClass="entr" presetSubtype="3"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strips(upRight)">
                                      <p:cBhvr>
                                        <p:cTn id="21" dur="500"/>
                                        <p:tgtEl>
                                          <p:spTgt spid="10"/>
                                        </p:tgtEl>
                                      </p:cBhvr>
                                    </p:animEffect>
                                  </p:childTnLst>
                                </p:cTn>
                              </p:par>
                            </p:childTnLst>
                          </p:cTn>
                        </p:par>
                        <p:par>
                          <p:cTn id="22" fill="hold">
                            <p:stCondLst>
                              <p:cond delay="2250"/>
                            </p:stCondLst>
                            <p:childTnLst>
                              <p:par>
                                <p:cTn id="23" presetID="12" presetClass="entr" presetSubtype="4" fill="hold" nodeType="afterEffect">
                                  <p:stCondLst>
                                    <p:cond delay="0"/>
                                  </p:stCondLst>
                                  <p:childTnLst>
                                    <p:set>
                                      <p:cBhvr>
                                        <p:cTn id="24" dur="1" fill="hold">
                                          <p:stCondLst>
                                            <p:cond delay="0"/>
                                          </p:stCondLst>
                                        </p:cTn>
                                        <p:tgtEl>
                                          <p:spTgt spid="73"/>
                                        </p:tgtEl>
                                        <p:attrNameLst>
                                          <p:attrName>style.visibility</p:attrName>
                                        </p:attrNameLst>
                                      </p:cBhvr>
                                      <p:to>
                                        <p:strVal val="visible"/>
                                      </p:to>
                                    </p:set>
                                    <p:anim calcmode="lin" valueType="num">
                                      <p:cBhvr additive="base">
                                        <p:cTn id="25" dur="500"/>
                                        <p:tgtEl>
                                          <p:spTgt spid="73"/>
                                        </p:tgtEl>
                                        <p:attrNameLst>
                                          <p:attrName>ppt_y</p:attrName>
                                        </p:attrNameLst>
                                      </p:cBhvr>
                                      <p:tavLst>
                                        <p:tav tm="0">
                                          <p:val>
                                            <p:strVal val="#ppt_y+#ppt_h*1.125000"/>
                                          </p:val>
                                        </p:tav>
                                        <p:tav tm="100000">
                                          <p:val>
                                            <p:strVal val="#ppt_y"/>
                                          </p:val>
                                        </p:tav>
                                      </p:tavLst>
                                    </p:anim>
                                    <p:animEffect transition="in" filter="wipe(up)">
                                      <p:cBhvr>
                                        <p:cTn id="26"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C:\Users\Administrator\Desktop\微立体创业计划\002.png"/>
          <p:cNvPicPr>
            <a:picLocks noChangeAspect="1" noChangeArrowheads="1"/>
          </p:cNvPicPr>
          <p:nvPr/>
        </p:nvPicPr>
        <p:blipFill>
          <a:blip r:embed="rId3"/>
          <a:srcRect/>
          <a:stretch>
            <a:fillRect/>
          </a:stretch>
        </p:blipFill>
        <p:spPr bwMode="auto">
          <a:xfrm>
            <a:off x="193675" y="115888"/>
            <a:ext cx="935038" cy="936625"/>
          </a:xfrm>
          <a:prstGeom prst="rect">
            <a:avLst/>
          </a:prstGeom>
          <a:noFill/>
          <a:effectLst>
            <a:outerShdw blurRad="292100" dist="177800" dir="2460000" sx="99000" sy="99000" algn="l" rotWithShape="0">
              <a:prstClr val="black">
                <a:alpha val="39000"/>
              </a:prstClr>
            </a:outerShdw>
          </a:effectLst>
          <a:extLst/>
        </p:spPr>
      </p:pic>
      <p:sp>
        <p:nvSpPr>
          <p:cNvPr id="15" name="TextBox 14"/>
          <p:cNvSpPr txBox="1">
            <a:spLocks noChangeArrowheads="1"/>
          </p:cNvSpPr>
          <p:nvPr/>
        </p:nvSpPr>
        <p:spPr bwMode="auto">
          <a:xfrm>
            <a:off x="1128713" y="404813"/>
            <a:ext cx="2241550" cy="366712"/>
          </a:xfrm>
          <a:prstGeom prst="rect">
            <a:avLst/>
          </a:prstGeom>
          <a:noFill/>
          <a:ln w="9525">
            <a:noFill/>
            <a:miter lim="800000"/>
            <a:headEnd/>
            <a:tailEnd/>
          </a:ln>
        </p:spPr>
        <p:txBody>
          <a:bodyPr wrap="none">
            <a:spAutoFit/>
          </a:bodyPr>
          <a:lstStyle/>
          <a:p>
            <a:r>
              <a:rPr lang="zh-CN" altLang="en-US" b="1">
                <a:solidFill>
                  <a:srgbClr val="0070C0"/>
                </a:solidFill>
                <a:latin typeface="微软雅黑" pitchFamily="34" charset="-122"/>
                <a:ea typeface="微软雅黑" pitchFamily="34" charset="-122"/>
                <a:sym typeface="Arial" charset="0"/>
              </a:rPr>
              <a:t>高级区间之交易案例</a:t>
            </a:r>
            <a:endParaRPr lang="zh-CN" altLang="en-US" baseline="-3000">
              <a:solidFill>
                <a:srgbClr val="7F7F7F"/>
              </a:solidFill>
              <a:latin typeface="微软雅黑" pitchFamily="34" charset="-122"/>
              <a:ea typeface="微软雅黑" pitchFamily="34" charset="-122"/>
              <a:sym typeface="Arial" charset="0"/>
            </a:endParaRPr>
          </a:p>
        </p:txBody>
      </p:sp>
      <p:grpSp>
        <p:nvGrpSpPr>
          <p:cNvPr id="57" name="组合 56"/>
          <p:cNvGrpSpPr>
            <a:grpSpLocks/>
          </p:cNvGrpSpPr>
          <p:nvPr/>
        </p:nvGrpSpPr>
        <p:grpSpPr bwMode="auto">
          <a:xfrm>
            <a:off x="8402638" y="260350"/>
            <a:ext cx="3527425" cy="6640513"/>
            <a:chOff x="3451161" y="3849925"/>
            <a:chExt cx="1725052" cy="3556829"/>
          </a:xfrm>
        </p:grpSpPr>
        <p:sp>
          <p:nvSpPr>
            <p:cNvPr id="144390" name="文本框 39"/>
            <p:cNvSpPr txBox="1">
              <a:spLocks noChangeArrowheads="1"/>
            </p:cNvSpPr>
            <p:nvPr/>
          </p:nvSpPr>
          <p:spPr bwMode="auto">
            <a:xfrm>
              <a:off x="3451161" y="3849925"/>
              <a:ext cx="1725052" cy="196420"/>
            </a:xfrm>
            <a:prstGeom prst="rect">
              <a:avLst/>
            </a:prstGeom>
            <a:noFill/>
            <a:ln w="9525">
              <a:noFill/>
              <a:miter lim="800000"/>
              <a:headEnd/>
              <a:tailEnd/>
            </a:ln>
          </p:spPr>
          <p:txBody>
            <a:bodyPr>
              <a:spAutoFit/>
            </a:bodyPr>
            <a:lstStyle/>
            <a:p>
              <a:r>
                <a:rPr lang="zh-CN" altLang="en-US" b="1">
                  <a:solidFill>
                    <a:srgbClr val="FD0101"/>
                  </a:solidFill>
                  <a:latin typeface="微软雅黑" pitchFamily="34" charset="-122"/>
                  <a:ea typeface="微软雅黑" pitchFamily="34" charset="-122"/>
                </a:rPr>
                <a:t>高级区间案例</a:t>
              </a:r>
            </a:p>
          </p:txBody>
        </p:sp>
        <p:sp>
          <p:nvSpPr>
            <p:cNvPr id="144391" name="文本框 40"/>
            <p:cNvSpPr txBox="1">
              <a:spLocks noChangeArrowheads="1"/>
            </p:cNvSpPr>
            <p:nvPr/>
          </p:nvSpPr>
          <p:spPr bwMode="auto">
            <a:xfrm>
              <a:off x="3457372" y="4167089"/>
              <a:ext cx="1718841" cy="3239665"/>
            </a:xfrm>
            <a:prstGeom prst="rect">
              <a:avLst/>
            </a:prstGeom>
            <a:noFill/>
            <a:ln w="9525">
              <a:noFill/>
              <a:miter lim="800000"/>
              <a:headEnd/>
              <a:tailEnd/>
            </a:ln>
          </p:spPr>
          <p:txBody>
            <a:bodyPr>
              <a:spAutoFit/>
            </a:bodyPr>
            <a:lstStyle/>
            <a:p>
              <a:pPr algn="just"/>
              <a:r>
                <a:rPr lang="zh-CN" altLang="en-US" sz="1400">
                  <a:latin typeface="微软雅黑" pitchFamily="34" charset="-122"/>
                  <a:ea typeface="微软雅黑" pitchFamily="34" charset="-122"/>
                </a:rPr>
                <a:t>用户小刘设置股票</a:t>
              </a:r>
              <a:r>
                <a:rPr lang="en-US" altLang="zh-CN" sz="1400">
                  <a:latin typeface="微软雅黑" pitchFamily="34" charset="-122"/>
                  <a:ea typeface="微软雅黑" pitchFamily="34" charset="-122"/>
                </a:rPr>
                <a:t>A</a:t>
              </a:r>
              <a:r>
                <a:rPr lang="zh-CN" altLang="en-US" sz="1400">
                  <a:latin typeface="微软雅黑" pitchFamily="34" charset="-122"/>
                  <a:ea typeface="微软雅黑" pitchFamily="34" charset="-122"/>
                </a:rPr>
                <a:t>以</a:t>
              </a:r>
              <a:r>
                <a:rPr lang="en-US" altLang="zh-CN" sz="1400">
                  <a:latin typeface="微软雅黑" pitchFamily="34" charset="-122"/>
                  <a:ea typeface="微软雅黑" pitchFamily="34" charset="-122"/>
                </a:rPr>
                <a:t>10</a:t>
              </a:r>
              <a:r>
                <a:rPr lang="zh-CN" altLang="en-US" sz="1400">
                  <a:latin typeface="微软雅黑" pitchFamily="34" charset="-122"/>
                  <a:ea typeface="微软雅黑" pitchFamily="34" charset="-122"/>
                </a:rPr>
                <a:t>元为基础，每上涨</a:t>
              </a:r>
              <a:r>
                <a:rPr lang="en-US" altLang="zh-CN" sz="1400">
                  <a:latin typeface="微软雅黑" pitchFamily="34" charset="-122"/>
                  <a:ea typeface="微软雅黑" pitchFamily="34" charset="-122"/>
                </a:rPr>
                <a:t>2%</a:t>
              </a:r>
              <a:r>
                <a:rPr lang="zh-CN" altLang="en-US" sz="1400">
                  <a:latin typeface="微软雅黑" pitchFamily="34" charset="-122"/>
                  <a:ea typeface="微软雅黑" pitchFamily="34" charset="-122"/>
                </a:rPr>
                <a:t>，回落</a:t>
              </a:r>
              <a:r>
                <a:rPr lang="en-US" altLang="zh-CN" sz="1400">
                  <a:latin typeface="微软雅黑" pitchFamily="34" charset="-122"/>
                  <a:ea typeface="微软雅黑" pitchFamily="34" charset="-122"/>
                </a:rPr>
                <a:t>1%</a:t>
              </a:r>
              <a:r>
                <a:rPr lang="zh-CN" altLang="en-US" sz="1400">
                  <a:latin typeface="微软雅黑" pitchFamily="34" charset="-122"/>
                  <a:ea typeface="微软雅黑" pitchFamily="34" charset="-122"/>
                </a:rPr>
                <a:t>卖出</a:t>
              </a:r>
              <a:r>
                <a:rPr lang="en-US" altLang="zh-CN" sz="1400">
                  <a:latin typeface="微软雅黑" pitchFamily="34" charset="-122"/>
                  <a:ea typeface="微软雅黑" pitchFamily="34" charset="-122"/>
                </a:rPr>
                <a:t>1000</a:t>
              </a:r>
              <a:r>
                <a:rPr lang="zh-CN" altLang="en-US" sz="1400">
                  <a:latin typeface="微软雅黑" pitchFamily="34" charset="-122"/>
                  <a:ea typeface="微软雅黑" pitchFamily="34" charset="-122"/>
                </a:rPr>
                <a:t>股，每下跌</a:t>
              </a:r>
              <a:r>
                <a:rPr lang="en-US" altLang="zh-CN" sz="1400">
                  <a:latin typeface="微软雅黑" pitchFamily="34" charset="-122"/>
                  <a:ea typeface="微软雅黑" pitchFamily="34" charset="-122"/>
                </a:rPr>
                <a:t>2%</a:t>
              </a:r>
              <a:r>
                <a:rPr lang="zh-CN" altLang="en-US" sz="1400">
                  <a:latin typeface="微软雅黑" pitchFamily="34" charset="-122"/>
                  <a:ea typeface="微软雅黑" pitchFamily="34" charset="-122"/>
                </a:rPr>
                <a:t>，反弹</a:t>
              </a:r>
              <a:r>
                <a:rPr lang="en-US" altLang="zh-CN" sz="1400">
                  <a:latin typeface="微软雅黑" pitchFamily="34" charset="-122"/>
                  <a:ea typeface="微软雅黑" pitchFamily="34" charset="-122"/>
                </a:rPr>
                <a:t>1%</a:t>
              </a:r>
              <a:r>
                <a:rPr lang="zh-CN" altLang="en-US" sz="1400">
                  <a:latin typeface="微软雅黑" pitchFamily="34" charset="-122"/>
                  <a:ea typeface="微软雅黑" pitchFamily="34" charset="-122"/>
                </a:rPr>
                <a:t>买入</a:t>
              </a:r>
              <a:r>
                <a:rPr lang="en-US" altLang="zh-CN" sz="1400">
                  <a:latin typeface="微软雅黑" pitchFamily="34" charset="-122"/>
                  <a:ea typeface="微软雅黑" pitchFamily="34" charset="-122"/>
                </a:rPr>
                <a:t>1000</a:t>
              </a:r>
              <a:r>
                <a:rPr lang="zh-CN" altLang="en-US" sz="1400">
                  <a:latin typeface="微软雅黑" pitchFamily="34" charset="-122"/>
                  <a:ea typeface="微软雅黑" pitchFamily="34" charset="-122"/>
                </a:rPr>
                <a:t>股；</a:t>
              </a:r>
            </a:p>
            <a:p>
              <a:pPr algn="just"/>
              <a:r>
                <a:rPr lang="zh-CN" altLang="en-US" sz="1400">
                  <a:latin typeface="微软雅黑" pitchFamily="34" charset="-122"/>
                  <a:ea typeface="微软雅黑" pitchFamily="34" charset="-122"/>
                </a:rPr>
                <a:t>如左图走势，当股票</a:t>
              </a:r>
              <a:r>
                <a:rPr lang="en-US" altLang="zh-CN" sz="1400">
                  <a:latin typeface="微软雅黑" pitchFamily="34" charset="-122"/>
                  <a:ea typeface="微软雅黑" pitchFamily="34" charset="-122"/>
                </a:rPr>
                <a:t>A</a:t>
              </a:r>
              <a:r>
                <a:rPr lang="zh-CN" altLang="en-US" sz="1400">
                  <a:latin typeface="微软雅黑" pitchFamily="34" charset="-122"/>
                  <a:ea typeface="微软雅黑" pitchFamily="34" charset="-122"/>
                </a:rPr>
                <a:t>从开始出发，上升到最高</a:t>
              </a:r>
              <a:r>
                <a:rPr lang="en-US" altLang="zh-CN" sz="1400">
                  <a:latin typeface="微软雅黑" pitchFamily="34" charset="-122"/>
                  <a:ea typeface="微软雅黑" pitchFamily="34" charset="-122"/>
                </a:rPr>
                <a:t>7%</a:t>
              </a:r>
              <a:r>
                <a:rPr lang="zh-CN" altLang="en-US" sz="1400">
                  <a:latin typeface="微软雅黑" pitchFamily="34" charset="-122"/>
                  <a:ea typeface="微软雅黑" pitchFamily="34" charset="-122"/>
                </a:rPr>
                <a:t>后开始回落</a:t>
              </a:r>
              <a:r>
                <a:rPr lang="en-US" altLang="zh-CN" sz="1400">
                  <a:latin typeface="微软雅黑" pitchFamily="34" charset="-122"/>
                  <a:ea typeface="微软雅黑" pitchFamily="34" charset="-122"/>
                </a:rPr>
                <a:t>1%</a:t>
              </a:r>
              <a:r>
                <a:rPr lang="zh-CN" altLang="en-US" sz="1400">
                  <a:latin typeface="微软雅黑" pitchFamily="34" charset="-122"/>
                  <a:ea typeface="微软雅黑" pitchFamily="34" charset="-122"/>
                </a:rPr>
                <a:t>触发卖出时，系统将执行卖出</a:t>
              </a:r>
              <a:r>
                <a:rPr lang="en-US" altLang="zh-CN" sz="1400">
                  <a:latin typeface="微软雅黑" pitchFamily="34" charset="-122"/>
                  <a:ea typeface="微软雅黑" pitchFamily="34" charset="-122"/>
                </a:rPr>
                <a:t>3000</a:t>
              </a:r>
              <a:r>
                <a:rPr lang="zh-CN" altLang="en-US" sz="1400">
                  <a:latin typeface="微软雅黑" pitchFamily="34" charset="-122"/>
                  <a:ea typeface="微软雅黑" pitchFamily="34" charset="-122"/>
                </a:rPr>
                <a:t>股，</a:t>
              </a:r>
              <a:r>
                <a:rPr lang="en-US" altLang="zh-CN" sz="1400">
                  <a:latin typeface="微软雅黑" pitchFamily="34" charset="-122"/>
                  <a:ea typeface="微软雅黑" pitchFamily="34" charset="-122"/>
                </a:rPr>
                <a:t>7%/2%=3(</a:t>
              </a:r>
              <a:r>
                <a:rPr lang="zh-CN" altLang="en-US" sz="1400">
                  <a:latin typeface="微软雅黑" pitchFamily="34" charset="-122"/>
                  <a:ea typeface="微软雅黑" pitchFamily="34" charset="-122"/>
                </a:rPr>
                <a:t>取整</a:t>
              </a:r>
              <a:r>
                <a:rPr lang="en-US" altLang="zh-CN" sz="1400">
                  <a:latin typeface="微软雅黑" pitchFamily="34" charset="-122"/>
                  <a:ea typeface="微软雅黑" pitchFamily="34" charset="-122"/>
                </a:rPr>
                <a:t>)</a:t>
              </a:r>
              <a:r>
                <a:rPr lang="zh-CN" altLang="en-US" sz="1400">
                  <a:latin typeface="微软雅黑" pitchFamily="34" charset="-122"/>
                  <a:ea typeface="微软雅黑" pitchFamily="34" charset="-122"/>
                </a:rPr>
                <a:t>后乘以上涨卖出的份数</a:t>
              </a:r>
              <a:r>
                <a:rPr lang="en-US" altLang="zh-CN" sz="1400">
                  <a:latin typeface="微软雅黑" pitchFamily="34" charset="-122"/>
                  <a:ea typeface="微软雅黑" pitchFamily="34" charset="-122"/>
                </a:rPr>
                <a:t>1000</a:t>
              </a:r>
              <a:r>
                <a:rPr lang="zh-CN" altLang="en-US" sz="1400">
                  <a:latin typeface="微软雅黑" pitchFamily="34" charset="-122"/>
                  <a:ea typeface="微软雅黑" pitchFamily="34" charset="-122"/>
                </a:rPr>
                <a:t>股，而普通区间只会卖出</a:t>
              </a:r>
              <a:r>
                <a:rPr lang="en-US" altLang="zh-CN" sz="1400">
                  <a:latin typeface="微软雅黑" pitchFamily="34" charset="-122"/>
                  <a:ea typeface="微软雅黑" pitchFamily="34" charset="-122"/>
                </a:rPr>
                <a:t>1000</a:t>
              </a:r>
              <a:r>
                <a:rPr lang="zh-CN" altLang="en-US" sz="1400">
                  <a:latin typeface="微软雅黑" pitchFamily="34" charset="-122"/>
                  <a:ea typeface="微软雅黑" pitchFamily="34" charset="-122"/>
                </a:rPr>
                <a:t>股，没有份数叠加交易，触发交易后，将以触发价格为基础价格计算接下来的区间交易，买入方向同理，仍然是叠加份数交易，用户不设置拐点交易，遇到高开低开等仍然叠加交易份数，假设第二天高开</a:t>
              </a:r>
              <a:r>
                <a:rPr lang="en-US" altLang="zh-CN" sz="1400">
                  <a:latin typeface="微软雅黑" pitchFamily="34" charset="-122"/>
                  <a:ea typeface="微软雅黑" pitchFamily="34" charset="-122"/>
                </a:rPr>
                <a:t>6</a:t>
              </a:r>
              <a:r>
                <a:rPr lang="zh-CN" altLang="en-US" sz="1400">
                  <a:latin typeface="微软雅黑" pitchFamily="34" charset="-122"/>
                  <a:ea typeface="微软雅黑" pitchFamily="34" charset="-122"/>
                </a:rPr>
                <a:t>个点，直接卖出</a:t>
              </a:r>
              <a:r>
                <a:rPr lang="en-US" altLang="zh-CN" sz="1400">
                  <a:latin typeface="微软雅黑" pitchFamily="34" charset="-122"/>
                  <a:ea typeface="微软雅黑" pitchFamily="34" charset="-122"/>
                </a:rPr>
                <a:t>3000</a:t>
              </a:r>
              <a:r>
                <a:rPr lang="zh-CN" altLang="en-US" sz="1400">
                  <a:latin typeface="微软雅黑" pitchFamily="34" charset="-122"/>
                  <a:ea typeface="微软雅黑" pitchFamily="34" charset="-122"/>
                </a:rPr>
                <a:t>股。</a:t>
              </a:r>
            </a:p>
            <a:p>
              <a:pPr algn="just"/>
              <a:endParaRPr lang="en-US" altLang="zh-CN" sz="1400">
                <a:latin typeface="微软雅黑" pitchFamily="34" charset="-122"/>
                <a:ea typeface="微软雅黑" pitchFamily="34" charset="-122"/>
              </a:endParaRPr>
            </a:p>
            <a:p>
              <a:pPr algn="just"/>
              <a:r>
                <a:rPr lang="zh-CN" altLang="en-US" sz="1400">
                  <a:latin typeface="微软雅黑" pitchFamily="34" charset="-122"/>
                  <a:ea typeface="微软雅黑" pitchFamily="34" charset="-122"/>
                </a:rPr>
                <a:t>假设价格</a:t>
              </a:r>
              <a:r>
                <a:rPr lang="en-US" altLang="zh-CN" sz="1400">
                  <a:latin typeface="微软雅黑" pitchFamily="34" charset="-122"/>
                  <a:ea typeface="微软雅黑" pitchFamily="34" charset="-122"/>
                </a:rPr>
                <a:t>11</a:t>
              </a:r>
              <a:r>
                <a:rPr lang="zh-CN" altLang="en-US" sz="1400">
                  <a:latin typeface="微软雅黑" pitchFamily="34" charset="-122"/>
                  <a:ea typeface="微软雅黑" pitchFamily="34" charset="-122"/>
                </a:rPr>
                <a:t>为设置的区间高点，当股价冲破</a:t>
              </a:r>
              <a:r>
                <a:rPr lang="en-US" altLang="zh-CN" sz="1400">
                  <a:latin typeface="微软雅黑" pitchFamily="34" charset="-122"/>
                  <a:ea typeface="微软雅黑" pitchFamily="34" charset="-122"/>
                </a:rPr>
                <a:t>11</a:t>
              </a:r>
              <a:r>
                <a:rPr lang="zh-CN" altLang="en-US" sz="1400">
                  <a:latin typeface="微软雅黑" pitchFamily="34" charset="-122"/>
                  <a:ea typeface="微软雅黑" pitchFamily="34" charset="-122"/>
                </a:rPr>
                <a:t>元后系统自动等待上涨条件满足后则执行卖出区间所有数量，值得注意的是并不是达到</a:t>
              </a:r>
              <a:r>
                <a:rPr lang="en-US" altLang="zh-CN" sz="1400">
                  <a:latin typeface="微软雅黑" pitchFamily="34" charset="-122"/>
                  <a:ea typeface="微软雅黑" pitchFamily="34" charset="-122"/>
                </a:rPr>
                <a:t>11</a:t>
              </a:r>
              <a:r>
                <a:rPr lang="zh-CN" altLang="en-US" sz="1400">
                  <a:latin typeface="微软雅黑" pitchFamily="34" charset="-122"/>
                  <a:ea typeface="微软雅黑" pitchFamily="34" charset="-122"/>
                </a:rPr>
                <a:t>元立刻卖出，而是等待上涨条件满足再执行，执行完毕后高级区间任务自动结束，无论次数满足与否；</a:t>
              </a:r>
            </a:p>
            <a:p>
              <a:pPr algn="just"/>
              <a:r>
                <a:rPr lang="zh-CN" altLang="en-US" sz="1400">
                  <a:latin typeface="微软雅黑" pitchFamily="34" charset="-122"/>
                  <a:ea typeface="微软雅黑" pitchFamily="34" charset="-122"/>
                </a:rPr>
                <a:t>假设价格</a:t>
              </a:r>
              <a:r>
                <a:rPr lang="en-US" altLang="zh-CN" sz="1400">
                  <a:latin typeface="微软雅黑" pitchFamily="34" charset="-122"/>
                  <a:ea typeface="微软雅黑" pitchFamily="34" charset="-122"/>
                </a:rPr>
                <a:t>9</a:t>
              </a:r>
              <a:r>
                <a:rPr lang="zh-CN" altLang="en-US" sz="1400">
                  <a:latin typeface="微软雅黑" pitchFamily="34" charset="-122"/>
                  <a:ea typeface="微软雅黑" pitchFamily="34" charset="-122"/>
                </a:rPr>
                <a:t>元为设置的区间低点，若股价低于</a:t>
              </a:r>
              <a:r>
                <a:rPr lang="en-US" altLang="zh-CN" sz="1400">
                  <a:latin typeface="微软雅黑" pitchFamily="34" charset="-122"/>
                  <a:ea typeface="微软雅黑" pitchFamily="34" charset="-122"/>
                </a:rPr>
                <a:t>9</a:t>
              </a:r>
              <a:r>
                <a:rPr lang="zh-CN" altLang="en-US" sz="1400">
                  <a:latin typeface="微软雅黑" pitchFamily="34" charset="-122"/>
                  <a:ea typeface="微软雅黑" pitchFamily="34" charset="-122"/>
                </a:rPr>
                <a:t>元将不再进行区间交易，直至股价重新回到</a:t>
              </a:r>
              <a:r>
                <a:rPr lang="en-US" altLang="zh-CN" sz="1400">
                  <a:latin typeface="微软雅黑" pitchFamily="34" charset="-122"/>
                  <a:ea typeface="微软雅黑" pitchFamily="34" charset="-122"/>
                </a:rPr>
                <a:t>9</a:t>
              </a:r>
              <a:r>
                <a:rPr lang="zh-CN" altLang="en-US" sz="1400">
                  <a:latin typeface="微软雅黑" pitchFamily="34" charset="-122"/>
                  <a:ea typeface="微软雅黑" pitchFamily="34" charset="-122"/>
                </a:rPr>
                <a:t>元以上后恢复区间交易</a:t>
              </a:r>
            </a:p>
            <a:p>
              <a:pPr algn="just"/>
              <a:r>
                <a:rPr lang="zh-CN" altLang="en-US" sz="1400">
                  <a:latin typeface="微软雅黑" pitchFamily="34" charset="-122"/>
                  <a:ea typeface="微软雅黑" pitchFamily="34" charset="-122"/>
                </a:rPr>
                <a:t>假设</a:t>
              </a:r>
              <a:r>
                <a:rPr lang="en-US" altLang="zh-CN" sz="1400">
                  <a:latin typeface="微软雅黑" pitchFamily="34" charset="-122"/>
                  <a:ea typeface="微软雅黑" pitchFamily="34" charset="-122"/>
                </a:rPr>
                <a:t>8.5</a:t>
              </a:r>
              <a:r>
                <a:rPr lang="zh-CN" altLang="en-US" sz="1400">
                  <a:latin typeface="微软雅黑" pitchFamily="34" charset="-122"/>
                  <a:ea typeface="微软雅黑" pitchFamily="34" charset="-122"/>
                </a:rPr>
                <a:t>元为用户设置的止损价格，若股价跌破</a:t>
              </a:r>
              <a:r>
                <a:rPr lang="en-US" altLang="zh-CN" sz="1400">
                  <a:latin typeface="微软雅黑" pitchFamily="34" charset="-122"/>
                  <a:ea typeface="微软雅黑" pitchFamily="34" charset="-122"/>
                </a:rPr>
                <a:t>8.5</a:t>
              </a:r>
              <a:r>
                <a:rPr lang="zh-CN" altLang="en-US" sz="1400">
                  <a:latin typeface="微软雅黑" pitchFamily="34" charset="-122"/>
                  <a:ea typeface="微软雅黑" pitchFamily="34" charset="-122"/>
                </a:rPr>
                <a:t>元，则自动卖出区间所有数量，高级区间任务结束，无论次数满足与否。</a:t>
              </a:r>
            </a:p>
            <a:p>
              <a:pPr algn="just"/>
              <a:endParaRPr lang="en-US" altLang="zh-CN" sz="1400">
                <a:latin typeface="微软雅黑" pitchFamily="34" charset="-122"/>
                <a:ea typeface="微软雅黑" pitchFamily="34" charset="-122"/>
              </a:endParaRPr>
            </a:p>
            <a:p>
              <a:pPr algn="just"/>
              <a:endParaRPr lang="zh-CN" altLang="en-US" sz="1400">
                <a:latin typeface="微软雅黑" pitchFamily="34" charset="-122"/>
                <a:ea typeface="微软雅黑" pitchFamily="34" charset="-122"/>
              </a:endParaRPr>
            </a:p>
          </p:txBody>
        </p:sp>
      </p:grpSp>
      <p:pic>
        <p:nvPicPr>
          <p:cNvPr id="144393" name="Picture 9"/>
          <p:cNvPicPr>
            <a:picLocks noChangeAspect="1" noChangeArrowheads="1"/>
          </p:cNvPicPr>
          <p:nvPr/>
        </p:nvPicPr>
        <p:blipFill>
          <a:blip r:embed="rId4"/>
          <a:srcRect/>
          <a:stretch>
            <a:fillRect/>
          </a:stretch>
        </p:blipFill>
        <p:spPr bwMode="auto">
          <a:xfrm>
            <a:off x="336550" y="1268413"/>
            <a:ext cx="7921625" cy="5019675"/>
          </a:xfrm>
          <a:prstGeom prst="rect">
            <a:avLst/>
          </a:prstGeom>
          <a:noFill/>
          <a:ln w="9525">
            <a:noFill/>
            <a:miter lim="800000"/>
            <a:headEnd/>
            <a:tailEnd/>
          </a:ln>
          <a:effectLst/>
        </p:spPr>
      </p:pic>
      <p:sp>
        <p:nvSpPr>
          <p:cNvPr id="73" name="KSO_Shape"/>
          <p:cNvSpPr>
            <a:spLocks/>
          </p:cNvSpPr>
          <p:nvPr/>
        </p:nvSpPr>
        <p:spPr bwMode="auto">
          <a:xfrm>
            <a:off x="409575" y="404813"/>
            <a:ext cx="576263" cy="4318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008AF2"/>
              </a:solidFill>
              <a:latin typeface="+mn-lt"/>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anim calcmode="lin" valueType="num">
                                      <p:cBhvr>
                                        <p:cTn id="8" dur="250" fill="hold"/>
                                        <p:tgtEl>
                                          <p:spTgt spid="9"/>
                                        </p:tgtEl>
                                        <p:attrNameLst>
                                          <p:attrName>ppt_x</p:attrName>
                                        </p:attrNameLst>
                                      </p:cBhvr>
                                      <p:tavLst>
                                        <p:tav tm="0">
                                          <p:val>
                                            <p:strVal val="#ppt_x"/>
                                          </p:val>
                                        </p:tav>
                                        <p:tav tm="100000">
                                          <p:val>
                                            <p:strVal val="#ppt_x"/>
                                          </p:val>
                                        </p:tav>
                                      </p:tavLst>
                                    </p:anim>
                                    <p:anim calcmode="lin" valueType="num">
                                      <p:cBhvr>
                                        <p:cTn id="9" dur="25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1" decel="10000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0-#ppt_h/2"/>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1000"/>
                                        <p:tgtEl>
                                          <p:spTgt spid="57"/>
                                        </p:tgtEl>
                                      </p:cBhvr>
                                    </p:animEffect>
                                    <p:anim calcmode="lin" valueType="num">
                                      <p:cBhvr>
                                        <p:cTn id="18" dur="1000" fill="hold"/>
                                        <p:tgtEl>
                                          <p:spTgt spid="57"/>
                                        </p:tgtEl>
                                        <p:attrNameLst>
                                          <p:attrName>ppt_x</p:attrName>
                                        </p:attrNameLst>
                                      </p:cBhvr>
                                      <p:tavLst>
                                        <p:tav tm="0">
                                          <p:val>
                                            <p:strVal val="#ppt_x"/>
                                          </p:val>
                                        </p:tav>
                                        <p:tav tm="100000">
                                          <p:val>
                                            <p:strVal val="#ppt_x"/>
                                          </p:val>
                                        </p:tav>
                                      </p:tavLst>
                                    </p:anim>
                                    <p:anim calcmode="lin" valueType="num">
                                      <p:cBhvr>
                                        <p:cTn id="19" dur="1000" fill="hold"/>
                                        <p:tgtEl>
                                          <p:spTgt spid="57"/>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12" presetClass="entr" presetSubtype="4" fill="hold" nodeType="afterEffect">
                                  <p:stCondLst>
                                    <p:cond delay="0"/>
                                  </p:stCondLst>
                                  <p:childTnLst>
                                    <p:set>
                                      <p:cBhvr>
                                        <p:cTn id="22" dur="1" fill="hold">
                                          <p:stCondLst>
                                            <p:cond delay="0"/>
                                          </p:stCondLst>
                                        </p:cTn>
                                        <p:tgtEl>
                                          <p:spTgt spid="73"/>
                                        </p:tgtEl>
                                        <p:attrNameLst>
                                          <p:attrName>style.visibility</p:attrName>
                                        </p:attrNameLst>
                                      </p:cBhvr>
                                      <p:to>
                                        <p:strVal val="visible"/>
                                      </p:to>
                                    </p:set>
                                    <p:anim calcmode="lin" valueType="num">
                                      <p:cBhvr additive="base">
                                        <p:cTn id="23" dur="500"/>
                                        <p:tgtEl>
                                          <p:spTgt spid="73"/>
                                        </p:tgtEl>
                                        <p:attrNameLst>
                                          <p:attrName>ppt_y</p:attrName>
                                        </p:attrNameLst>
                                      </p:cBhvr>
                                      <p:tavLst>
                                        <p:tav tm="0">
                                          <p:val>
                                            <p:strVal val="#ppt_y+#ppt_h*1.125000"/>
                                          </p:val>
                                        </p:tav>
                                        <p:tav tm="100000">
                                          <p:val>
                                            <p:strVal val="#ppt_y"/>
                                          </p:val>
                                        </p:tav>
                                      </p:tavLst>
                                    </p:anim>
                                    <p:animEffect transition="in" filter="wipe(up)">
                                      <p:cBhvr>
                                        <p:cTn id="24"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C:\Users\Administrator\Desktop\微立体创业计划\002.png"/>
          <p:cNvPicPr>
            <a:picLocks noChangeAspect="1" noChangeArrowheads="1"/>
          </p:cNvPicPr>
          <p:nvPr/>
        </p:nvPicPr>
        <p:blipFill>
          <a:blip r:embed="rId3"/>
          <a:srcRect/>
          <a:stretch>
            <a:fillRect/>
          </a:stretch>
        </p:blipFill>
        <p:spPr bwMode="auto">
          <a:xfrm>
            <a:off x="193675" y="115888"/>
            <a:ext cx="935038" cy="936625"/>
          </a:xfrm>
          <a:prstGeom prst="rect">
            <a:avLst/>
          </a:prstGeom>
          <a:noFill/>
          <a:effectLst>
            <a:outerShdw blurRad="292100" dist="177800" dir="2460000" sx="99000" sy="99000" algn="l" rotWithShape="0">
              <a:prstClr val="black">
                <a:alpha val="39000"/>
              </a:prstClr>
            </a:outerShdw>
          </a:effectLst>
          <a:extLst/>
        </p:spPr>
      </p:pic>
      <p:sp>
        <p:nvSpPr>
          <p:cNvPr id="15" name="TextBox 14"/>
          <p:cNvSpPr txBox="1">
            <a:spLocks noChangeArrowheads="1"/>
          </p:cNvSpPr>
          <p:nvPr/>
        </p:nvSpPr>
        <p:spPr bwMode="auto">
          <a:xfrm>
            <a:off x="1128713" y="404813"/>
            <a:ext cx="2698750" cy="366712"/>
          </a:xfrm>
          <a:prstGeom prst="rect">
            <a:avLst/>
          </a:prstGeom>
          <a:noFill/>
          <a:ln w="9525">
            <a:noFill/>
            <a:miter lim="800000"/>
            <a:headEnd/>
            <a:tailEnd/>
          </a:ln>
        </p:spPr>
        <p:txBody>
          <a:bodyPr wrap="none">
            <a:spAutoFit/>
          </a:bodyPr>
          <a:lstStyle/>
          <a:p>
            <a:r>
              <a:rPr lang="zh-CN" altLang="en-US" b="1">
                <a:solidFill>
                  <a:srgbClr val="0070C0"/>
                </a:solidFill>
                <a:latin typeface="微软雅黑" pitchFamily="34" charset="-122"/>
                <a:ea typeface="微软雅黑" pitchFamily="34" charset="-122"/>
                <a:sym typeface="Arial" charset="0"/>
              </a:rPr>
              <a:t>高级区间任务之操作技巧</a:t>
            </a:r>
            <a:endParaRPr lang="zh-CN" altLang="en-US" baseline="-3000">
              <a:solidFill>
                <a:srgbClr val="7F7F7F"/>
              </a:solidFill>
              <a:latin typeface="微软雅黑" pitchFamily="34" charset="-122"/>
              <a:ea typeface="微软雅黑" pitchFamily="34" charset="-122"/>
              <a:sym typeface="Arial" charset="0"/>
            </a:endParaRPr>
          </a:p>
        </p:txBody>
      </p:sp>
      <p:grpSp>
        <p:nvGrpSpPr>
          <p:cNvPr id="57" name="组合 56"/>
          <p:cNvGrpSpPr>
            <a:grpSpLocks/>
          </p:cNvGrpSpPr>
          <p:nvPr/>
        </p:nvGrpSpPr>
        <p:grpSpPr bwMode="auto">
          <a:xfrm>
            <a:off x="481013" y="1125538"/>
            <a:ext cx="4968875" cy="4887912"/>
            <a:chOff x="3451161" y="3849925"/>
            <a:chExt cx="1725052" cy="2598339"/>
          </a:xfrm>
        </p:grpSpPr>
        <p:sp>
          <p:nvSpPr>
            <p:cNvPr id="146438" name="文本框 39"/>
            <p:cNvSpPr txBox="1">
              <a:spLocks noChangeArrowheads="1"/>
            </p:cNvSpPr>
            <p:nvPr/>
          </p:nvSpPr>
          <p:spPr bwMode="auto">
            <a:xfrm>
              <a:off x="3451161" y="3849925"/>
              <a:ext cx="1725052" cy="194939"/>
            </a:xfrm>
            <a:prstGeom prst="rect">
              <a:avLst/>
            </a:prstGeom>
            <a:noFill/>
            <a:ln w="9525">
              <a:noFill/>
              <a:miter lim="800000"/>
              <a:headEnd/>
              <a:tailEnd/>
            </a:ln>
          </p:spPr>
          <p:txBody>
            <a:bodyPr>
              <a:spAutoFit/>
            </a:bodyPr>
            <a:lstStyle/>
            <a:p>
              <a:r>
                <a:rPr lang="zh-CN" altLang="en-US" b="1">
                  <a:solidFill>
                    <a:schemeClr val="hlink"/>
                  </a:solidFill>
                  <a:latin typeface="微软雅黑" pitchFamily="34" charset="-122"/>
                  <a:ea typeface="微软雅黑" pitchFamily="34" charset="-122"/>
                </a:rPr>
                <a:t>高级区间总结与操作技巧</a:t>
              </a:r>
            </a:p>
          </p:txBody>
        </p:sp>
        <p:sp>
          <p:nvSpPr>
            <p:cNvPr id="146439" name="文本框 40"/>
            <p:cNvSpPr txBox="1">
              <a:spLocks noChangeArrowheads="1"/>
            </p:cNvSpPr>
            <p:nvPr/>
          </p:nvSpPr>
          <p:spPr bwMode="auto">
            <a:xfrm>
              <a:off x="3457775" y="4167228"/>
              <a:ext cx="1718438" cy="2281036"/>
            </a:xfrm>
            <a:prstGeom prst="rect">
              <a:avLst/>
            </a:prstGeom>
            <a:noFill/>
            <a:ln w="9525">
              <a:noFill/>
              <a:miter lim="800000"/>
              <a:headEnd/>
              <a:tailEnd/>
            </a:ln>
          </p:spPr>
          <p:txBody>
            <a:bodyPr>
              <a:spAutoFit/>
            </a:bodyPr>
            <a:lstStyle/>
            <a:p>
              <a:pPr algn="just"/>
              <a:r>
                <a:rPr lang="zh-CN" altLang="en-US" sz="1200">
                  <a:latin typeface="微软雅黑" pitchFamily="34" charset="-122"/>
                  <a:ea typeface="微软雅黑" pitchFamily="34" charset="-122"/>
                </a:rPr>
                <a:t>高级区间可以实现叠加份数交易，以最大限度利用空间收益，右图红色圈起部分可进行价格切换，即幅度与价格的切换，并且可以不同类型交叉设置，如用户小刘可以设置每上涨</a:t>
              </a:r>
              <a:r>
                <a:rPr lang="en-US" altLang="zh-CN" sz="1200">
                  <a:latin typeface="微软雅黑" pitchFamily="34" charset="-122"/>
                  <a:ea typeface="微软雅黑" pitchFamily="34" charset="-122"/>
                </a:rPr>
                <a:t>2%</a:t>
              </a:r>
              <a:r>
                <a:rPr lang="zh-CN" altLang="en-US" sz="1200">
                  <a:latin typeface="微软雅黑" pitchFamily="34" charset="-122"/>
                  <a:ea typeface="微软雅黑" pitchFamily="34" charset="-122"/>
                </a:rPr>
                <a:t>卖出</a:t>
              </a:r>
              <a:r>
                <a:rPr lang="en-US" altLang="zh-CN" sz="1200">
                  <a:latin typeface="微软雅黑" pitchFamily="34" charset="-122"/>
                  <a:ea typeface="微软雅黑" pitchFamily="34" charset="-122"/>
                </a:rPr>
                <a:t>1000</a:t>
              </a:r>
              <a:r>
                <a:rPr lang="zh-CN" altLang="en-US" sz="1200">
                  <a:latin typeface="微软雅黑" pitchFamily="34" charset="-122"/>
                  <a:ea typeface="微软雅黑" pitchFamily="34" charset="-122"/>
                </a:rPr>
                <a:t>股，每下跌</a:t>
              </a:r>
              <a:r>
                <a:rPr lang="en-US" altLang="zh-CN" sz="1200">
                  <a:latin typeface="微软雅黑" pitchFamily="34" charset="-122"/>
                  <a:ea typeface="微软雅黑" pitchFamily="34" charset="-122"/>
                </a:rPr>
                <a:t>1</a:t>
              </a:r>
              <a:r>
                <a:rPr lang="zh-CN" altLang="en-US" sz="1200">
                  <a:latin typeface="微软雅黑" pitchFamily="34" charset="-122"/>
                  <a:ea typeface="微软雅黑" pitchFamily="34" charset="-122"/>
                </a:rPr>
                <a:t>元，买入</a:t>
              </a:r>
              <a:r>
                <a:rPr lang="en-US" altLang="zh-CN" sz="1200">
                  <a:latin typeface="微软雅黑" pitchFamily="34" charset="-122"/>
                  <a:ea typeface="微软雅黑" pitchFamily="34" charset="-122"/>
                </a:rPr>
                <a:t>1000</a:t>
              </a:r>
              <a:r>
                <a:rPr lang="zh-CN" altLang="en-US" sz="1200">
                  <a:latin typeface="微软雅黑" pitchFamily="34" charset="-122"/>
                  <a:ea typeface="微软雅黑" pitchFamily="34" charset="-122"/>
                </a:rPr>
                <a:t>股，反之依然成立，上下方向可以同时是幅度，也可以同时是价格，或者一个幅度，一个价格，交叉设置。当设置拐点时，依然可以进行类似的幅度和价格交叉设置执行。</a:t>
              </a:r>
            </a:p>
            <a:p>
              <a:pPr algn="just"/>
              <a:endParaRPr lang="zh-CN" altLang="en-US" sz="1200">
                <a:latin typeface="微软雅黑" pitchFamily="34" charset="-122"/>
                <a:ea typeface="微软雅黑" pitchFamily="34" charset="-122"/>
              </a:endParaRPr>
            </a:p>
            <a:p>
              <a:pPr algn="just"/>
              <a:r>
                <a:rPr lang="zh-CN" altLang="en-US" sz="1200">
                  <a:latin typeface="微软雅黑" pitchFamily="34" charset="-122"/>
                  <a:ea typeface="微软雅黑" pitchFamily="34" charset="-122"/>
                </a:rPr>
                <a:t>值得注意的是，初始总量的设置是非常有必要并且必须设置的。</a:t>
              </a:r>
            </a:p>
            <a:p>
              <a:pPr algn="just"/>
              <a:endParaRPr lang="zh-CN" altLang="en-US" sz="1200">
                <a:latin typeface="微软雅黑" pitchFamily="34" charset="-122"/>
                <a:ea typeface="微软雅黑" pitchFamily="34" charset="-122"/>
              </a:endParaRPr>
            </a:p>
            <a:p>
              <a:pPr algn="just"/>
              <a:r>
                <a:rPr lang="zh-CN" altLang="en-US" sz="1200">
                  <a:latin typeface="微软雅黑" pitchFamily="34" charset="-122"/>
                  <a:ea typeface="微软雅黑" pitchFamily="34" charset="-122"/>
                </a:rPr>
                <a:t>如用户小刘当前持有股票</a:t>
              </a:r>
              <a:r>
                <a:rPr lang="en-US" altLang="zh-CN" sz="1200">
                  <a:latin typeface="微软雅黑" pitchFamily="34" charset="-122"/>
                  <a:ea typeface="微软雅黑" pitchFamily="34" charset="-122"/>
                </a:rPr>
                <a:t>A</a:t>
              </a:r>
              <a:r>
                <a:rPr lang="zh-CN" altLang="en-US" sz="1200">
                  <a:latin typeface="微软雅黑" pitchFamily="34" charset="-122"/>
                  <a:ea typeface="微软雅黑" pitchFamily="34" charset="-122"/>
                </a:rPr>
                <a:t>，</a:t>
              </a:r>
              <a:r>
                <a:rPr lang="en-US" altLang="zh-CN" sz="1200">
                  <a:latin typeface="微软雅黑" pitchFamily="34" charset="-122"/>
                  <a:ea typeface="微软雅黑" pitchFamily="34" charset="-122"/>
                </a:rPr>
                <a:t>8000</a:t>
              </a:r>
              <a:r>
                <a:rPr lang="zh-CN" altLang="en-US" sz="1200">
                  <a:latin typeface="微软雅黑" pitchFamily="34" charset="-122"/>
                  <a:ea typeface="微软雅黑" pitchFamily="34" charset="-122"/>
                </a:rPr>
                <a:t>股，准备对其中的</a:t>
              </a:r>
              <a:r>
                <a:rPr lang="en-US" altLang="zh-CN" sz="1200">
                  <a:latin typeface="微软雅黑" pitchFamily="34" charset="-122"/>
                  <a:ea typeface="微软雅黑" pitchFamily="34" charset="-122"/>
                </a:rPr>
                <a:t>5000</a:t>
              </a:r>
              <a:r>
                <a:rPr lang="zh-CN" altLang="en-US" sz="1200">
                  <a:latin typeface="微软雅黑" pitchFamily="34" charset="-122"/>
                  <a:ea typeface="微软雅黑" pitchFamily="34" charset="-122"/>
                </a:rPr>
                <a:t>股进行高级区间交易，则初始总量设置</a:t>
              </a:r>
              <a:r>
                <a:rPr lang="en-US" altLang="zh-CN" sz="1200">
                  <a:latin typeface="微软雅黑" pitchFamily="34" charset="-122"/>
                  <a:ea typeface="微软雅黑" pitchFamily="34" charset="-122"/>
                </a:rPr>
                <a:t>5000</a:t>
              </a:r>
              <a:r>
                <a:rPr lang="zh-CN" altLang="en-US" sz="1200">
                  <a:latin typeface="微软雅黑" pitchFamily="34" charset="-122"/>
                  <a:ea typeface="微软雅黑" pitchFamily="34" charset="-122"/>
                </a:rPr>
                <a:t>即可，即保留底仓</a:t>
              </a:r>
              <a:r>
                <a:rPr lang="en-US" altLang="zh-CN" sz="1200">
                  <a:latin typeface="微软雅黑" pitchFamily="34" charset="-122"/>
                  <a:ea typeface="微软雅黑" pitchFamily="34" charset="-122"/>
                </a:rPr>
                <a:t>3000</a:t>
              </a:r>
              <a:r>
                <a:rPr lang="zh-CN" altLang="en-US" sz="1200">
                  <a:latin typeface="微软雅黑" pitchFamily="34" charset="-122"/>
                  <a:ea typeface="微软雅黑" pitchFamily="34" charset="-122"/>
                </a:rPr>
                <a:t>股不卖出，当高级区间触发过程中，发现区间数量不足时，则放弃卖出，而不会动用保留的</a:t>
              </a:r>
              <a:r>
                <a:rPr lang="en-US" altLang="zh-CN" sz="1200">
                  <a:latin typeface="微软雅黑" pitchFamily="34" charset="-122"/>
                  <a:ea typeface="微软雅黑" pitchFamily="34" charset="-122"/>
                </a:rPr>
                <a:t>3000</a:t>
              </a:r>
              <a:r>
                <a:rPr lang="zh-CN" altLang="en-US" sz="1200">
                  <a:latin typeface="微软雅黑" pitchFamily="34" charset="-122"/>
                  <a:ea typeface="微软雅黑" pitchFamily="34" charset="-122"/>
                </a:rPr>
                <a:t>股，其中区间总量</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初始总量</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总买入数量</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总卖出数量。</a:t>
              </a:r>
            </a:p>
            <a:p>
              <a:pPr algn="just"/>
              <a:endParaRPr lang="zh-CN" altLang="en-US" sz="1200">
                <a:latin typeface="微软雅黑" pitchFamily="34" charset="-122"/>
                <a:ea typeface="微软雅黑" pitchFamily="34" charset="-122"/>
              </a:endParaRPr>
            </a:p>
            <a:p>
              <a:pPr algn="just"/>
              <a:r>
                <a:rPr lang="zh-CN" altLang="en-US" sz="1200">
                  <a:latin typeface="微软雅黑" pitchFamily="34" charset="-122"/>
                  <a:ea typeface="微软雅黑" pitchFamily="34" charset="-122"/>
                </a:rPr>
                <a:t>注意设置中的限制买卖次数，若设置了限制次数，当交易份数满足交易次数后，则放弃交易，紧接着不管股价的走势如何变动，基础价格将不再变动，若一方满足次数，另一方不满足，则单方向进行交易，直至满足限制次数；</a:t>
              </a:r>
            </a:p>
            <a:p>
              <a:pPr algn="just"/>
              <a:r>
                <a:rPr lang="zh-CN" altLang="en-US" sz="1200">
                  <a:latin typeface="微软雅黑" pitchFamily="34" charset="-122"/>
                  <a:ea typeface="微软雅黑" pitchFamily="34" charset="-122"/>
                </a:rPr>
                <a:t>例如：限制买入</a:t>
              </a:r>
              <a:r>
                <a:rPr lang="en-US" altLang="zh-CN" sz="1200">
                  <a:latin typeface="微软雅黑" pitchFamily="34" charset="-122"/>
                  <a:ea typeface="微软雅黑" pitchFamily="34" charset="-122"/>
                </a:rPr>
                <a:t>5</a:t>
              </a:r>
              <a:r>
                <a:rPr lang="zh-CN" altLang="en-US" sz="1200">
                  <a:latin typeface="微软雅黑" pitchFamily="34" charset="-122"/>
                  <a:ea typeface="微软雅黑" pitchFamily="34" charset="-122"/>
                </a:rPr>
                <a:t>次，限制卖出</a:t>
              </a:r>
              <a:r>
                <a:rPr lang="en-US" altLang="zh-CN" sz="1200">
                  <a:latin typeface="微软雅黑" pitchFamily="34" charset="-122"/>
                  <a:ea typeface="微软雅黑" pitchFamily="34" charset="-122"/>
                </a:rPr>
                <a:t>10</a:t>
              </a:r>
              <a:r>
                <a:rPr lang="zh-CN" altLang="en-US" sz="1200">
                  <a:latin typeface="微软雅黑" pitchFamily="34" charset="-122"/>
                  <a:ea typeface="微软雅黑" pitchFamily="34" charset="-122"/>
                </a:rPr>
                <a:t>次，当股价达到</a:t>
              </a:r>
              <a:r>
                <a:rPr lang="en-US" altLang="zh-CN" sz="1200">
                  <a:latin typeface="微软雅黑" pitchFamily="34" charset="-122"/>
                  <a:ea typeface="微软雅黑" pitchFamily="34" charset="-122"/>
                </a:rPr>
                <a:t>10</a:t>
              </a:r>
              <a:r>
                <a:rPr lang="zh-CN" altLang="en-US" sz="1200">
                  <a:latin typeface="微软雅黑" pitchFamily="34" charset="-122"/>
                  <a:ea typeface="微软雅黑" pitchFamily="34" charset="-122"/>
                </a:rPr>
                <a:t>元后假设满足了买入</a:t>
              </a:r>
              <a:r>
                <a:rPr lang="en-US" altLang="zh-CN" sz="1200">
                  <a:latin typeface="微软雅黑" pitchFamily="34" charset="-122"/>
                  <a:ea typeface="微软雅黑" pitchFamily="34" charset="-122"/>
                </a:rPr>
                <a:t>5</a:t>
              </a:r>
              <a:r>
                <a:rPr lang="zh-CN" altLang="en-US" sz="1200">
                  <a:latin typeface="微软雅黑" pitchFamily="34" charset="-122"/>
                  <a:ea typeface="微软雅黑" pitchFamily="34" charset="-122"/>
                </a:rPr>
                <a:t>次后，则基准价格就是</a:t>
              </a:r>
              <a:r>
                <a:rPr lang="en-US" altLang="zh-CN" sz="1200">
                  <a:latin typeface="微软雅黑" pitchFamily="34" charset="-122"/>
                  <a:ea typeface="微软雅黑" pitchFamily="34" charset="-122"/>
                </a:rPr>
                <a:t>10</a:t>
              </a:r>
              <a:r>
                <a:rPr lang="zh-CN" altLang="en-US" sz="1200">
                  <a:latin typeface="微软雅黑" pitchFamily="34" charset="-122"/>
                  <a:ea typeface="微软雅黑" pitchFamily="34" charset="-122"/>
                </a:rPr>
                <a:t>元，即使股价再次下跌满足买入，系统将放弃买入，基础价格将依然是</a:t>
              </a:r>
              <a:r>
                <a:rPr lang="en-US" altLang="zh-CN" sz="1200">
                  <a:latin typeface="微软雅黑" pitchFamily="34" charset="-122"/>
                  <a:ea typeface="微软雅黑" pitchFamily="34" charset="-122"/>
                </a:rPr>
                <a:t>10</a:t>
              </a:r>
              <a:r>
                <a:rPr lang="zh-CN" altLang="en-US" sz="1200">
                  <a:latin typeface="微软雅黑" pitchFamily="34" charset="-122"/>
                  <a:ea typeface="微软雅黑" pitchFamily="34" charset="-122"/>
                </a:rPr>
                <a:t>元，此处和普通区间刚好相反，普通区间设置限制次数后会依然记录最新的基础价格；卖出方向判断依然以</a:t>
              </a:r>
              <a:r>
                <a:rPr lang="en-US" altLang="zh-CN" sz="1200">
                  <a:latin typeface="微软雅黑" pitchFamily="34" charset="-122"/>
                  <a:ea typeface="微软雅黑" pitchFamily="34" charset="-122"/>
                </a:rPr>
                <a:t>10</a:t>
              </a:r>
              <a:r>
                <a:rPr lang="zh-CN" altLang="en-US" sz="1200">
                  <a:latin typeface="微软雅黑" pitchFamily="34" charset="-122"/>
                  <a:ea typeface="微软雅黑" pitchFamily="34" charset="-122"/>
                </a:rPr>
                <a:t>元为基础计算，满足卖出后，基础价格将自动更新为触发卖出的价格。</a:t>
              </a:r>
            </a:p>
          </p:txBody>
        </p:sp>
      </p:grpSp>
      <p:pic>
        <p:nvPicPr>
          <p:cNvPr id="146441" name="Picture 9"/>
          <p:cNvPicPr>
            <a:picLocks noChangeAspect="1" noChangeArrowheads="1"/>
          </p:cNvPicPr>
          <p:nvPr/>
        </p:nvPicPr>
        <p:blipFill>
          <a:blip r:embed="rId4"/>
          <a:srcRect/>
          <a:stretch>
            <a:fillRect/>
          </a:stretch>
        </p:blipFill>
        <p:spPr bwMode="auto">
          <a:xfrm>
            <a:off x="5737225" y="188913"/>
            <a:ext cx="5862638" cy="6524625"/>
          </a:xfrm>
          <a:prstGeom prst="rect">
            <a:avLst/>
          </a:prstGeom>
          <a:noFill/>
          <a:ln w="9525">
            <a:noFill/>
            <a:miter lim="800000"/>
            <a:headEnd/>
            <a:tailEnd/>
          </a:ln>
          <a:effectLst/>
        </p:spPr>
      </p:pic>
      <p:sp>
        <p:nvSpPr>
          <p:cNvPr id="73" name="KSO_Shape"/>
          <p:cNvSpPr>
            <a:spLocks/>
          </p:cNvSpPr>
          <p:nvPr/>
        </p:nvSpPr>
        <p:spPr bwMode="auto">
          <a:xfrm>
            <a:off x="409575" y="404813"/>
            <a:ext cx="576263" cy="4318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008AF2"/>
              </a:solidFill>
              <a:latin typeface="+mn-lt"/>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anim calcmode="lin" valueType="num">
                                      <p:cBhvr>
                                        <p:cTn id="8" dur="250" fill="hold"/>
                                        <p:tgtEl>
                                          <p:spTgt spid="9"/>
                                        </p:tgtEl>
                                        <p:attrNameLst>
                                          <p:attrName>ppt_x</p:attrName>
                                        </p:attrNameLst>
                                      </p:cBhvr>
                                      <p:tavLst>
                                        <p:tav tm="0">
                                          <p:val>
                                            <p:strVal val="#ppt_x"/>
                                          </p:val>
                                        </p:tav>
                                        <p:tav tm="100000">
                                          <p:val>
                                            <p:strVal val="#ppt_x"/>
                                          </p:val>
                                        </p:tav>
                                      </p:tavLst>
                                    </p:anim>
                                    <p:anim calcmode="lin" valueType="num">
                                      <p:cBhvr>
                                        <p:cTn id="9" dur="25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1" decel="10000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0-#ppt_h/2"/>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1000"/>
                                        <p:tgtEl>
                                          <p:spTgt spid="57"/>
                                        </p:tgtEl>
                                      </p:cBhvr>
                                    </p:animEffect>
                                    <p:anim calcmode="lin" valueType="num">
                                      <p:cBhvr>
                                        <p:cTn id="18" dur="1000" fill="hold"/>
                                        <p:tgtEl>
                                          <p:spTgt spid="57"/>
                                        </p:tgtEl>
                                        <p:attrNameLst>
                                          <p:attrName>ppt_x</p:attrName>
                                        </p:attrNameLst>
                                      </p:cBhvr>
                                      <p:tavLst>
                                        <p:tav tm="0">
                                          <p:val>
                                            <p:strVal val="#ppt_x"/>
                                          </p:val>
                                        </p:tav>
                                        <p:tav tm="100000">
                                          <p:val>
                                            <p:strVal val="#ppt_x"/>
                                          </p:val>
                                        </p:tav>
                                      </p:tavLst>
                                    </p:anim>
                                    <p:anim calcmode="lin" valueType="num">
                                      <p:cBhvr>
                                        <p:cTn id="19" dur="1000" fill="hold"/>
                                        <p:tgtEl>
                                          <p:spTgt spid="57"/>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12" presetClass="entr" presetSubtype="4" fill="hold" nodeType="afterEffect">
                                  <p:stCondLst>
                                    <p:cond delay="0"/>
                                  </p:stCondLst>
                                  <p:childTnLst>
                                    <p:set>
                                      <p:cBhvr>
                                        <p:cTn id="22" dur="1" fill="hold">
                                          <p:stCondLst>
                                            <p:cond delay="0"/>
                                          </p:stCondLst>
                                        </p:cTn>
                                        <p:tgtEl>
                                          <p:spTgt spid="73"/>
                                        </p:tgtEl>
                                        <p:attrNameLst>
                                          <p:attrName>style.visibility</p:attrName>
                                        </p:attrNameLst>
                                      </p:cBhvr>
                                      <p:to>
                                        <p:strVal val="visible"/>
                                      </p:to>
                                    </p:set>
                                    <p:anim calcmode="lin" valueType="num">
                                      <p:cBhvr additive="base">
                                        <p:cTn id="23" dur="500"/>
                                        <p:tgtEl>
                                          <p:spTgt spid="73"/>
                                        </p:tgtEl>
                                        <p:attrNameLst>
                                          <p:attrName>ppt_y</p:attrName>
                                        </p:attrNameLst>
                                      </p:cBhvr>
                                      <p:tavLst>
                                        <p:tav tm="0">
                                          <p:val>
                                            <p:strVal val="#ppt_y+#ppt_h*1.125000"/>
                                          </p:val>
                                        </p:tav>
                                        <p:tav tm="100000">
                                          <p:val>
                                            <p:strVal val="#ppt_y"/>
                                          </p:val>
                                        </p:tav>
                                      </p:tavLst>
                                    </p:anim>
                                    <p:animEffect transition="in" filter="wipe(up)">
                                      <p:cBhvr>
                                        <p:cTn id="24"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C:\Users\Administrator\Desktop\微立体创业计划\002.png"/>
          <p:cNvPicPr>
            <a:picLocks noChangeAspect="1" noChangeArrowheads="1"/>
          </p:cNvPicPr>
          <p:nvPr/>
        </p:nvPicPr>
        <p:blipFill>
          <a:blip r:embed="rId3"/>
          <a:srcRect/>
          <a:stretch>
            <a:fillRect/>
          </a:stretch>
        </p:blipFill>
        <p:spPr bwMode="auto">
          <a:xfrm>
            <a:off x="193675" y="115888"/>
            <a:ext cx="935038" cy="936625"/>
          </a:xfrm>
          <a:prstGeom prst="rect">
            <a:avLst/>
          </a:prstGeom>
          <a:noFill/>
          <a:effectLst>
            <a:outerShdw blurRad="292100" dist="177800" dir="2460000" sx="99000" sy="99000" algn="l" rotWithShape="0">
              <a:prstClr val="black">
                <a:alpha val="39000"/>
              </a:prstClr>
            </a:outerShdw>
          </a:effectLst>
          <a:extLst/>
        </p:spPr>
      </p:pic>
      <p:sp>
        <p:nvSpPr>
          <p:cNvPr id="15" name="TextBox 14"/>
          <p:cNvSpPr txBox="1">
            <a:spLocks noChangeArrowheads="1"/>
          </p:cNvSpPr>
          <p:nvPr/>
        </p:nvSpPr>
        <p:spPr bwMode="auto">
          <a:xfrm>
            <a:off x="1128713" y="404813"/>
            <a:ext cx="2066925" cy="366712"/>
          </a:xfrm>
          <a:prstGeom prst="rect">
            <a:avLst/>
          </a:prstGeom>
          <a:noFill/>
          <a:ln w="9525">
            <a:noFill/>
            <a:miter lim="800000"/>
            <a:headEnd/>
            <a:tailEnd/>
          </a:ln>
        </p:spPr>
        <p:txBody>
          <a:bodyPr wrap="none">
            <a:spAutoFit/>
          </a:bodyPr>
          <a:lstStyle/>
          <a:p>
            <a:r>
              <a:rPr lang="en-US" altLang="zh-CN" b="1">
                <a:solidFill>
                  <a:srgbClr val="0070C0"/>
                </a:solidFill>
                <a:latin typeface="微软雅黑" pitchFamily="34" charset="-122"/>
                <a:ea typeface="微软雅黑" pitchFamily="34" charset="-122"/>
                <a:sym typeface="Arial" charset="0"/>
              </a:rPr>
              <a:t>13</a:t>
            </a:r>
            <a:r>
              <a:rPr lang="zh-CN" altLang="en-US" b="1">
                <a:solidFill>
                  <a:srgbClr val="0070C0"/>
                </a:solidFill>
                <a:latin typeface="微软雅黑" pitchFamily="34" charset="-122"/>
                <a:ea typeface="微软雅黑" pitchFamily="34" charset="-122"/>
                <a:sym typeface="Arial" charset="0"/>
              </a:rPr>
              <a:t>、历史回测功能</a:t>
            </a:r>
            <a:endParaRPr lang="zh-CN" altLang="en-US" baseline="-3000">
              <a:solidFill>
                <a:srgbClr val="7F7F7F"/>
              </a:solidFill>
              <a:latin typeface="微软雅黑" pitchFamily="34" charset="-122"/>
              <a:ea typeface="微软雅黑" pitchFamily="34" charset="-122"/>
              <a:sym typeface="Arial" charset="0"/>
            </a:endParaRPr>
          </a:p>
        </p:txBody>
      </p:sp>
      <p:cxnSp>
        <p:nvCxnSpPr>
          <p:cNvPr id="8" name="Straight Connector 21"/>
          <p:cNvCxnSpPr/>
          <p:nvPr/>
        </p:nvCxnSpPr>
        <p:spPr>
          <a:xfrm>
            <a:off x="6935788" y="4419600"/>
            <a:ext cx="2782887" cy="0"/>
          </a:xfrm>
          <a:prstGeom prst="line">
            <a:avLst/>
          </a:prstGeom>
          <a:ln w="38100">
            <a:solidFill>
              <a:schemeClr val="bg2"/>
            </a:solidFill>
            <a:prstDash val="sysDash"/>
          </a:ln>
        </p:spPr>
        <p:style>
          <a:lnRef idx="1">
            <a:schemeClr val="accent1"/>
          </a:lnRef>
          <a:fillRef idx="0">
            <a:schemeClr val="accent1"/>
          </a:fillRef>
          <a:effectRef idx="0">
            <a:schemeClr val="accent1"/>
          </a:effectRef>
          <a:fontRef idx="minor">
            <a:schemeClr val="tx1"/>
          </a:fontRef>
        </p:style>
      </p:cxnSp>
      <p:sp>
        <p:nvSpPr>
          <p:cNvPr id="10" name="TextBox 9"/>
          <p:cNvSpPr txBox="1">
            <a:spLocks noChangeArrowheads="1"/>
          </p:cNvSpPr>
          <p:nvPr/>
        </p:nvSpPr>
        <p:spPr bwMode="auto">
          <a:xfrm>
            <a:off x="8618538" y="1412875"/>
            <a:ext cx="3168650" cy="3495675"/>
          </a:xfrm>
          <a:prstGeom prst="rect">
            <a:avLst/>
          </a:prstGeom>
          <a:noFill/>
          <a:ln w="9525">
            <a:noFill/>
            <a:miter lim="800000"/>
            <a:headEnd/>
            <a:tailEnd/>
          </a:ln>
        </p:spPr>
        <p:txBody>
          <a:bodyPr>
            <a:spAutoFit/>
          </a:bodyPr>
          <a:lstStyle/>
          <a:p>
            <a:r>
              <a:rPr lang="zh-CN" altLang="en-US" sz="1400">
                <a:latin typeface="微软雅黑" pitchFamily="34" charset="-122"/>
                <a:ea typeface="微软雅黑" pitchFamily="34" charset="-122"/>
                <a:cs typeface="方正兰亭细黑_GBK_M"/>
              </a:rPr>
              <a:t>历史回测功能：可以针对普通交易任务，阶梯交易任务，普通区间交易任务，高级区间交易任务进行历史时间段回测，以判断任务设置的合理性。</a:t>
            </a:r>
          </a:p>
          <a:p>
            <a:endParaRPr lang="zh-CN" altLang="en-US" sz="1400">
              <a:latin typeface="微软雅黑" pitchFamily="34" charset="-122"/>
              <a:ea typeface="微软雅黑" pitchFamily="34" charset="-122"/>
              <a:cs typeface="方正兰亭细黑_GBK_M"/>
            </a:endParaRPr>
          </a:p>
          <a:p>
            <a:r>
              <a:rPr lang="zh-CN" altLang="en-US" sz="1400">
                <a:latin typeface="微软雅黑" pitchFamily="34" charset="-122"/>
                <a:ea typeface="微软雅黑" pitchFamily="34" charset="-122"/>
                <a:cs typeface="方正兰亭细黑_GBK_M"/>
              </a:rPr>
              <a:t>如用户小刘设置股票</a:t>
            </a:r>
            <a:r>
              <a:rPr lang="en-US" altLang="zh-CN" sz="1400">
                <a:latin typeface="微软雅黑" pitchFamily="34" charset="-122"/>
                <a:ea typeface="微软雅黑" pitchFamily="34" charset="-122"/>
                <a:cs typeface="方正兰亭细黑_GBK_M"/>
              </a:rPr>
              <a:t>A</a:t>
            </a:r>
            <a:r>
              <a:rPr lang="zh-CN" altLang="en-US" sz="1400">
                <a:latin typeface="微软雅黑" pitchFamily="34" charset="-122"/>
                <a:ea typeface="微软雅黑" pitchFamily="34" charset="-122"/>
                <a:cs typeface="方正兰亭细黑_GBK_M"/>
              </a:rPr>
              <a:t>以</a:t>
            </a:r>
            <a:r>
              <a:rPr lang="en-US" altLang="zh-CN" sz="1400">
                <a:latin typeface="微软雅黑" pitchFamily="34" charset="-122"/>
                <a:ea typeface="微软雅黑" pitchFamily="34" charset="-122"/>
                <a:cs typeface="方正兰亭细黑_GBK_M"/>
              </a:rPr>
              <a:t>10</a:t>
            </a:r>
            <a:r>
              <a:rPr lang="zh-CN" altLang="en-US" sz="1400">
                <a:latin typeface="微软雅黑" pitchFamily="34" charset="-122"/>
                <a:ea typeface="微软雅黑" pitchFamily="34" charset="-122"/>
                <a:cs typeface="方正兰亭细黑_GBK_M"/>
              </a:rPr>
              <a:t>元为基础，每上涨</a:t>
            </a:r>
            <a:r>
              <a:rPr lang="en-US" altLang="zh-CN" sz="1400">
                <a:latin typeface="微软雅黑" pitchFamily="34" charset="-122"/>
                <a:ea typeface="微软雅黑" pitchFamily="34" charset="-122"/>
                <a:cs typeface="方正兰亭细黑_GBK_M"/>
              </a:rPr>
              <a:t>2%</a:t>
            </a:r>
            <a:r>
              <a:rPr lang="zh-CN" altLang="en-US" sz="1400">
                <a:latin typeface="微软雅黑" pitchFamily="34" charset="-122"/>
                <a:ea typeface="微软雅黑" pitchFamily="34" charset="-122"/>
                <a:cs typeface="方正兰亭细黑_GBK_M"/>
              </a:rPr>
              <a:t>卖出</a:t>
            </a:r>
            <a:r>
              <a:rPr lang="en-US" altLang="zh-CN" sz="1400">
                <a:latin typeface="微软雅黑" pitchFamily="34" charset="-122"/>
                <a:ea typeface="微软雅黑" pitchFamily="34" charset="-122"/>
                <a:cs typeface="方正兰亭细黑_GBK_M"/>
              </a:rPr>
              <a:t>100</a:t>
            </a:r>
            <a:r>
              <a:rPr lang="zh-CN" altLang="en-US" sz="1400">
                <a:latin typeface="微软雅黑" pitchFamily="34" charset="-122"/>
                <a:ea typeface="微软雅黑" pitchFamily="34" charset="-122"/>
                <a:cs typeface="方正兰亭细黑_GBK_M"/>
              </a:rPr>
              <a:t>股，每下跌</a:t>
            </a:r>
            <a:r>
              <a:rPr lang="en-US" altLang="zh-CN" sz="1400">
                <a:latin typeface="微软雅黑" pitchFamily="34" charset="-122"/>
                <a:ea typeface="微软雅黑" pitchFamily="34" charset="-122"/>
                <a:cs typeface="方正兰亭细黑_GBK_M"/>
              </a:rPr>
              <a:t>2%</a:t>
            </a:r>
            <a:r>
              <a:rPr lang="zh-CN" altLang="en-US" sz="1400">
                <a:latin typeface="微软雅黑" pitchFamily="34" charset="-122"/>
                <a:ea typeface="微软雅黑" pitchFamily="34" charset="-122"/>
                <a:cs typeface="方正兰亭细黑_GBK_M"/>
              </a:rPr>
              <a:t>买入</a:t>
            </a:r>
            <a:r>
              <a:rPr lang="en-US" altLang="zh-CN" sz="1400">
                <a:latin typeface="微软雅黑" pitchFamily="34" charset="-122"/>
                <a:ea typeface="微软雅黑" pitchFamily="34" charset="-122"/>
                <a:cs typeface="方正兰亭细黑_GBK_M"/>
              </a:rPr>
              <a:t>100</a:t>
            </a:r>
            <a:r>
              <a:rPr lang="zh-CN" altLang="en-US" sz="1400">
                <a:latin typeface="微软雅黑" pitchFamily="34" charset="-122"/>
                <a:ea typeface="微软雅黑" pitchFamily="34" charset="-122"/>
                <a:cs typeface="方正兰亭细黑_GBK_M"/>
              </a:rPr>
              <a:t>股，使用历史回测功能，设置回测起始时间为</a:t>
            </a:r>
            <a:r>
              <a:rPr lang="en-US" altLang="zh-CN" sz="1400">
                <a:latin typeface="微软雅黑" pitchFamily="34" charset="-122"/>
                <a:ea typeface="微软雅黑" pitchFamily="34" charset="-122"/>
                <a:cs typeface="方正兰亭细黑_GBK_M"/>
              </a:rPr>
              <a:t>5</a:t>
            </a:r>
            <a:r>
              <a:rPr lang="zh-CN" altLang="en-US" sz="1400">
                <a:latin typeface="微软雅黑" pitchFamily="34" charset="-122"/>
                <a:ea typeface="微软雅黑" pitchFamily="34" charset="-122"/>
                <a:cs typeface="方正兰亭细黑_GBK_M"/>
              </a:rPr>
              <a:t>元</a:t>
            </a:r>
            <a:r>
              <a:rPr lang="en-US" altLang="zh-CN" sz="1400">
                <a:latin typeface="微软雅黑" pitchFamily="34" charset="-122"/>
                <a:ea typeface="微软雅黑" pitchFamily="34" charset="-122"/>
                <a:cs typeface="方正兰亭细黑_GBK_M"/>
              </a:rPr>
              <a:t>21</a:t>
            </a:r>
            <a:r>
              <a:rPr lang="zh-CN" altLang="en-US" sz="1400">
                <a:latin typeface="微软雅黑" pitchFamily="34" charset="-122"/>
                <a:ea typeface="微软雅黑" pitchFamily="34" charset="-122"/>
                <a:cs typeface="方正兰亭细黑_GBK_M"/>
              </a:rPr>
              <a:t>日，结束时间为</a:t>
            </a:r>
            <a:r>
              <a:rPr lang="en-US" altLang="zh-CN" sz="1400">
                <a:latin typeface="微软雅黑" pitchFamily="34" charset="-122"/>
                <a:ea typeface="微软雅黑" pitchFamily="34" charset="-122"/>
                <a:cs typeface="方正兰亭细黑_GBK_M"/>
              </a:rPr>
              <a:t>6</a:t>
            </a:r>
            <a:r>
              <a:rPr lang="zh-CN" altLang="en-US" sz="1400">
                <a:latin typeface="微软雅黑" pitchFamily="34" charset="-122"/>
                <a:ea typeface="微软雅黑" pitchFamily="34" charset="-122"/>
                <a:cs typeface="方正兰亭细黑_GBK_M"/>
              </a:rPr>
              <a:t>月</a:t>
            </a:r>
            <a:r>
              <a:rPr lang="en-US" altLang="zh-CN" sz="1400">
                <a:latin typeface="微软雅黑" pitchFamily="34" charset="-122"/>
                <a:ea typeface="微软雅黑" pitchFamily="34" charset="-122"/>
                <a:cs typeface="方正兰亭细黑_GBK_M"/>
              </a:rPr>
              <a:t>21</a:t>
            </a:r>
            <a:r>
              <a:rPr lang="zh-CN" altLang="en-US" sz="1400">
                <a:latin typeface="微软雅黑" pitchFamily="34" charset="-122"/>
                <a:ea typeface="微软雅黑" pitchFamily="34" charset="-122"/>
                <a:cs typeface="方正兰亭细黑_GBK_M"/>
              </a:rPr>
              <a:t>日，执行回测后，系统将从起始时间执行此任务，并记录买卖情况，最终记录回测结果，如左图所示；</a:t>
            </a:r>
          </a:p>
          <a:p>
            <a:endParaRPr lang="zh-CN" altLang="en-US" sz="1400">
              <a:latin typeface="微软雅黑" pitchFamily="34" charset="-122"/>
              <a:ea typeface="微软雅黑" pitchFamily="34" charset="-122"/>
              <a:cs typeface="方正兰亭细黑_GBK_M"/>
            </a:endParaRPr>
          </a:p>
          <a:p>
            <a:r>
              <a:rPr lang="zh-CN" altLang="en-US" sz="1400">
                <a:latin typeface="微软雅黑" pitchFamily="34" charset="-122"/>
                <a:ea typeface="微软雅黑" pitchFamily="34" charset="-122"/>
                <a:cs typeface="方正兰亭细黑_GBK_M"/>
              </a:rPr>
              <a:t>需要注意的是，回测总盈利金额以及盈亏比例为系统参考值，可能因计算规则不同而与实际用户统计有差异。</a:t>
            </a:r>
          </a:p>
        </p:txBody>
      </p:sp>
      <p:sp>
        <p:nvSpPr>
          <p:cNvPr id="148487" name="Rectangle 7"/>
          <p:cNvSpPr>
            <a:spLocks noChangeArrowheads="1"/>
          </p:cNvSpPr>
          <p:nvPr/>
        </p:nvSpPr>
        <p:spPr bwMode="auto">
          <a:xfrm>
            <a:off x="6005513" y="3246438"/>
            <a:ext cx="184150" cy="366712"/>
          </a:xfrm>
          <a:prstGeom prst="rect">
            <a:avLst/>
          </a:prstGeom>
          <a:noFill/>
          <a:ln w="9525">
            <a:noFill/>
            <a:miter lim="800000"/>
            <a:headEnd/>
            <a:tailEnd/>
          </a:ln>
          <a:effectLst/>
        </p:spPr>
        <p:txBody>
          <a:bodyPr wrap="none">
            <a:spAutoFit/>
          </a:bodyPr>
          <a:lstStyle/>
          <a:p>
            <a:endParaRPr lang="zh-CN" altLang="en-US"/>
          </a:p>
        </p:txBody>
      </p:sp>
      <p:pic>
        <p:nvPicPr>
          <p:cNvPr id="148489" name="Picture 9"/>
          <p:cNvPicPr>
            <a:picLocks noChangeAspect="1" noChangeArrowheads="1"/>
          </p:cNvPicPr>
          <p:nvPr/>
        </p:nvPicPr>
        <p:blipFill>
          <a:blip r:embed="rId4"/>
          <a:srcRect/>
          <a:stretch>
            <a:fillRect/>
          </a:stretch>
        </p:blipFill>
        <p:spPr bwMode="auto">
          <a:xfrm>
            <a:off x="193675" y="1341438"/>
            <a:ext cx="8208963" cy="4779962"/>
          </a:xfrm>
          <a:prstGeom prst="rect">
            <a:avLst/>
          </a:prstGeom>
          <a:noFill/>
          <a:ln w="9525">
            <a:noFill/>
            <a:miter lim="800000"/>
            <a:headEnd/>
            <a:tailEnd/>
          </a:ln>
          <a:effectLst/>
        </p:spPr>
      </p:pic>
      <p:sp>
        <p:nvSpPr>
          <p:cNvPr id="73" name="KSO_Shape"/>
          <p:cNvSpPr>
            <a:spLocks/>
          </p:cNvSpPr>
          <p:nvPr/>
        </p:nvSpPr>
        <p:spPr bwMode="auto">
          <a:xfrm>
            <a:off x="409575" y="404813"/>
            <a:ext cx="576263" cy="4318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008AF2"/>
              </a:solidFill>
              <a:latin typeface="+mn-lt"/>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anim calcmode="lin" valueType="num">
                                      <p:cBhvr>
                                        <p:cTn id="8" dur="250" fill="hold"/>
                                        <p:tgtEl>
                                          <p:spTgt spid="9"/>
                                        </p:tgtEl>
                                        <p:attrNameLst>
                                          <p:attrName>ppt_x</p:attrName>
                                        </p:attrNameLst>
                                      </p:cBhvr>
                                      <p:tavLst>
                                        <p:tav tm="0">
                                          <p:val>
                                            <p:strVal val="#ppt_x"/>
                                          </p:val>
                                        </p:tav>
                                        <p:tav tm="100000">
                                          <p:val>
                                            <p:strVal val="#ppt_x"/>
                                          </p:val>
                                        </p:tav>
                                      </p:tavLst>
                                    </p:anim>
                                    <p:anim calcmode="lin" valueType="num">
                                      <p:cBhvr>
                                        <p:cTn id="9" dur="25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1" decel="10000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0-#ppt_h/2"/>
                                          </p:val>
                                        </p:tav>
                                        <p:tav tm="100000">
                                          <p:val>
                                            <p:strVal val="#ppt_y"/>
                                          </p:val>
                                        </p:tav>
                                      </p:tavLst>
                                    </p:anim>
                                  </p:childTnLst>
                                </p:cTn>
                              </p:par>
                            </p:childTnLst>
                          </p:cTn>
                        </p:par>
                        <p:par>
                          <p:cTn id="14" fill="hold">
                            <p:stCondLst>
                              <p:cond delay="750"/>
                            </p:stCondLst>
                            <p:childTnLst>
                              <p:par>
                                <p:cTn id="15" presetID="10"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childTnLst>
                                </p:cTn>
                              </p:par>
                            </p:childTnLst>
                          </p:cTn>
                        </p:par>
                        <p:par>
                          <p:cTn id="18" fill="hold">
                            <p:stCondLst>
                              <p:cond delay="1750"/>
                            </p:stCondLst>
                            <p:childTnLst>
                              <p:par>
                                <p:cTn id="19" presetID="18" presetClass="entr" presetSubtype="3"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strips(upRight)">
                                      <p:cBhvr>
                                        <p:cTn id="21" dur="500"/>
                                        <p:tgtEl>
                                          <p:spTgt spid="10"/>
                                        </p:tgtEl>
                                      </p:cBhvr>
                                    </p:animEffect>
                                  </p:childTnLst>
                                </p:cTn>
                              </p:par>
                            </p:childTnLst>
                          </p:cTn>
                        </p:par>
                        <p:par>
                          <p:cTn id="22" fill="hold">
                            <p:stCondLst>
                              <p:cond delay="2250"/>
                            </p:stCondLst>
                            <p:childTnLst>
                              <p:par>
                                <p:cTn id="23" presetID="12" presetClass="entr" presetSubtype="4" fill="hold" nodeType="afterEffect">
                                  <p:stCondLst>
                                    <p:cond delay="0"/>
                                  </p:stCondLst>
                                  <p:childTnLst>
                                    <p:set>
                                      <p:cBhvr>
                                        <p:cTn id="24" dur="1" fill="hold">
                                          <p:stCondLst>
                                            <p:cond delay="0"/>
                                          </p:stCondLst>
                                        </p:cTn>
                                        <p:tgtEl>
                                          <p:spTgt spid="73"/>
                                        </p:tgtEl>
                                        <p:attrNameLst>
                                          <p:attrName>style.visibility</p:attrName>
                                        </p:attrNameLst>
                                      </p:cBhvr>
                                      <p:to>
                                        <p:strVal val="visible"/>
                                      </p:to>
                                    </p:set>
                                    <p:anim calcmode="lin" valueType="num">
                                      <p:cBhvr additive="base">
                                        <p:cTn id="25" dur="500"/>
                                        <p:tgtEl>
                                          <p:spTgt spid="73"/>
                                        </p:tgtEl>
                                        <p:attrNameLst>
                                          <p:attrName>ppt_y</p:attrName>
                                        </p:attrNameLst>
                                      </p:cBhvr>
                                      <p:tavLst>
                                        <p:tav tm="0">
                                          <p:val>
                                            <p:strVal val="#ppt_y+#ppt_h*1.125000"/>
                                          </p:val>
                                        </p:tav>
                                        <p:tav tm="100000">
                                          <p:val>
                                            <p:strVal val="#ppt_y"/>
                                          </p:val>
                                        </p:tav>
                                      </p:tavLst>
                                    </p:anim>
                                    <p:animEffect transition="in" filter="wipe(up)">
                                      <p:cBhvr>
                                        <p:cTn id="26"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C:\Users\Administrator\Desktop\微立体创业计划\002.png"/>
          <p:cNvPicPr>
            <a:picLocks noChangeAspect="1" noChangeArrowheads="1"/>
          </p:cNvPicPr>
          <p:nvPr/>
        </p:nvPicPr>
        <p:blipFill>
          <a:blip r:embed="rId3"/>
          <a:srcRect/>
          <a:stretch>
            <a:fillRect/>
          </a:stretch>
        </p:blipFill>
        <p:spPr bwMode="auto">
          <a:xfrm>
            <a:off x="193675" y="115888"/>
            <a:ext cx="935038" cy="936625"/>
          </a:xfrm>
          <a:prstGeom prst="rect">
            <a:avLst/>
          </a:prstGeom>
          <a:noFill/>
          <a:effectLst>
            <a:outerShdw blurRad="292100" dist="177800" dir="2460000" sx="99000" sy="99000" algn="l" rotWithShape="0">
              <a:prstClr val="black">
                <a:alpha val="39000"/>
              </a:prstClr>
            </a:outerShdw>
          </a:effectLst>
          <a:extLst/>
        </p:spPr>
      </p:pic>
      <p:sp>
        <p:nvSpPr>
          <p:cNvPr id="15" name="TextBox 14"/>
          <p:cNvSpPr txBox="1">
            <a:spLocks noChangeArrowheads="1"/>
          </p:cNvSpPr>
          <p:nvPr/>
        </p:nvSpPr>
        <p:spPr bwMode="auto">
          <a:xfrm>
            <a:off x="1128713" y="404813"/>
            <a:ext cx="2295525" cy="366712"/>
          </a:xfrm>
          <a:prstGeom prst="rect">
            <a:avLst/>
          </a:prstGeom>
          <a:noFill/>
          <a:ln w="9525">
            <a:noFill/>
            <a:miter lim="800000"/>
            <a:headEnd/>
            <a:tailEnd/>
          </a:ln>
        </p:spPr>
        <p:txBody>
          <a:bodyPr wrap="none">
            <a:spAutoFit/>
          </a:bodyPr>
          <a:lstStyle/>
          <a:p>
            <a:r>
              <a:rPr lang="en-US" altLang="zh-CN" b="1">
                <a:solidFill>
                  <a:srgbClr val="0070C0"/>
                </a:solidFill>
                <a:latin typeface="微软雅黑" pitchFamily="34" charset="-122"/>
                <a:ea typeface="微软雅黑" pitchFamily="34" charset="-122"/>
                <a:sym typeface="Arial" charset="0"/>
              </a:rPr>
              <a:t>14</a:t>
            </a:r>
            <a:r>
              <a:rPr lang="zh-CN" altLang="en-US" b="1">
                <a:solidFill>
                  <a:srgbClr val="0070C0"/>
                </a:solidFill>
                <a:latin typeface="微软雅黑" pitchFamily="34" charset="-122"/>
                <a:ea typeface="微软雅黑" pitchFamily="34" charset="-122"/>
                <a:sym typeface="Arial" charset="0"/>
              </a:rPr>
              <a:t>、自选股监控功能</a:t>
            </a:r>
            <a:endParaRPr lang="zh-CN" altLang="en-US" baseline="-3000">
              <a:solidFill>
                <a:srgbClr val="7F7F7F"/>
              </a:solidFill>
              <a:latin typeface="微软雅黑" pitchFamily="34" charset="-122"/>
              <a:ea typeface="微软雅黑" pitchFamily="34" charset="-122"/>
              <a:sym typeface="Arial" charset="0"/>
            </a:endParaRPr>
          </a:p>
        </p:txBody>
      </p:sp>
      <p:cxnSp>
        <p:nvCxnSpPr>
          <p:cNvPr id="8" name="Straight Connector 21"/>
          <p:cNvCxnSpPr/>
          <p:nvPr/>
        </p:nvCxnSpPr>
        <p:spPr>
          <a:xfrm>
            <a:off x="6935788" y="4419600"/>
            <a:ext cx="2782887" cy="0"/>
          </a:xfrm>
          <a:prstGeom prst="line">
            <a:avLst/>
          </a:prstGeom>
          <a:ln w="38100">
            <a:solidFill>
              <a:schemeClr val="bg2"/>
            </a:solidFill>
            <a:prstDash val="sysDash"/>
          </a:ln>
        </p:spPr>
        <p:style>
          <a:lnRef idx="1">
            <a:schemeClr val="accent1"/>
          </a:lnRef>
          <a:fillRef idx="0">
            <a:schemeClr val="accent1"/>
          </a:fillRef>
          <a:effectRef idx="0">
            <a:schemeClr val="accent1"/>
          </a:effectRef>
          <a:fontRef idx="minor">
            <a:schemeClr val="tx1"/>
          </a:fontRef>
        </p:style>
      </p:cxnSp>
      <p:sp>
        <p:nvSpPr>
          <p:cNvPr id="10" name="TextBox 9"/>
          <p:cNvSpPr txBox="1">
            <a:spLocks noChangeArrowheads="1"/>
          </p:cNvSpPr>
          <p:nvPr/>
        </p:nvSpPr>
        <p:spPr bwMode="auto">
          <a:xfrm>
            <a:off x="10058400" y="476250"/>
            <a:ext cx="1871663" cy="6048375"/>
          </a:xfrm>
          <a:prstGeom prst="rect">
            <a:avLst/>
          </a:prstGeom>
          <a:noFill/>
          <a:ln w="9525">
            <a:noFill/>
            <a:miter lim="800000"/>
            <a:headEnd/>
            <a:tailEnd/>
          </a:ln>
        </p:spPr>
        <p:txBody>
          <a:bodyPr>
            <a:spAutoFit/>
          </a:bodyPr>
          <a:lstStyle/>
          <a:p>
            <a:r>
              <a:rPr lang="zh-CN" altLang="en-US" sz="1400">
                <a:latin typeface="微软雅黑" pitchFamily="34" charset="-122"/>
                <a:ea typeface="微软雅黑" pitchFamily="34" charset="-122"/>
                <a:cs typeface="方正兰亭细黑_GBK_M"/>
              </a:rPr>
              <a:t>自选股监控功能，可以实现毫秒级自选股监控功能，用户只需要把行情中的个股添加自选股，系统将自动进行监控。无需用户进行手动设置添加；</a:t>
            </a:r>
          </a:p>
          <a:p>
            <a:endParaRPr lang="zh-CN" altLang="en-US" sz="1400">
              <a:latin typeface="微软雅黑" pitchFamily="34" charset="-122"/>
              <a:ea typeface="微软雅黑" pitchFamily="34" charset="-122"/>
              <a:cs typeface="方正兰亭细黑_GBK_M"/>
            </a:endParaRPr>
          </a:p>
          <a:p>
            <a:r>
              <a:rPr lang="zh-CN" altLang="en-US" sz="1400">
                <a:latin typeface="微软雅黑" pitchFamily="34" charset="-122"/>
                <a:ea typeface="微软雅黑" pitchFamily="34" charset="-122"/>
                <a:cs typeface="方正兰亭细黑_GBK_M"/>
              </a:rPr>
              <a:t>用户根据需要勾选要进行交易的条件，当自选股中有满足条件的个股，则自动按照预设值触发交易；</a:t>
            </a:r>
          </a:p>
          <a:p>
            <a:endParaRPr lang="zh-CN" altLang="en-US" sz="1400">
              <a:latin typeface="微软雅黑" pitchFamily="34" charset="-122"/>
              <a:ea typeface="微软雅黑" pitchFamily="34" charset="-122"/>
              <a:cs typeface="方正兰亭细黑_GBK_M"/>
            </a:endParaRPr>
          </a:p>
          <a:p>
            <a:r>
              <a:rPr lang="zh-CN" altLang="en-US" sz="1400">
                <a:latin typeface="微软雅黑" pitchFamily="34" charset="-122"/>
                <a:ea typeface="微软雅黑" pitchFamily="34" charset="-122"/>
                <a:cs typeface="方正兰亭细黑_GBK_M"/>
              </a:rPr>
              <a:t>例如：用户小刘设置打板，数量</a:t>
            </a:r>
            <a:r>
              <a:rPr lang="en-US" altLang="zh-CN" sz="1400">
                <a:latin typeface="微软雅黑" pitchFamily="34" charset="-122"/>
                <a:ea typeface="微软雅黑" pitchFamily="34" charset="-122"/>
                <a:cs typeface="方正兰亭细黑_GBK_M"/>
              </a:rPr>
              <a:t>3</a:t>
            </a:r>
            <a:r>
              <a:rPr lang="zh-CN" altLang="en-US" sz="1400">
                <a:latin typeface="微软雅黑" pitchFamily="34" charset="-122"/>
                <a:ea typeface="微软雅黑" pitchFamily="34" charset="-122"/>
                <a:cs typeface="方正兰亭细黑_GBK_M"/>
              </a:rPr>
              <a:t>，买入金额</a:t>
            </a:r>
            <a:r>
              <a:rPr lang="en-US" altLang="zh-CN" sz="1400">
                <a:latin typeface="微软雅黑" pitchFamily="34" charset="-122"/>
                <a:ea typeface="微软雅黑" pitchFamily="34" charset="-122"/>
                <a:cs typeface="方正兰亭细黑_GBK_M"/>
              </a:rPr>
              <a:t>2</a:t>
            </a:r>
            <a:r>
              <a:rPr lang="zh-CN" altLang="en-US" sz="1400">
                <a:latin typeface="微软雅黑" pitchFamily="34" charset="-122"/>
                <a:ea typeface="微软雅黑" pitchFamily="34" charset="-122"/>
                <a:cs typeface="方正兰亭细黑_GBK_M"/>
              </a:rPr>
              <a:t>万，当小刘在</a:t>
            </a:r>
            <a:r>
              <a:rPr lang="en-US" altLang="zh-CN" sz="1400">
                <a:latin typeface="微软雅黑" pitchFamily="34" charset="-122"/>
                <a:ea typeface="微软雅黑" pitchFamily="34" charset="-122"/>
                <a:cs typeface="方正兰亭细黑_GBK_M"/>
              </a:rPr>
              <a:t>9</a:t>
            </a:r>
            <a:r>
              <a:rPr lang="zh-CN" altLang="en-US" sz="1400">
                <a:latin typeface="微软雅黑" pitchFamily="34" charset="-122"/>
                <a:ea typeface="微软雅黑" pitchFamily="34" charset="-122"/>
                <a:cs typeface="方正兰亭细黑_GBK_M"/>
              </a:rPr>
              <a:t>点</a:t>
            </a:r>
            <a:r>
              <a:rPr lang="en-US" altLang="zh-CN" sz="1400">
                <a:latin typeface="微软雅黑" pitchFamily="34" charset="-122"/>
                <a:ea typeface="微软雅黑" pitchFamily="34" charset="-122"/>
                <a:cs typeface="方正兰亭细黑_GBK_M"/>
              </a:rPr>
              <a:t>25</a:t>
            </a:r>
            <a:r>
              <a:rPr lang="zh-CN" altLang="en-US" sz="1400">
                <a:latin typeface="微软雅黑" pitchFamily="34" charset="-122"/>
                <a:ea typeface="微软雅黑" pitchFamily="34" charset="-122"/>
                <a:cs typeface="方正兰亭细黑_GBK_M"/>
              </a:rPr>
              <a:t>分开始关注行情并将可能涨停的个股添加自选股后，开盘后若自选股中的某个股票触发涨停系统将立刻触发买入</a:t>
            </a:r>
            <a:r>
              <a:rPr lang="en-US" altLang="zh-CN" sz="1400">
                <a:latin typeface="微软雅黑" pitchFamily="34" charset="-122"/>
                <a:ea typeface="微软雅黑" pitchFamily="34" charset="-122"/>
                <a:cs typeface="方正兰亭细黑_GBK_M"/>
              </a:rPr>
              <a:t>2</a:t>
            </a:r>
            <a:r>
              <a:rPr lang="zh-CN" altLang="en-US" sz="1400">
                <a:latin typeface="微软雅黑" pitchFamily="34" charset="-122"/>
                <a:ea typeface="微软雅黑" pitchFamily="34" charset="-122"/>
                <a:cs typeface="方正兰亭细黑_GBK_M"/>
              </a:rPr>
              <a:t>万，满足设置数量</a:t>
            </a:r>
            <a:r>
              <a:rPr lang="en-US" altLang="zh-CN" sz="1400">
                <a:latin typeface="微软雅黑" pitchFamily="34" charset="-122"/>
                <a:ea typeface="微软雅黑" pitchFamily="34" charset="-122"/>
                <a:cs typeface="方正兰亭细黑_GBK_M"/>
              </a:rPr>
              <a:t>3</a:t>
            </a:r>
            <a:r>
              <a:rPr lang="zh-CN" altLang="en-US" sz="1400">
                <a:latin typeface="微软雅黑" pitchFamily="34" charset="-122"/>
                <a:ea typeface="微软雅黑" pitchFamily="34" charset="-122"/>
                <a:cs typeface="方正兰亭细黑_GBK_M"/>
              </a:rPr>
              <a:t>个后即使自选股再出现涨停也将放弃买入，其他选项同理。</a:t>
            </a:r>
          </a:p>
        </p:txBody>
      </p:sp>
      <p:sp>
        <p:nvSpPr>
          <p:cNvPr id="152583" name="Rectangle 7"/>
          <p:cNvSpPr>
            <a:spLocks noChangeArrowheads="1"/>
          </p:cNvSpPr>
          <p:nvPr/>
        </p:nvSpPr>
        <p:spPr bwMode="auto">
          <a:xfrm>
            <a:off x="6005513" y="3246438"/>
            <a:ext cx="184150" cy="366712"/>
          </a:xfrm>
          <a:prstGeom prst="rect">
            <a:avLst/>
          </a:prstGeom>
          <a:noFill/>
          <a:ln w="9525">
            <a:noFill/>
            <a:miter lim="800000"/>
            <a:headEnd/>
            <a:tailEnd/>
          </a:ln>
          <a:effectLst/>
        </p:spPr>
        <p:txBody>
          <a:bodyPr wrap="none">
            <a:spAutoFit/>
          </a:bodyPr>
          <a:lstStyle/>
          <a:p>
            <a:endParaRPr lang="zh-CN" altLang="en-US"/>
          </a:p>
        </p:txBody>
      </p:sp>
      <p:pic>
        <p:nvPicPr>
          <p:cNvPr id="152585" name="Picture 9"/>
          <p:cNvPicPr>
            <a:picLocks noChangeAspect="1" noChangeArrowheads="1"/>
          </p:cNvPicPr>
          <p:nvPr/>
        </p:nvPicPr>
        <p:blipFill>
          <a:blip r:embed="rId4"/>
          <a:srcRect/>
          <a:stretch>
            <a:fillRect/>
          </a:stretch>
        </p:blipFill>
        <p:spPr bwMode="auto">
          <a:xfrm>
            <a:off x="265113" y="1052513"/>
            <a:ext cx="9432925" cy="4976812"/>
          </a:xfrm>
          <a:prstGeom prst="rect">
            <a:avLst/>
          </a:prstGeom>
          <a:noFill/>
          <a:ln w="9525">
            <a:noFill/>
            <a:miter lim="800000"/>
            <a:headEnd/>
            <a:tailEnd/>
          </a:ln>
          <a:effectLst/>
        </p:spPr>
      </p:pic>
      <p:sp>
        <p:nvSpPr>
          <p:cNvPr id="73" name="KSO_Shape"/>
          <p:cNvSpPr>
            <a:spLocks/>
          </p:cNvSpPr>
          <p:nvPr/>
        </p:nvSpPr>
        <p:spPr bwMode="auto">
          <a:xfrm>
            <a:off x="409575" y="404813"/>
            <a:ext cx="576263" cy="4318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008AF2"/>
              </a:solidFill>
              <a:latin typeface="+mn-lt"/>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anim calcmode="lin" valueType="num">
                                      <p:cBhvr>
                                        <p:cTn id="8" dur="250" fill="hold"/>
                                        <p:tgtEl>
                                          <p:spTgt spid="9"/>
                                        </p:tgtEl>
                                        <p:attrNameLst>
                                          <p:attrName>ppt_x</p:attrName>
                                        </p:attrNameLst>
                                      </p:cBhvr>
                                      <p:tavLst>
                                        <p:tav tm="0">
                                          <p:val>
                                            <p:strVal val="#ppt_x"/>
                                          </p:val>
                                        </p:tav>
                                        <p:tav tm="100000">
                                          <p:val>
                                            <p:strVal val="#ppt_x"/>
                                          </p:val>
                                        </p:tav>
                                      </p:tavLst>
                                    </p:anim>
                                    <p:anim calcmode="lin" valueType="num">
                                      <p:cBhvr>
                                        <p:cTn id="9" dur="25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1" decel="10000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0-#ppt_h/2"/>
                                          </p:val>
                                        </p:tav>
                                        <p:tav tm="100000">
                                          <p:val>
                                            <p:strVal val="#ppt_y"/>
                                          </p:val>
                                        </p:tav>
                                      </p:tavLst>
                                    </p:anim>
                                  </p:childTnLst>
                                </p:cTn>
                              </p:par>
                            </p:childTnLst>
                          </p:cTn>
                        </p:par>
                        <p:par>
                          <p:cTn id="14" fill="hold">
                            <p:stCondLst>
                              <p:cond delay="750"/>
                            </p:stCondLst>
                            <p:childTnLst>
                              <p:par>
                                <p:cTn id="15" presetID="10"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childTnLst>
                                </p:cTn>
                              </p:par>
                            </p:childTnLst>
                          </p:cTn>
                        </p:par>
                        <p:par>
                          <p:cTn id="18" fill="hold">
                            <p:stCondLst>
                              <p:cond delay="1750"/>
                            </p:stCondLst>
                            <p:childTnLst>
                              <p:par>
                                <p:cTn id="19" presetID="18" presetClass="entr" presetSubtype="3"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strips(upRight)">
                                      <p:cBhvr>
                                        <p:cTn id="21" dur="500"/>
                                        <p:tgtEl>
                                          <p:spTgt spid="10"/>
                                        </p:tgtEl>
                                      </p:cBhvr>
                                    </p:animEffect>
                                  </p:childTnLst>
                                </p:cTn>
                              </p:par>
                            </p:childTnLst>
                          </p:cTn>
                        </p:par>
                        <p:par>
                          <p:cTn id="22" fill="hold">
                            <p:stCondLst>
                              <p:cond delay="2250"/>
                            </p:stCondLst>
                            <p:childTnLst>
                              <p:par>
                                <p:cTn id="23" presetID="12" presetClass="entr" presetSubtype="4" fill="hold" nodeType="afterEffect">
                                  <p:stCondLst>
                                    <p:cond delay="0"/>
                                  </p:stCondLst>
                                  <p:childTnLst>
                                    <p:set>
                                      <p:cBhvr>
                                        <p:cTn id="24" dur="1" fill="hold">
                                          <p:stCondLst>
                                            <p:cond delay="0"/>
                                          </p:stCondLst>
                                        </p:cTn>
                                        <p:tgtEl>
                                          <p:spTgt spid="73"/>
                                        </p:tgtEl>
                                        <p:attrNameLst>
                                          <p:attrName>style.visibility</p:attrName>
                                        </p:attrNameLst>
                                      </p:cBhvr>
                                      <p:to>
                                        <p:strVal val="visible"/>
                                      </p:to>
                                    </p:set>
                                    <p:anim calcmode="lin" valueType="num">
                                      <p:cBhvr additive="base">
                                        <p:cTn id="25" dur="500"/>
                                        <p:tgtEl>
                                          <p:spTgt spid="73"/>
                                        </p:tgtEl>
                                        <p:attrNameLst>
                                          <p:attrName>ppt_y</p:attrName>
                                        </p:attrNameLst>
                                      </p:cBhvr>
                                      <p:tavLst>
                                        <p:tav tm="0">
                                          <p:val>
                                            <p:strVal val="#ppt_y+#ppt_h*1.125000"/>
                                          </p:val>
                                        </p:tav>
                                        <p:tav tm="100000">
                                          <p:val>
                                            <p:strVal val="#ppt_y"/>
                                          </p:val>
                                        </p:tav>
                                      </p:tavLst>
                                    </p:anim>
                                    <p:animEffect transition="in" filter="wipe(up)">
                                      <p:cBhvr>
                                        <p:cTn id="26"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C:\Users\Administrator\Desktop\微立体创业计划\002.png"/>
          <p:cNvPicPr>
            <a:picLocks noChangeAspect="1" noChangeArrowheads="1"/>
          </p:cNvPicPr>
          <p:nvPr/>
        </p:nvPicPr>
        <p:blipFill>
          <a:blip r:embed="rId3"/>
          <a:srcRect/>
          <a:stretch>
            <a:fillRect/>
          </a:stretch>
        </p:blipFill>
        <p:spPr bwMode="auto">
          <a:xfrm>
            <a:off x="193675" y="115888"/>
            <a:ext cx="935038" cy="936625"/>
          </a:xfrm>
          <a:prstGeom prst="rect">
            <a:avLst/>
          </a:prstGeom>
          <a:noFill/>
          <a:effectLst>
            <a:outerShdw blurRad="292100" dist="177800" dir="2460000" sx="99000" sy="99000" algn="l" rotWithShape="0">
              <a:prstClr val="black">
                <a:alpha val="39000"/>
              </a:prstClr>
            </a:outerShdw>
          </a:effectLst>
          <a:extLst/>
        </p:spPr>
      </p:pic>
      <p:sp>
        <p:nvSpPr>
          <p:cNvPr id="15" name="TextBox 14"/>
          <p:cNvSpPr txBox="1">
            <a:spLocks noChangeArrowheads="1"/>
          </p:cNvSpPr>
          <p:nvPr/>
        </p:nvSpPr>
        <p:spPr bwMode="auto">
          <a:xfrm>
            <a:off x="1128713" y="404813"/>
            <a:ext cx="2066925" cy="366712"/>
          </a:xfrm>
          <a:prstGeom prst="rect">
            <a:avLst/>
          </a:prstGeom>
          <a:noFill/>
          <a:ln w="9525">
            <a:noFill/>
            <a:miter lim="800000"/>
            <a:headEnd/>
            <a:tailEnd/>
          </a:ln>
        </p:spPr>
        <p:txBody>
          <a:bodyPr wrap="none">
            <a:spAutoFit/>
          </a:bodyPr>
          <a:lstStyle/>
          <a:p>
            <a:r>
              <a:rPr lang="en-US" altLang="zh-CN" b="1">
                <a:solidFill>
                  <a:srgbClr val="0070C0"/>
                </a:solidFill>
                <a:latin typeface="微软雅黑" pitchFamily="34" charset="-122"/>
                <a:ea typeface="微软雅黑" pitchFamily="34" charset="-122"/>
                <a:sym typeface="Arial" charset="0"/>
              </a:rPr>
              <a:t>15</a:t>
            </a:r>
            <a:r>
              <a:rPr lang="zh-CN" altLang="en-US" b="1">
                <a:solidFill>
                  <a:srgbClr val="0070C0"/>
                </a:solidFill>
                <a:latin typeface="微软雅黑" pitchFamily="34" charset="-122"/>
                <a:ea typeface="微软雅黑" pitchFamily="34" charset="-122"/>
                <a:sym typeface="Arial" charset="0"/>
              </a:rPr>
              <a:t>、语音下单功能</a:t>
            </a:r>
            <a:endParaRPr lang="zh-CN" altLang="en-US" baseline="-3000">
              <a:solidFill>
                <a:srgbClr val="7F7F7F"/>
              </a:solidFill>
              <a:latin typeface="微软雅黑" pitchFamily="34" charset="-122"/>
              <a:ea typeface="微软雅黑" pitchFamily="34" charset="-122"/>
              <a:sym typeface="Arial" charset="0"/>
            </a:endParaRPr>
          </a:p>
        </p:txBody>
      </p:sp>
      <p:cxnSp>
        <p:nvCxnSpPr>
          <p:cNvPr id="8" name="Straight Connector 21"/>
          <p:cNvCxnSpPr/>
          <p:nvPr/>
        </p:nvCxnSpPr>
        <p:spPr>
          <a:xfrm>
            <a:off x="6935788" y="4419600"/>
            <a:ext cx="2782887" cy="0"/>
          </a:xfrm>
          <a:prstGeom prst="line">
            <a:avLst/>
          </a:prstGeom>
          <a:ln w="38100">
            <a:solidFill>
              <a:schemeClr val="bg2"/>
            </a:solidFill>
            <a:prstDash val="sysDash"/>
          </a:ln>
        </p:spPr>
        <p:style>
          <a:lnRef idx="1">
            <a:schemeClr val="accent1"/>
          </a:lnRef>
          <a:fillRef idx="0">
            <a:schemeClr val="accent1"/>
          </a:fillRef>
          <a:effectRef idx="0">
            <a:schemeClr val="accent1"/>
          </a:effectRef>
          <a:fontRef idx="minor">
            <a:schemeClr val="tx1"/>
          </a:fontRef>
        </p:style>
      </p:cxnSp>
      <p:sp>
        <p:nvSpPr>
          <p:cNvPr id="10" name="TextBox 9"/>
          <p:cNvSpPr txBox="1">
            <a:spLocks noChangeArrowheads="1"/>
          </p:cNvSpPr>
          <p:nvPr/>
        </p:nvSpPr>
        <p:spPr bwMode="auto">
          <a:xfrm>
            <a:off x="6889750" y="1412875"/>
            <a:ext cx="4321175" cy="2432050"/>
          </a:xfrm>
          <a:prstGeom prst="rect">
            <a:avLst/>
          </a:prstGeom>
          <a:noFill/>
          <a:ln w="9525">
            <a:noFill/>
            <a:miter lim="800000"/>
            <a:headEnd/>
            <a:tailEnd/>
          </a:ln>
        </p:spPr>
        <p:txBody>
          <a:bodyPr>
            <a:spAutoFit/>
          </a:bodyPr>
          <a:lstStyle/>
          <a:p>
            <a:r>
              <a:rPr lang="zh-CN" altLang="en-US" sz="1400">
                <a:latin typeface="微软雅黑" pitchFamily="34" charset="-122"/>
                <a:ea typeface="微软雅黑" pitchFamily="34" charset="-122"/>
                <a:cs typeface="方正兰亭细黑_GBK_M"/>
              </a:rPr>
              <a:t>相比于闪电交易功能，语音下单功能将更方便，用户只需要说出买入的股票名称或代码以及买入的金额或者数量，系统自动触发交易；尤其适用于电脑操作不熟练，年龄偏大的一些用户更为方便；语音下单一般应用于时间较为充足的用户，在电脑旁看盘交易的用户。</a:t>
            </a:r>
          </a:p>
          <a:p>
            <a:endParaRPr lang="zh-CN" altLang="en-US" sz="1400">
              <a:latin typeface="微软雅黑" pitchFamily="34" charset="-122"/>
              <a:ea typeface="微软雅黑" pitchFamily="34" charset="-122"/>
              <a:cs typeface="方正兰亭细黑_GBK_M"/>
            </a:endParaRPr>
          </a:p>
          <a:p>
            <a:r>
              <a:rPr lang="zh-CN" altLang="en-US" sz="1400">
                <a:latin typeface="微软雅黑" pitchFamily="34" charset="-122"/>
                <a:ea typeface="微软雅黑" pitchFamily="34" charset="-122"/>
                <a:cs typeface="方正兰亭细黑_GBK_M"/>
              </a:rPr>
              <a:t>使用说明直接参考左图中的</a:t>
            </a:r>
            <a:r>
              <a:rPr lang="en-US" altLang="zh-CN" sz="1400">
                <a:latin typeface="微软雅黑" pitchFamily="34" charset="-122"/>
                <a:ea typeface="微软雅黑" pitchFamily="34" charset="-122"/>
                <a:cs typeface="方正兰亭细黑_GBK_M"/>
              </a:rPr>
              <a:t>【</a:t>
            </a:r>
            <a:r>
              <a:rPr lang="zh-CN" altLang="en-US" sz="1400">
                <a:latin typeface="微软雅黑" pitchFamily="34" charset="-122"/>
                <a:ea typeface="微软雅黑" pitchFamily="34" charset="-122"/>
                <a:cs typeface="方正兰亭细黑_GBK_M"/>
              </a:rPr>
              <a:t>语音下单说明</a:t>
            </a:r>
            <a:r>
              <a:rPr lang="en-US" altLang="zh-CN" sz="1400">
                <a:latin typeface="微软雅黑" pitchFamily="34" charset="-122"/>
                <a:ea typeface="微软雅黑" pitchFamily="34" charset="-122"/>
                <a:cs typeface="方正兰亭细黑_GBK_M"/>
              </a:rPr>
              <a:t>】</a:t>
            </a:r>
            <a:r>
              <a:rPr lang="zh-CN" altLang="en-US" sz="1400">
                <a:latin typeface="微软雅黑" pitchFamily="34" charset="-122"/>
                <a:ea typeface="微软雅黑" pitchFamily="34" charset="-122"/>
                <a:cs typeface="方正兰亭细黑_GBK_M"/>
              </a:rPr>
              <a:t>即可</a:t>
            </a:r>
          </a:p>
          <a:p>
            <a:endParaRPr lang="zh-CN" altLang="en-US" sz="1400">
              <a:latin typeface="微软雅黑" pitchFamily="34" charset="-122"/>
              <a:ea typeface="微软雅黑" pitchFamily="34" charset="-122"/>
              <a:cs typeface="方正兰亭细黑_GBK_M"/>
            </a:endParaRPr>
          </a:p>
          <a:p>
            <a:r>
              <a:rPr lang="zh-CN" altLang="en-US" sz="1400">
                <a:latin typeface="微软雅黑" pitchFamily="34" charset="-122"/>
                <a:ea typeface="微软雅黑" pitchFamily="34" charset="-122"/>
                <a:cs typeface="方正兰亭细黑_GBK_M"/>
              </a:rPr>
              <a:t>*使用语音下单需要具备语音输入设备，相对安静的外围环境。</a:t>
            </a:r>
          </a:p>
        </p:txBody>
      </p:sp>
      <p:sp>
        <p:nvSpPr>
          <p:cNvPr id="154631" name="Rectangle 7"/>
          <p:cNvSpPr>
            <a:spLocks noChangeArrowheads="1"/>
          </p:cNvSpPr>
          <p:nvPr/>
        </p:nvSpPr>
        <p:spPr bwMode="auto">
          <a:xfrm>
            <a:off x="6005513" y="3246438"/>
            <a:ext cx="184150" cy="366712"/>
          </a:xfrm>
          <a:prstGeom prst="rect">
            <a:avLst/>
          </a:prstGeom>
          <a:noFill/>
          <a:ln w="9525">
            <a:noFill/>
            <a:miter lim="800000"/>
            <a:headEnd/>
            <a:tailEnd/>
          </a:ln>
          <a:effectLst/>
        </p:spPr>
        <p:txBody>
          <a:bodyPr wrap="none">
            <a:spAutoFit/>
          </a:bodyPr>
          <a:lstStyle/>
          <a:p>
            <a:endParaRPr lang="zh-CN" altLang="en-US"/>
          </a:p>
        </p:txBody>
      </p:sp>
      <p:pic>
        <p:nvPicPr>
          <p:cNvPr id="154633" name="Picture 9"/>
          <p:cNvPicPr>
            <a:picLocks noChangeAspect="1" noChangeArrowheads="1"/>
          </p:cNvPicPr>
          <p:nvPr/>
        </p:nvPicPr>
        <p:blipFill>
          <a:blip r:embed="rId4"/>
          <a:srcRect/>
          <a:stretch>
            <a:fillRect/>
          </a:stretch>
        </p:blipFill>
        <p:spPr bwMode="auto">
          <a:xfrm>
            <a:off x="336550" y="1484313"/>
            <a:ext cx="6337300" cy="4522787"/>
          </a:xfrm>
          <a:prstGeom prst="rect">
            <a:avLst/>
          </a:prstGeom>
          <a:noFill/>
          <a:ln w="9525">
            <a:noFill/>
            <a:miter lim="800000"/>
            <a:headEnd/>
            <a:tailEnd/>
          </a:ln>
          <a:effectLst/>
        </p:spPr>
      </p:pic>
      <p:sp>
        <p:nvSpPr>
          <p:cNvPr id="73" name="KSO_Shape"/>
          <p:cNvSpPr>
            <a:spLocks/>
          </p:cNvSpPr>
          <p:nvPr/>
        </p:nvSpPr>
        <p:spPr bwMode="auto">
          <a:xfrm>
            <a:off x="409575" y="404813"/>
            <a:ext cx="576263" cy="4318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008AF2"/>
              </a:solidFill>
              <a:latin typeface="+mn-lt"/>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anim calcmode="lin" valueType="num">
                                      <p:cBhvr>
                                        <p:cTn id="8" dur="250" fill="hold"/>
                                        <p:tgtEl>
                                          <p:spTgt spid="9"/>
                                        </p:tgtEl>
                                        <p:attrNameLst>
                                          <p:attrName>ppt_x</p:attrName>
                                        </p:attrNameLst>
                                      </p:cBhvr>
                                      <p:tavLst>
                                        <p:tav tm="0">
                                          <p:val>
                                            <p:strVal val="#ppt_x"/>
                                          </p:val>
                                        </p:tav>
                                        <p:tav tm="100000">
                                          <p:val>
                                            <p:strVal val="#ppt_x"/>
                                          </p:val>
                                        </p:tav>
                                      </p:tavLst>
                                    </p:anim>
                                    <p:anim calcmode="lin" valueType="num">
                                      <p:cBhvr>
                                        <p:cTn id="9" dur="25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1" decel="10000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0-#ppt_h/2"/>
                                          </p:val>
                                        </p:tav>
                                        <p:tav tm="100000">
                                          <p:val>
                                            <p:strVal val="#ppt_y"/>
                                          </p:val>
                                        </p:tav>
                                      </p:tavLst>
                                    </p:anim>
                                  </p:childTnLst>
                                </p:cTn>
                              </p:par>
                            </p:childTnLst>
                          </p:cTn>
                        </p:par>
                        <p:par>
                          <p:cTn id="14" fill="hold">
                            <p:stCondLst>
                              <p:cond delay="750"/>
                            </p:stCondLst>
                            <p:childTnLst>
                              <p:par>
                                <p:cTn id="15" presetID="10"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childTnLst>
                                </p:cTn>
                              </p:par>
                            </p:childTnLst>
                          </p:cTn>
                        </p:par>
                        <p:par>
                          <p:cTn id="18" fill="hold">
                            <p:stCondLst>
                              <p:cond delay="1750"/>
                            </p:stCondLst>
                            <p:childTnLst>
                              <p:par>
                                <p:cTn id="19" presetID="18" presetClass="entr" presetSubtype="3"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strips(upRight)">
                                      <p:cBhvr>
                                        <p:cTn id="21" dur="500"/>
                                        <p:tgtEl>
                                          <p:spTgt spid="10"/>
                                        </p:tgtEl>
                                      </p:cBhvr>
                                    </p:animEffect>
                                  </p:childTnLst>
                                </p:cTn>
                              </p:par>
                            </p:childTnLst>
                          </p:cTn>
                        </p:par>
                        <p:par>
                          <p:cTn id="22" fill="hold">
                            <p:stCondLst>
                              <p:cond delay="2250"/>
                            </p:stCondLst>
                            <p:childTnLst>
                              <p:par>
                                <p:cTn id="23" presetID="12" presetClass="entr" presetSubtype="4" fill="hold" nodeType="afterEffect">
                                  <p:stCondLst>
                                    <p:cond delay="0"/>
                                  </p:stCondLst>
                                  <p:childTnLst>
                                    <p:set>
                                      <p:cBhvr>
                                        <p:cTn id="24" dur="1" fill="hold">
                                          <p:stCondLst>
                                            <p:cond delay="0"/>
                                          </p:stCondLst>
                                        </p:cTn>
                                        <p:tgtEl>
                                          <p:spTgt spid="73"/>
                                        </p:tgtEl>
                                        <p:attrNameLst>
                                          <p:attrName>style.visibility</p:attrName>
                                        </p:attrNameLst>
                                      </p:cBhvr>
                                      <p:to>
                                        <p:strVal val="visible"/>
                                      </p:to>
                                    </p:set>
                                    <p:anim calcmode="lin" valueType="num">
                                      <p:cBhvr additive="base">
                                        <p:cTn id="25" dur="500"/>
                                        <p:tgtEl>
                                          <p:spTgt spid="73"/>
                                        </p:tgtEl>
                                        <p:attrNameLst>
                                          <p:attrName>ppt_y</p:attrName>
                                        </p:attrNameLst>
                                      </p:cBhvr>
                                      <p:tavLst>
                                        <p:tav tm="0">
                                          <p:val>
                                            <p:strVal val="#ppt_y+#ppt_h*1.125000"/>
                                          </p:val>
                                        </p:tav>
                                        <p:tav tm="100000">
                                          <p:val>
                                            <p:strVal val="#ppt_y"/>
                                          </p:val>
                                        </p:tav>
                                      </p:tavLst>
                                    </p:anim>
                                    <p:animEffect transition="in" filter="wipe(up)">
                                      <p:cBhvr>
                                        <p:cTn id="26"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C:\Users\Administrator\Desktop\微立体创业计划\002.png"/>
          <p:cNvPicPr>
            <a:picLocks noChangeAspect="1" noChangeArrowheads="1"/>
          </p:cNvPicPr>
          <p:nvPr/>
        </p:nvPicPr>
        <p:blipFill>
          <a:blip r:embed="rId3"/>
          <a:srcRect/>
          <a:stretch>
            <a:fillRect/>
          </a:stretch>
        </p:blipFill>
        <p:spPr bwMode="auto">
          <a:xfrm>
            <a:off x="193675" y="115888"/>
            <a:ext cx="935038" cy="936625"/>
          </a:xfrm>
          <a:prstGeom prst="rect">
            <a:avLst/>
          </a:prstGeom>
          <a:noFill/>
          <a:effectLst>
            <a:outerShdw blurRad="292100" dist="177800" dir="2460000" sx="99000" sy="99000" algn="l" rotWithShape="0">
              <a:prstClr val="black">
                <a:alpha val="39000"/>
              </a:prstClr>
            </a:outerShdw>
          </a:effectLst>
          <a:extLst/>
        </p:spPr>
      </p:pic>
      <p:sp>
        <p:nvSpPr>
          <p:cNvPr id="15" name="TextBox 14"/>
          <p:cNvSpPr txBox="1">
            <a:spLocks noChangeArrowheads="1"/>
          </p:cNvSpPr>
          <p:nvPr/>
        </p:nvSpPr>
        <p:spPr bwMode="auto">
          <a:xfrm>
            <a:off x="1128713" y="404813"/>
            <a:ext cx="1838325" cy="366712"/>
          </a:xfrm>
          <a:prstGeom prst="rect">
            <a:avLst/>
          </a:prstGeom>
          <a:noFill/>
          <a:ln w="9525">
            <a:noFill/>
            <a:miter lim="800000"/>
            <a:headEnd/>
            <a:tailEnd/>
          </a:ln>
        </p:spPr>
        <p:txBody>
          <a:bodyPr wrap="none">
            <a:spAutoFit/>
          </a:bodyPr>
          <a:lstStyle/>
          <a:p>
            <a:r>
              <a:rPr lang="en-US" altLang="zh-CN" b="1">
                <a:solidFill>
                  <a:srgbClr val="0070C0"/>
                </a:solidFill>
                <a:latin typeface="微软雅黑" pitchFamily="34" charset="-122"/>
                <a:ea typeface="微软雅黑" pitchFamily="34" charset="-122"/>
                <a:sym typeface="Arial" charset="0"/>
              </a:rPr>
              <a:t>16</a:t>
            </a:r>
            <a:r>
              <a:rPr lang="zh-CN" altLang="en-US" b="1">
                <a:solidFill>
                  <a:srgbClr val="0070C0"/>
                </a:solidFill>
                <a:latin typeface="微软雅黑" pitchFamily="34" charset="-122"/>
                <a:ea typeface="微软雅黑" pitchFamily="34" charset="-122"/>
                <a:sym typeface="Arial" charset="0"/>
              </a:rPr>
              <a:t>、个股模拟器</a:t>
            </a:r>
            <a:endParaRPr lang="zh-CN" altLang="en-US" baseline="-3000">
              <a:solidFill>
                <a:srgbClr val="7F7F7F"/>
              </a:solidFill>
              <a:latin typeface="微软雅黑" pitchFamily="34" charset="-122"/>
              <a:ea typeface="微软雅黑" pitchFamily="34" charset="-122"/>
              <a:sym typeface="Arial" charset="0"/>
            </a:endParaRPr>
          </a:p>
        </p:txBody>
      </p:sp>
      <p:cxnSp>
        <p:nvCxnSpPr>
          <p:cNvPr id="8" name="Straight Connector 21"/>
          <p:cNvCxnSpPr/>
          <p:nvPr/>
        </p:nvCxnSpPr>
        <p:spPr>
          <a:xfrm>
            <a:off x="6935788" y="4419600"/>
            <a:ext cx="2782887" cy="0"/>
          </a:xfrm>
          <a:prstGeom prst="line">
            <a:avLst/>
          </a:prstGeom>
          <a:ln w="38100">
            <a:solidFill>
              <a:schemeClr val="bg2"/>
            </a:solidFill>
            <a:prstDash val="sysDash"/>
          </a:ln>
        </p:spPr>
        <p:style>
          <a:lnRef idx="1">
            <a:schemeClr val="accent1"/>
          </a:lnRef>
          <a:fillRef idx="0">
            <a:schemeClr val="accent1"/>
          </a:fillRef>
          <a:effectRef idx="0">
            <a:schemeClr val="accent1"/>
          </a:effectRef>
          <a:fontRef idx="minor">
            <a:schemeClr val="tx1"/>
          </a:fontRef>
        </p:style>
      </p:cxnSp>
      <p:sp>
        <p:nvSpPr>
          <p:cNvPr id="10" name="TextBox 9"/>
          <p:cNvSpPr txBox="1">
            <a:spLocks noChangeArrowheads="1"/>
          </p:cNvSpPr>
          <p:nvPr/>
        </p:nvSpPr>
        <p:spPr bwMode="auto">
          <a:xfrm>
            <a:off x="3505200" y="549275"/>
            <a:ext cx="7416800" cy="517525"/>
          </a:xfrm>
          <a:prstGeom prst="rect">
            <a:avLst/>
          </a:prstGeom>
          <a:noFill/>
          <a:ln w="9525">
            <a:noFill/>
            <a:miter lim="800000"/>
            <a:headEnd/>
            <a:tailEnd/>
          </a:ln>
        </p:spPr>
        <p:txBody>
          <a:bodyPr>
            <a:spAutoFit/>
          </a:bodyPr>
          <a:lstStyle/>
          <a:p>
            <a:r>
              <a:rPr lang="zh-CN" altLang="en-US" sz="1400">
                <a:latin typeface="微软雅黑" pitchFamily="34" charset="-122"/>
                <a:ea typeface="微软雅黑" pitchFamily="34" charset="-122"/>
                <a:cs typeface="方正兰亭细黑_GBK_M"/>
              </a:rPr>
              <a:t>股票模拟器，一般应用于非开盘期间的任务走势模拟，用户可以自定义价格及走势，然后测试任务的触发情况，系统自带</a:t>
            </a:r>
            <a:r>
              <a:rPr lang="en-US" altLang="zh-CN" sz="1400">
                <a:latin typeface="微软雅黑" pitchFamily="34" charset="-122"/>
                <a:ea typeface="微软雅黑" pitchFamily="34" charset="-122"/>
                <a:cs typeface="方正兰亭细黑_GBK_M"/>
              </a:rPr>
              <a:t>11</a:t>
            </a:r>
            <a:r>
              <a:rPr lang="zh-CN" altLang="en-US" sz="1400">
                <a:latin typeface="微软雅黑" pitchFamily="34" charset="-122"/>
                <a:ea typeface="微软雅黑" pitchFamily="34" charset="-122"/>
                <a:cs typeface="方正兰亭细黑_GBK_M"/>
              </a:rPr>
              <a:t>种随机走势供用户选择。</a:t>
            </a:r>
          </a:p>
        </p:txBody>
      </p:sp>
      <p:sp>
        <p:nvSpPr>
          <p:cNvPr id="156679" name="Rectangle 7"/>
          <p:cNvSpPr>
            <a:spLocks noChangeArrowheads="1"/>
          </p:cNvSpPr>
          <p:nvPr/>
        </p:nvSpPr>
        <p:spPr bwMode="auto">
          <a:xfrm>
            <a:off x="6005513" y="3246438"/>
            <a:ext cx="184150" cy="366712"/>
          </a:xfrm>
          <a:prstGeom prst="rect">
            <a:avLst/>
          </a:prstGeom>
          <a:noFill/>
          <a:ln w="9525">
            <a:noFill/>
            <a:miter lim="800000"/>
            <a:headEnd/>
            <a:tailEnd/>
          </a:ln>
          <a:effectLst/>
        </p:spPr>
        <p:txBody>
          <a:bodyPr wrap="none">
            <a:spAutoFit/>
          </a:bodyPr>
          <a:lstStyle/>
          <a:p>
            <a:endParaRPr lang="zh-CN" altLang="en-US"/>
          </a:p>
        </p:txBody>
      </p:sp>
      <p:pic>
        <p:nvPicPr>
          <p:cNvPr id="156681" name="Picture 9"/>
          <p:cNvPicPr>
            <a:picLocks noChangeAspect="1" noChangeArrowheads="1"/>
          </p:cNvPicPr>
          <p:nvPr/>
        </p:nvPicPr>
        <p:blipFill>
          <a:blip r:embed="rId4"/>
          <a:srcRect/>
          <a:stretch>
            <a:fillRect/>
          </a:stretch>
        </p:blipFill>
        <p:spPr bwMode="auto">
          <a:xfrm>
            <a:off x="336550" y="1268413"/>
            <a:ext cx="10369550" cy="5380037"/>
          </a:xfrm>
          <a:prstGeom prst="rect">
            <a:avLst/>
          </a:prstGeom>
          <a:noFill/>
          <a:ln w="9525">
            <a:noFill/>
            <a:miter lim="800000"/>
            <a:headEnd/>
            <a:tailEnd/>
          </a:ln>
          <a:effectLst/>
        </p:spPr>
      </p:pic>
      <p:sp>
        <p:nvSpPr>
          <p:cNvPr id="73" name="KSO_Shape"/>
          <p:cNvSpPr>
            <a:spLocks/>
          </p:cNvSpPr>
          <p:nvPr/>
        </p:nvSpPr>
        <p:spPr bwMode="auto">
          <a:xfrm>
            <a:off x="409575" y="404813"/>
            <a:ext cx="576263" cy="4318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008AF2"/>
              </a:solidFill>
              <a:latin typeface="+mn-lt"/>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anim calcmode="lin" valueType="num">
                                      <p:cBhvr>
                                        <p:cTn id="8" dur="250" fill="hold"/>
                                        <p:tgtEl>
                                          <p:spTgt spid="9"/>
                                        </p:tgtEl>
                                        <p:attrNameLst>
                                          <p:attrName>ppt_x</p:attrName>
                                        </p:attrNameLst>
                                      </p:cBhvr>
                                      <p:tavLst>
                                        <p:tav tm="0">
                                          <p:val>
                                            <p:strVal val="#ppt_x"/>
                                          </p:val>
                                        </p:tav>
                                        <p:tav tm="100000">
                                          <p:val>
                                            <p:strVal val="#ppt_x"/>
                                          </p:val>
                                        </p:tav>
                                      </p:tavLst>
                                    </p:anim>
                                    <p:anim calcmode="lin" valueType="num">
                                      <p:cBhvr>
                                        <p:cTn id="9" dur="25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1" decel="10000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0-#ppt_h/2"/>
                                          </p:val>
                                        </p:tav>
                                        <p:tav tm="100000">
                                          <p:val>
                                            <p:strVal val="#ppt_y"/>
                                          </p:val>
                                        </p:tav>
                                      </p:tavLst>
                                    </p:anim>
                                  </p:childTnLst>
                                </p:cTn>
                              </p:par>
                            </p:childTnLst>
                          </p:cTn>
                        </p:par>
                        <p:par>
                          <p:cTn id="14" fill="hold">
                            <p:stCondLst>
                              <p:cond delay="750"/>
                            </p:stCondLst>
                            <p:childTnLst>
                              <p:par>
                                <p:cTn id="15" presetID="10"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childTnLst>
                                </p:cTn>
                              </p:par>
                            </p:childTnLst>
                          </p:cTn>
                        </p:par>
                        <p:par>
                          <p:cTn id="18" fill="hold">
                            <p:stCondLst>
                              <p:cond delay="1750"/>
                            </p:stCondLst>
                            <p:childTnLst>
                              <p:par>
                                <p:cTn id="19" presetID="18" presetClass="entr" presetSubtype="3"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strips(upRight)">
                                      <p:cBhvr>
                                        <p:cTn id="21" dur="500"/>
                                        <p:tgtEl>
                                          <p:spTgt spid="10"/>
                                        </p:tgtEl>
                                      </p:cBhvr>
                                    </p:animEffect>
                                  </p:childTnLst>
                                </p:cTn>
                              </p:par>
                            </p:childTnLst>
                          </p:cTn>
                        </p:par>
                        <p:par>
                          <p:cTn id="22" fill="hold">
                            <p:stCondLst>
                              <p:cond delay="2250"/>
                            </p:stCondLst>
                            <p:childTnLst>
                              <p:par>
                                <p:cTn id="23" presetID="12" presetClass="entr" presetSubtype="4" fill="hold" nodeType="afterEffect">
                                  <p:stCondLst>
                                    <p:cond delay="0"/>
                                  </p:stCondLst>
                                  <p:childTnLst>
                                    <p:set>
                                      <p:cBhvr>
                                        <p:cTn id="24" dur="1" fill="hold">
                                          <p:stCondLst>
                                            <p:cond delay="0"/>
                                          </p:stCondLst>
                                        </p:cTn>
                                        <p:tgtEl>
                                          <p:spTgt spid="73"/>
                                        </p:tgtEl>
                                        <p:attrNameLst>
                                          <p:attrName>style.visibility</p:attrName>
                                        </p:attrNameLst>
                                      </p:cBhvr>
                                      <p:to>
                                        <p:strVal val="visible"/>
                                      </p:to>
                                    </p:set>
                                    <p:anim calcmode="lin" valueType="num">
                                      <p:cBhvr additive="base">
                                        <p:cTn id="25" dur="500"/>
                                        <p:tgtEl>
                                          <p:spTgt spid="73"/>
                                        </p:tgtEl>
                                        <p:attrNameLst>
                                          <p:attrName>ppt_y</p:attrName>
                                        </p:attrNameLst>
                                      </p:cBhvr>
                                      <p:tavLst>
                                        <p:tav tm="0">
                                          <p:val>
                                            <p:strVal val="#ppt_y+#ppt_h*1.125000"/>
                                          </p:val>
                                        </p:tav>
                                        <p:tav tm="100000">
                                          <p:val>
                                            <p:strVal val="#ppt_y"/>
                                          </p:val>
                                        </p:tav>
                                      </p:tavLst>
                                    </p:anim>
                                    <p:animEffect transition="in" filter="wipe(up)">
                                      <p:cBhvr>
                                        <p:cTn id="26"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5" name="Freeform 5"/>
          <p:cNvSpPr>
            <a:spLocks/>
          </p:cNvSpPr>
          <p:nvPr/>
        </p:nvSpPr>
        <p:spPr bwMode="auto">
          <a:xfrm rot="5400000">
            <a:off x="4407694" y="1812132"/>
            <a:ext cx="3419475" cy="303053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9525">
            <a:solidFill>
              <a:srgbClr val="0070C0"/>
            </a:solidFill>
          </a:ln>
          <a:effectLst>
            <a:outerShdw blurRad="444500" dist="152400" dir="2700000" algn="tl" rotWithShape="0">
              <a:prstClr val="black">
                <a:alpha val="30000"/>
              </a:prstClr>
            </a:outerShdw>
          </a:effectLst>
        </p:spPr>
        <p:txBody>
          <a:bodyPr/>
          <a:lstStyle/>
          <a:p>
            <a:pPr fontAlgn="auto">
              <a:spcBef>
                <a:spcPts val="0"/>
              </a:spcBef>
              <a:spcAft>
                <a:spcPts val="0"/>
              </a:spcAft>
              <a:defRPr/>
            </a:pPr>
            <a:endParaRPr lang="zh-CN" altLang="en-US" sz="1600" b="1">
              <a:latin typeface="微软雅黑" panose="020B0503020204020204" pitchFamily="34" charset="-122"/>
              <a:ea typeface="微软雅黑" panose="020B0503020204020204" pitchFamily="34" charset="-122"/>
            </a:endParaRPr>
          </a:p>
        </p:txBody>
      </p:sp>
      <p:pic>
        <p:nvPicPr>
          <p:cNvPr id="18" name="Picture 3" descr="C:\Users\Administrator\Desktop\微立体创业计划\002.png"/>
          <p:cNvPicPr>
            <a:picLocks noChangeAspect="1" noChangeArrowheads="1"/>
          </p:cNvPicPr>
          <p:nvPr/>
        </p:nvPicPr>
        <p:blipFill>
          <a:blip r:embed="rId4"/>
          <a:srcRect/>
          <a:stretch>
            <a:fillRect/>
          </a:stretch>
        </p:blipFill>
        <p:spPr bwMode="auto">
          <a:xfrm>
            <a:off x="4297363" y="1484313"/>
            <a:ext cx="3671887" cy="3673475"/>
          </a:xfrm>
          <a:prstGeom prst="rect">
            <a:avLst/>
          </a:prstGeom>
          <a:noFill/>
          <a:effectLst>
            <a:outerShdw blurRad="292100" dist="177800" dir="2460000" sx="99000" sy="99000" algn="l" rotWithShape="0">
              <a:prstClr val="black">
                <a:alpha val="39000"/>
              </a:prstClr>
            </a:outerShdw>
          </a:effectLst>
          <a:extLst/>
        </p:spPr>
      </p:pic>
      <p:sp>
        <p:nvSpPr>
          <p:cNvPr id="19" name="Freeform 5"/>
          <p:cNvSpPr>
            <a:spLocks/>
          </p:cNvSpPr>
          <p:nvPr/>
        </p:nvSpPr>
        <p:spPr bwMode="auto">
          <a:xfrm rot="5400000">
            <a:off x="4279900" y="2035176"/>
            <a:ext cx="1095375" cy="97155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25400">
            <a:noFill/>
          </a:ln>
          <a:effectLst>
            <a:outerShdw blurRad="444500" dist="152400" dir="2700000" algn="tl" rotWithShape="0">
              <a:prstClr val="black">
                <a:alpha val="30000"/>
              </a:prstClr>
            </a:outerShdw>
          </a:effectLst>
        </p:spPr>
        <p:txBody>
          <a:bodyPr/>
          <a:lstStyle/>
          <a:p>
            <a:pPr fontAlgn="auto">
              <a:spcBef>
                <a:spcPts val="0"/>
              </a:spcBef>
              <a:spcAft>
                <a:spcPts val="0"/>
              </a:spcAft>
              <a:defRPr/>
            </a:pPr>
            <a:endParaRPr lang="zh-CN" altLang="en-US" sz="1600" b="1">
              <a:latin typeface="微软雅黑" panose="020B0503020204020204" pitchFamily="34" charset="-122"/>
              <a:ea typeface="微软雅黑" panose="020B0503020204020204" pitchFamily="34" charset="-122"/>
            </a:endParaRPr>
          </a:p>
        </p:txBody>
      </p:sp>
      <p:sp>
        <p:nvSpPr>
          <p:cNvPr id="20" name="TextBox 7"/>
          <p:cNvSpPr>
            <a:spLocks noChangeArrowheads="1"/>
          </p:cNvSpPr>
          <p:nvPr/>
        </p:nvSpPr>
        <p:spPr bwMode="auto">
          <a:xfrm>
            <a:off x="4179888" y="2301875"/>
            <a:ext cx="1260475" cy="492125"/>
          </a:xfrm>
          <a:prstGeom prst="rect">
            <a:avLst/>
          </a:prstGeom>
          <a:noFill/>
          <a:ln w="9525">
            <a:noFill/>
            <a:miter lim="800000"/>
            <a:headEnd/>
            <a:tailEnd/>
          </a:ln>
        </p:spPr>
        <p:txBody>
          <a:bodyPr lIns="0" tIns="0" rIns="0" bIns="0">
            <a:spAutoFit/>
          </a:bodyPr>
          <a:lstStyle/>
          <a:p>
            <a:pPr algn="ctr"/>
            <a:r>
              <a:rPr lang="en-US" altLang="zh-CN" sz="3200" b="1">
                <a:solidFill>
                  <a:schemeClr val="bg1"/>
                </a:solidFill>
                <a:latin typeface="Impact MT Std"/>
                <a:ea typeface="微软雅黑" pitchFamily="34" charset="-122"/>
                <a:sym typeface="微软雅黑" pitchFamily="34" charset="-122"/>
              </a:rPr>
              <a:t>01</a:t>
            </a:r>
            <a:endParaRPr lang="zh-CN" altLang="en-US" sz="3200" b="1">
              <a:solidFill>
                <a:schemeClr val="bg1"/>
              </a:solidFill>
              <a:latin typeface="Impact MT Std"/>
              <a:ea typeface="微软雅黑" pitchFamily="34" charset="-122"/>
              <a:sym typeface="微软雅黑" pitchFamily="34" charset="-122"/>
            </a:endParaRPr>
          </a:p>
        </p:txBody>
      </p:sp>
      <p:sp>
        <p:nvSpPr>
          <p:cNvPr id="21" name="文本框 163"/>
          <p:cNvSpPr txBox="1">
            <a:spLocks noChangeArrowheads="1"/>
          </p:cNvSpPr>
          <p:nvPr/>
        </p:nvSpPr>
        <p:spPr bwMode="auto">
          <a:xfrm>
            <a:off x="4792663" y="2660650"/>
            <a:ext cx="2705100" cy="915988"/>
          </a:xfrm>
          <a:prstGeom prst="rect">
            <a:avLst/>
          </a:prstGeom>
          <a:noFill/>
          <a:ln w="9525">
            <a:noFill/>
            <a:miter lim="800000"/>
            <a:headEnd/>
            <a:tailEnd/>
          </a:ln>
        </p:spPr>
        <p:txBody>
          <a:bodyPr>
            <a:spAutoFit/>
          </a:bodyPr>
          <a:lstStyle/>
          <a:p>
            <a:pPr algn="ctr"/>
            <a:r>
              <a:rPr lang="zh-CN" altLang="en-US" b="1">
                <a:solidFill>
                  <a:srgbClr val="7F7F7F"/>
                </a:solidFill>
                <a:latin typeface="微软雅黑" pitchFamily="34" charset="-122"/>
                <a:ea typeface="微软雅黑" pitchFamily="34" charset="-122"/>
                <a:cs typeface="Arial" charset="0"/>
              </a:rPr>
              <a:t>第一部分  </a:t>
            </a:r>
            <a:endParaRPr lang="en-US" altLang="zh-CN" sz="2000" b="1">
              <a:solidFill>
                <a:srgbClr val="7F7F7F"/>
              </a:solidFill>
              <a:latin typeface="微软雅黑" pitchFamily="34" charset="-122"/>
              <a:ea typeface="微软雅黑" pitchFamily="34" charset="-122"/>
              <a:cs typeface="Arial" charset="0"/>
            </a:endParaRPr>
          </a:p>
          <a:p>
            <a:pPr algn="ctr"/>
            <a:r>
              <a:rPr lang="en-US" altLang="zh-CN" sz="2000" b="1">
                <a:solidFill>
                  <a:srgbClr val="0070C0"/>
                </a:solidFill>
                <a:latin typeface="微软雅黑" pitchFamily="34" charset="-122"/>
                <a:ea typeface="微软雅黑" pitchFamily="34" charset="-122"/>
                <a:cs typeface="Arial" charset="0"/>
              </a:rPr>
              <a:t> </a:t>
            </a:r>
            <a:r>
              <a:rPr lang="zh-CN" altLang="en-US" sz="3600" b="1">
                <a:solidFill>
                  <a:srgbClr val="0070C0"/>
                </a:solidFill>
                <a:latin typeface="微软雅黑" pitchFamily="34" charset="-122"/>
                <a:ea typeface="微软雅黑" pitchFamily="34" charset="-122"/>
                <a:cs typeface="Arial" charset="0"/>
              </a:rPr>
              <a:t>企业文化</a:t>
            </a:r>
          </a:p>
        </p:txBody>
      </p:sp>
      <p:sp>
        <p:nvSpPr>
          <p:cNvPr id="2" name="矩形 1"/>
          <p:cNvSpPr/>
          <p:nvPr/>
        </p:nvSpPr>
        <p:spPr>
          <a:xfrm>
            <a:off x="5665788" y="4002088"/>
            <a:ext cx="833437" cy="4921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85" name="Picture 3" descr="C:\Users\Administrator\Desktop\微立体创业计划\002.png"/>
          <p:cNvPicPr>
            <a:picLocks noChangeAspect="1" noChangeArrowheads="1"/>
          </p:cNvPicPr>
          <p:nvPr/>
        </p:nvPicPr>
        <p:blipFill>
          <a:blip r:embed="rId5"/>
          <a:srcRect/>
          <a:stretch>
            <a:fillRect/>
          </a:stretch>
        </p:blipFill>
        <p:spPr bwMode="auto">
          <a:xfrm>
            <a:off x="7980363" y="5661025"/>
            <a:ext cx="2447925" cy="2447925"/>
          </a:xfrm>
          <a:prstGeom prst="rect">
            <a:avLst/>
          </a:prstGeom>
          <a:noFill/>
          <a:effectLst>
            <a:outerShdw blurRad="292100" dist="177800" dir="2460000" sx="99000" sy="99000" algn="l" rotWithShape="0">
              <a:prstClr val="black">
                <a:alpha val="39000"/>
              </a:prstClr>
            </a:outerShdw>
          </a:effectLst>
          <a:extLst/>
        </p:spPr>
      </p:pic>
      <p:pic>
        <p:nvPicPr>
          <p:cNvPr id="86" name="Picture 3" descr="C:\Users\Administrator\Desktop\微立体创业计划\002.png"/>
          <p:cNvPicPr>
            <a:picLocks noChangeAspect="1" noChangeArrowheads="1"/>
          </p:cNvPicPr>
          <p:nvPr/>
        </p:nvPicPr>
        <p:blipFill>
          <a:blip r:embed="rId5"/>
          <a:srcRect/>
          <a:stretch>
            <a:fillRect/>
          </a:stretch>
        </p:blipFill>
        <p:spPr bwMode="auto">
          <a:xfrm>
            <a:off x="8977313" y="4005263"/>
            <a:ext cx="2449512" cy="2447925"/>
          </a:xfrm>
          <a:prstGeom prst="rect">
            <a:avLst/>
          </a:prstGeom>
          <a:noFill/>
          <a:effectLst>
            <a:outerShdw blurRad="292100" dist="177800" dir="2460000" sx="99000" sy="99000" algn="l" rotWithShape="0">
              <a:prstClr val="black">
                <a:alpha val="39000"/>
              </a:prstClr>
            </a:outerShdw>
          </a:effectLst>
          <a:extLst/>
        </p:spPr>
      </p:pic>
      <p:pic>
        <p:nvPicPr>
          <p:cNvPr id="87" name="Picture 3" descr="C:\Users\Administrator\Desktop\微立体创业计划\002.png"/>
          <p:cNvPicPr>
            <a:picLocks noChangeAspect="1" noChangeArrowheads="1"/>
          </p:cNvPicPr>
          <p:nvPr/>
        </p:nvPicPr>
        <p:blipFill>
          <a:blip r:embed="rId6"/>
          <a:srcRect/>
          <a:stretch>
            <a:fillRect/>
          </a:stretch>
        </p:blipFill>
        <p:spPr bwMode="auto">
          <a:xfrm>
            <a:off x="9958388" y="5634038"/>
            <a:ext cx="2547937" cy="2547937"/>
          </a:xfrm>
          <a:prstGeom prst="rect">
            <a:avLst/>
          </a:prstGeom>
          <a:noFill/>
          <a:effectLst>
            <a:outerShdw blurRad="292100" dist="177800" dir="2460000" sx="99000" sy="99000" algn="l" rotWithShape="0">
              <a:prstClr val="black">
                <a:alpha val="39000"/>
              </a:prstClr>
            </a:outerShdw>
          </a:effectLst>
          <a:extLst/>
        </p:spPr>
      </p:pic>
      <p:pic>
        <p:nvPicPr>
          <p:cNvPr id="91" name="Picture 3" descr="C:\Users\Administrator\Desktop\微立体创业计划\002.png"/>
          <p:cNvPicPr>
            <a:picLocks noChangeAspect="1" noChangeArrowheads="1"/>
          </p:cNvPicPr>
          <p:nvPr/>
        </p:nvPicPr>
        <p:blipFill>
          <a:blip r:embed="rId5"/>
          <a:srcRect/>
          <a:stretch>
            <a:fillRect/>
          </a:stretch>
        </p:blipFill>
        <p:spPr bwMode="auto">
          <a:xfrm>
            <a:off x="-311150" y="5661025"/>
            <a:ext cx="2447925" cy="2447925"/>
          </a:xfrm>
          <a:prstGeom prst="rect">
            <a:avLst/>
          </a:prstGeom>
          <a:noFill/>
          <a:effectLst>
            <a:outerShdw blurRad="292100" dist="177800" dir="2460000" sx="99000" sy="99000" algn="l" rotWithShape="0">
              <a:prstClr val="black">
                <a:alpha val="39000"/>
              </a:prstClr>
            </a:outerShdw>
          </a:effectLst>
          <a:extLst/>
        </p:spPr>
      </p:pic>
      <p:pic>
        <p:nvPicPr>
          <p:cNvPr id="92" name="Picture 3" descr="C:\Users\Administrator\Desktop\微立体创业计划\002.png"/>
          <p:cNvPicPr>
            <a:picLocks noChangeAspect="1" noChangeArrowheads="1"/>
          </p:cNvPicPr>
          <p:nvPr/>
        </p:nvPicPr>
        <p:blipFill>
          <a:blip r:embed="rId5"/>
          <a:srcRect/>
          <a:stretch>
            <a:fillRect/>
          </a:stretch>
        </p:blipFill>
        <p:spPr bwMode="auto">
          <a:xfrm>
            <a:off x="696913" y="4005263"/>
            <a:ext cx="2447925" cy="2447925"/>
          </a:xfrm>
          <a:prstGeom prst="rect">
            <a:avLst/>
          </a:prstGeom>
          <a:noFill/>
          <a:effectLst>
            <a:outerShdw blurRad="292100" dist="177800" dir="2460000" sx="99000" sy="99000" algn="l" rotWithShape="0">
              <a:prstClr val="black">
                <a:alpha val="39000"/>
              </a:prstClr>
            </a:outerShdw>
          </a:effectLst>
          <a:extLst/>
        </p:spPr>
      </p:pic>
      <p:pic>
        <p:nvPicPr>
          <p:cNvPr id="93" name="Picture 3" descr="C:\Users\Administrator\Desktop\微立体创业计划\002.png"/>
          <p:cNvPicPr>
            <a:picLocks noChangeAspect="1" noChangeArrowheads="1"/>
          </p:cNvPicPr>
          <p:nvPr/>
        </p:nvPicPr>
        <p:blipFill>
          <a:blip r:embed="rId6"/>
          <a:srcRect/>
          <a:stretch>
            <a:fillRect/>
          </a:stretch>
        </p:blipFill>
        <p:spPr bwMode="auto">
          <a:xfrm>
            <a:off x="1666875" y="5634038"/>
            <a:ext cx="2547938" cy="2547937"/>
          </a:xfrm>
          <a:prstGeom prst="rect">
            <a:avLst/>
          </a:prstGeom>
          <a:noFill/>
          <a:effectLst>
            <a:outerShdw blurRad="292100" dist="177800" dir="2460000" sx="99000" sy="99000" algn="l" rotWithShape="0">
              <a:prstClr val="black">
                <a:alpha val="39000"/>
              </a:prstClr>
            </a:outerShdw>
          </a:effectLs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75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2" presetClass="entr" presetSubtype="0" fill="hold" grpId="0" nodeType="withEffect">
                                  <p:stCondLst>
                                    <p:cond delay="0"/>
                                  </p:stCondLst>
                                  <p:iterate type="lt">
                                    <p:tmPct val="10000"/>
                                  </p:iterate>
                                  <p:childTnLst>
                                    <p:set>
                                      <p:cBhvr>
                                        <p:cTn id="16" dur="1" fill="hold">
                                          <p:stCondLst>
                                            <p:cond delay="0"/>
                                          </p:stCondLst>
                                        </p:cTn>
                                        <p:tgtEl>
                                          <p:spTgt spid="20"/>
                                        </p:tgtEl>
                                        <p:attrNameLst>
                                          <p:attrName>style.visibility</p:attrName>
                                        </p:attrNameLst>
                                      </p:cBhvr>
                                      <p:to>
                                        <p:strVal val="visible"/>
                                      </p:to>
                                    </p:set>
                                    <p:animScale>
                                      <p:cBhvr>
                                        <p:cTn id="17"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0"/>
                                        </p:tgtEl>
                                        <p:attrNameLst>
                                          <p:attrName>ppt_x</p:attrName>
                                          <p:attrName>ppt_y</p:attrName>
                                        </p:attrNameLst>
                                      </p:cBhvr>
                                    </p:animMotion>
                                    <p:animEffect transition="in" filter="fade">
                                      <p:cBhvr>
                                        <p:cTn id="19" dur="1000"/>
                                        <p:tgtEl>
                                          <p:spTgt spid="20"/>
                                        </p:tgtEl>
                                      </p:cBhvr>
                                    </p:animEffect>
                                  </p:childTnLst>
                                </p:cTn>
                              </p:par>
                            </p:childTnLst>
                          </p:cTn>
                        </p:par>
                        <p:par>
                          <p:cTn id="20" fill="hold">
                            <p:stCondLst>
                              <p:cond delay="1250"/>
                            </p:stCondLst>
                            <p:childTnLst>
                              <p:par>
                                <p:cTn id="21" presetID="12" presetClass="entr" presetSubtype="4"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p:tgtEl>
                                          <p:spTgt spid="21"/>
                                        </p:tgtEl>
                                        <p:attrNameLst>
                                          <p:attrName>ppt_y</p:attrName>
                                        </p:attrNameLst>
                                      </p:cBhvr>
                                      <p:tavLst>
                                        <p:tav tm="0">
                                          <p:val>
                                            <p:strVal val="#ppt_y+#ppt_h*1.125000"/>
                                          </p:val>
                                        </p:tav>
                                        <p:tav tm="100000">
                                          <p:val>
                                            <p:strVal val="#ppt_y"/>
                                          </p:val>
                                        </p:tav>
                                      </p:tavLst>
                                    </p:anim>
                                    <p:animEffect transition="in" filter="wipe(up)">
                                      <p:cBhvr>
                                        <p:cTn id="24" dur="500"/>
                                        <p:tgtEl>
                                          <p:spTgt spid="21"/>
                                        </p:tgtEl>
                                      </p:cBhvr>
                                    </p:animEffect>
                                  </p:childTnLst>
                                </p:cTn>
                              </p:par>
                            </p:childTnLst>
                          </p:cTn>
                        </p:par>
                        <p:par>
                          <p:cTn id="25" fill="hold">
                            <p:stCondLst>
                              <p:cond delay="1750"/>
                            </p:stCondLst>
                            <p:childTnLst>
                              <p:par>
                                <p:cTn id="26" presetID="42" presetClass="entr" presetSubtype="0"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par>
                          <p:cTn id="31" fill="hold">
                            <p:stCondLst>
                              <p:cond delay="2750"/>
                            </p:stCondLst>
                            <p:childTnLst>
                              <p:par>
                                <p:cTn id="32" presetID="21" presetClass="entr" presetSubtype="1" fill="hold"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wheel(1)">
                                      <p:cBhvr>
                                        <p:cTn id="34" dur="2000"/>
                                        <p:tgtEl>
                                          <p:spTgt spid="45"/>
                                        </p:tgtEl>
                                      </p:cBhvr>
                                    </p:animEffect>
                                  </p:childTnLst>
                                </p:cTn>
                              </p:par>
                              <p:par>
                                <p:cTn id="35" presetID="42" presetClass="entr" presetSubtype="0" fill="hold" nodeType="withEffect">
                                  <p:stCondLst>
                                    <p:cond delay="750"/>
                                  </p:stCondLst>
                                  <p:childTnLst>
                                    <p:set>
                                      <p:cBhvr>
                                        <p:cTn id="36" dur="1" fill="hold">
                                          <p:stCondLst>
                                            <p:cond delay="0"/>
                                          </p:stCondLst>
                                        </p:cTn>
                                        <p:tgtEl>
                                          <p:spTgt spid="85"/>
                                        </p:tgtEl>
                                        <p:attrNameLst>
                                          <p:attrName>style.visibility</p:attrName>
                                        </p:attrNameLst>
                                      </p:cBhvr>
                                      <p:to>
                                        <p:strVal val="visible"/>
                                      </p:to>
                                    </p:set>
                                    <p:animEffect transition="in" filter="fade">
                                      <p:cBhvr>
                                        <p:cTn id="37" dur="500"/>
                                        <p:tgtEl>
                                          <p:spTgt spid="85"/>
                                        </p:tgtEl>
                                      </p:cBhvr>
                                    </p:animEffect>
                                    <p:anim calcmode="lin" valueType="num">
                                      <p:cBhvr>
                                        <p:cTn id="38" dur="500" fill="hold"/>
                                        <p:tgtEl>
                                          <p:spTgt spid="85"/>
                                        </p:tgtEl>
                                        <p:attrNameLst>
                                          <p:attrName>ppt_x</p:attrName>
                                        </p:attrNameLst>
                                      </p:cBhvr>
                                      <p:tavLst>
                                        <p:tav tm="0">
                                          <p:val>
                                            <p:strVal val="#ppt_x"/>
                                          </p:val>
                                        </p:tav>
                                        <p:tav tm="100000">
                                          <p:val>
                                            <p:strVal val="#ppt_x"/>
                                          </p:val>
                                        </p:tav>
                                      </p:tavLst>
                                    </p:anim>
                                    <p:anim calcmode="lin" valueType="num">
                                      <p:cBhvr>
                                        <p:cTn id="39" dur="500" fill="hold"/>
                                        <p:tgtEl>
                                          <p:spTgt spid="8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750"/>
                                  </p:stCondLst>
                                  <p:childTnLst>
                                    <p:set>
                                      <p:cBhvr>
                                        <p:cTn id="41" dur="1" fill="hold">
                                          <p:stCondLst>
                                            <p:cond delay="0"/>
                                          </p:stCondLst>
                                        </p:cTn>
                                        <p:tgtEl>
                                          <p:spTgt spid="86"/>
                                        </p:tgtEl>
                                        <p:attrNameLst>
                                          <p:attrName>style.visibility</p:attrName>
                                        </p:attrNameLst>
                                      </p:cBhvr>
                                      <p:to>
                                        <p:strVal val="visible"/>
                                      </p:to>
                                    </p:set>
                                    <p:animEffect transition="in" filter="fade">
                                      <p:cBhvr>
                                        <p:cTn id="42" dur="500"/>
                                        <p:tgtEl>
                                          <p:spTgt spid="86"/>
                                        </p:tgtEl>
                                      </p:cBhvr>
                                    </p:animEffect>
                                    <p:anim calcmode="lin" valueType="num">
                                      <p:cBhvr>
                                        <p:cTn id="43" dur="500" fill="hold"/>
                                        <p:tgtEl>
                                          <p:spTgt spid="86"/>
                                        </p:tgtEl>
                                        <p:attrNameLst>
                                          <p:attrName>ppt_x</p:attrName>
                                        </p:attrNameLst>
                                      </p:cBhvr>
                                      <p:tavLst>
                                        <p:tav tm="0">
                                          <p:val>
                                            <p:strVal val="#ppt_x"/>
                                          </p:val>
                                        </p:tav>
                                        <p:tav tm="100000">
                                          <p:val>
                                            <p:strVal val="#ppt_x"/>
                                          </p:val>
                                        </p:tav>
                                      </p:tavLst>
                                    </p:anim>
                                    <p:anim calcmode="lin" valueType="num">
                                      <p:cBhvr>
                                        <p:cTn id="44" dur="500" fill="hold"/>
                                        <p:tgtEl>
                                          <p:spTgt spid="86"/>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750"/>
                                  </p:stCondLst>
                                  <p:childTnLst>
                                    <p:set>
                                      <p:cBhvr>
                                        <p:cTn id="46" dur="1" fill="hold">
                                          <p:stCondLst>
                                            <p:cond delay="0"/>
                                          </p:stCondLst>
                                        </p:cTn>
                                        <p:tgtEl>
                                          <p:spTgt spid="87"/>
                                        </p:tgtEl>
                                        <p:attrNameLst>
                                          <p:attrName>style.visibility</p:attrName>
                                        </p:attrNameLst>
                                      </p:cBhvr>
                                      <p:to>
                                        <p:strVal val="visible"/>
                                      </p:to>
                                    </p:set>
                                    <p:animEffect transition="in" filter="fade">
                                      <p:cBhvr>
                                        <p:cTn id="47" dur="500"/>
                                        <p:tgtEl>
                                          <p:spTgt spid="87"/>
                                        </p:tgtEl>
                                      </p:cBhvr>
                                    </p:animEffect>
                                    <p:anim calcmode="lin" valueType="num">
                                      <p:cBhvr>
                                        <p:cTn id="48" dur="500" fill="hold"/>
                                        <p:tgtEl>
                                          <p:spTgt spid="87"/>
                                        </p:tgtEl>
                                        <p:attrNameLst>
                                          <p:attrName>ppt_x</p:attrName>
                                        </p:attrNameLst>
                                      </p:cBhvr>
                                      <p:tavLst>
                                        <p:tav tm="0">
                                          <p:val>
                                            <p:strVal val="#ppt_x"/>
                                          </p:val>
                                        </p:tav>
                                        <p:tav tm="100000">
                                          <p:val>
                                            <p:strVal val="#ppt_x"/>
                                          </p:val>
                                        </p:tav>
                                      </p:tavLst>
                                    </p:anim>
                                    <p:anim calcmode="lin" valueType="num">
                                      <p:cBhvr>
                                        <p:cTn id="49" dur="500" fill="hold"/>
                                        <p:tgtEl>
                                          <p:spTgt spid="87"/>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750"/>
                                  </p:stCondLst>
                                  <p:childTnLst>
                                    <p:set>
                                      <p:cBhvr>
                                        <p:cTn id="51" dur="1" fill="hold">
                                          <p:stCondLst>
                                            <p:cond delay="0"/>
                                          </p:stCondLst>
                                        </p:cTn>
                                        <p:tgtEl>
                                          <p:spTgt spid="91"/>
                                        </p:tgtEl>
                                        <p:attrNameLst>
                                          <p:attrName>style.visibility</p:attrName>
                                        </p:attrNameLst>
                                      </p:cBhvr>
                                      <p:to>
                                        <p:strVal val="visible"/>
                                      </p:to>
                                    </p:set>
                                    <p:animEffect transition="in" filter="fade">
                                      <p:cBhvr>
                                        <p:cTn id="52" dur="500"/>
                                        <p:tgtEl>
                                          <p:spTgt spid="91"/>
                                        </p:tgtEl>
                                      </p:cBhvr>
                                    </p:animEffect>
                                    <p:anim calcmode="lin" valueType="num">
                                      <p:cBhvr>
                                        <p:cTn id="53" dur="500" fill="hold"/>
                                        <p:tgtEl>
                                          <p:spTgt spid="91"/>
                                        </p:tgtEl>
                                        <p:attrNameLst>
                                          <p:attrName>ppt_x</p:attrName>
                                        </p:attrNameLst>
                                      </p:cBhvr>
                                      <p:tavLst>
                                        <p:tav tm="0">
                                          <p:val>
                                            <p:strVal val="#ppt_x"/>
                                          </p:val>
                                        </p:tav>
                                        <p:tav tm="100000">
                                          <p:val>
                                            <p:strVal val="#ppt_x"/>
                                          </p:val>
                                        </p:tav>
                                      </p:tavLst>
                                    </p:anim>
                                    <p:anim calcmode="lin" valueType="num">
                                      <p:cBhvr>
                                        <p:cTn id="54" dur="500" fill="hold"/>
                                        <p:tgtEl>
                                          <p:spTgt spid="91"/>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750"/>
                                  </p:stCondLst>
                                  <p:childTnLst>
                                    <p:set>
                                      <p:cBhvr>
                                        <p:cTn id="56" dur="1" fill="hold">
                                          <p:stCondLst>
                                            <p:cond delay="0"/>
                                          </p:stCondLst>
                                        </p:cTn>
                                        <p:tgtEl>
                                          <p:spTgt spid="92"/>
                                        </p:tgtEl>
                                        <p:attrNameLst>
                                          <p:attrName>style.visibility</p:attrName>
                                        </p:attrNameLst>
                                      </p:cBhvr>
                                      <p:to>
                                        <p:strVal val="visible"/>
                                      </p:to>
                                    </p:set>
                                    <p:animEffect transition="in" filter="fade">
                                      <p:cBhvr>
                                        <p:cTn id="57" dur="500"/>
                                        <p:tgtEl>
                                          <p:spTgt spid="92"/>
                                        </p:tgtEl>
                                      </p:cBhvr>
                                    </p:animEffect>
                                    <p:anim calcmode="lin" valueType="num">
                                      <p:cBhvr>
                                        <p:cTn id="58" dur="500" fill="hold"/>
                                        <p:tgtEl>
                                          <p:spTgt spid="92"/>
                                        </p:tgtEl>
                                        <p:attrNameLst>
                                          <p:attrName>ppt_x</p:attrName>
                                        </p:attrNameLst>
                                      </p:cBhvr>
                                      <p:tavLst>
                                        <p:tav tm="0">
                                          <p:val>
                                            <p:strVal val="#ppt_x"/>
                                          </p:val>
                                        </p:tav>
                                        <p:tav tm="100000">
                                          <p:val>
                                            <p:strVal val="#ppt_x"/>
                                          </p:val>
                                        </p:tav>
                                      </p:tavLst>
                                    </p:anim>
                                    <p:anim calcmode="lin" valueType="num">
                                      <p:cBhvr>
                                        <p:cTn id="59" dur="500" fill="hold"/>
                                        <p:tgtEl>
                                          <p:spTgt spid="92"/>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750"/>
                                  </p:stCondLst>
                                  <p:childTnLst>
                                    <p:set>
                                      <p:cBhvr>
                                        <p:cTn id="61" dur="1" fill="hold">
                                          <p:stCondLst>
                                            <p:cond delay="0"/>
                                          </p:stCondLst>
                                        </p:cTn>
                                        <p:tgtEl>
                                          <p:spTgt spid="93"/>
                                        </p:tgtEl>
                                        <p:attrNameLst>
                                          <p:attrName>style.visibility</p:attrName>
                                        </p:attrNameLst>
                                      </p:cBhvr>
                                      <p:to>
                                        <p:strVal val="visible"/>
                                      </p:to>
                                    </p:set>
                                    <p:animEffect transition="in" filter="fade">
                                      <p:cBhvr>
                                        <p:cTn id="62" dur="500"/>
                                        <p:tgtEl>
                                          <p:spTgt spid="93"/>
                                        </p:tgtEl>
                                      </p:cBhvr>
                                    </p:animEffect>
                                    <p:anim calcmode="lin" valueType="num">
                                      <p:cBhvr>
                                        <p:cTn id="63" dur="500" fill="hold"/>
                                        <p:tgtEl>
                                          <p:spTgt spid="93"/>
                                        </p:tgtEl>
                                        <p:attrNameLst>
                                          <p:attrName>ppt_x</p:attrName>
                                        </p:attrNameLst>
                                      </p:cBhvr>
                                      <p:tavLst>
                                        <p:tav tm="0">
                                          <p:val>
                                            <p:strVal val="#ppt_x"/>
                                          </p:val>
                                        </p:tav>
                                        <p:tav tm="100000">
                                          <p:val>
                                            <p:strVal val="#ppt_x"/>
                                          </p:val>
                                        </p:tav>
                                      </p:tavLst>
                                    </p:anim>
                                    <p:anim calcmode="lin" valueType="num">
                                      <p:cBhvr>
                                        <p:cTn id="64" dur="500" fill="hold"/>
                                        <p:tgtEl>
                                          <p:spTgt spid="9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Freeform 5"/>
          <p:cNvSpPr>
            <a:spLocks/>
          </p:cNvSpPr>
          <p:nvPr/>
        </p:nvSpPr>
        <p:spPr bwMode="auto">
          <a:xfrm rot="5400000">
            <a:off x="4407694" y="1812132"/>
            <a:ext cx="3419475" cy="303053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9525">
            <a:solidFill>
              <a:srgbClr val="0070C0"/>
            </a:solidFill>
          </a:ln>
          <a:effectLst>
            <a:outerShdw blurRad="444500" dist="152400" dir="2700000" algn="tl" rotWithShape="0">
              <a:prstClr val="black">
                <a:alpha val="30000"/>
              </a:prstClr>
            </a:outerShdw>
          </a:effectLst>
        </p:spPr>
        <p:txBody>
          <a:bodyPr/>
          <a:lstStyle/>
          <a:p>
            <a:pPr fontAlgn="auto">
              <a:spcBef>
                <a:spcPts val="0"/>
              </a:spcBef>
              <a:spcAft>
                <a:spcPts val="0"/>
              </a:spcAft>
              <a:defRPr/>
            </a:pPr>
            <a:endParaRPr lang="zh-CN" altLang="en-US" sz="1600" b="1">
              <a:latin typeface="微软雅黑" panose="020B0503020204020204" pitchFamily="34" charset="-122"/>
              <a:ea typeface="微软雅黑" panose="020B0503020204020204" pitchFamily="34" charset="-122"/>
            </a:endParaRPr>
          </a:p>
        </p:txBody>
      </p:sp>
      <p:pic>
        <p:nvPicPr>
          <p:cNvPr id="18" name="Picture 3" descr="C:\Users\Administrator\Desktop\微立体创业计划\002.png"/>
          <p:cNvPicPr>
            <a:picLocks noChangeAspect="1" noChangeArrowheads="1"/>
          </p:cNvPicPr>
          <p:nvPr/>
        </p:nvPicPr>
        <p:blipFill>
          <a:blip r:embed="rId3"/>
          <a:srcRect/>
          <a:stretch>
            <a:fillRect/>
          </a:stretch>
        </p:blipFill>
        <p:spPr bwMode="auto">
          <a:xfrm>
            <a:off x="4297363" y="1484313"/>
            <a:ext cx="3671887" cy="3673475"/>
          </a:xfrm>
          <a:prstGeom prst="rect">
            <a:avLst/>
          </a:prstGeom>
          <a:noFill/>
          <a:effectLst>
            <a:outerShdw blurRad="292100" dist="177800" dir="2460000" sx="99000" sy="99000" algn="l" rotWithShape="0">
              <a:prstClr val="black">
                <a:alpha val="39000"/>
              </a:prstClr>
            </a:outerShdw>
          </a:effectLst>
          <a:extLst/>
        </p:spPr>
      </p:pic>
      <p:sp>
        <p:nvSpPr>
          <p:cNvPr id="19" name="Freeform 5"/>
          <p:cNvSpPr>
            <a:spLocks/>
          </p:cNvSpPr>
          <p:nvPr/>
        </p:nvSpPr>
        <p:spPr bwMode="auto">
          <a:xfrm rot="5400000">
            <a:off x="4279900" y="2035176"/>
            <a:ext cx="1095375" cy="97155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25400">
            <a:noFill/>
          </a:ln>
          <a:effectLst>
            <a:outerShdw blurRad="444500" dist="152400" dir="2700000" algn="tl" rotWithShape="0">
              <a:prstClr val="black">
                <a:alpha val="30000"/>
              </a:prstClr>
            </a:outerShdw>
          </a:effectLst>
        </p:spPr>
        <p:txBody>
          <a:bodyPr/>
          <a:lstStyle/>
          <a:p>
            <a:pPr fontAlgn="auto">
              <a:spcBef>
                <a:spcPts val="0"/>
              </a:spcBef>
              <a:spcAft>
                <a:spcPts val="0"/>
              </a:spcAft>
              <a:defRPr/>
            </a:pPr>
            <a:endParaRPr lang="zh-CN" altLang="en-US" sz="1600" b="1">
              <a:latin typeface="微软雅黑" panose="020B0503020204020204" pitchFamily="34" charset="-122"/>
              <a:ea typeface="微软雅黑" panose="020B0503020204020204" pitchFamily="34" charset="-122"/>
            </a:endParaRPr>
          </a:p>
        </p:txBody>
      </p:sp>
      <p:sp>
        <p:nvSpPr>
          <p:cNvPr id="20" name="TextBox 7"/>
          <p:cNvSpPr>
            <a:spLocks noChangeArrowheads="1"/>
          </p:cNvSpPr>
          <p:nvPr/>
        </p:nvSpPr>
        <p:spPr bwMode="auto">
          <a:xfrm>
            <a:off x="4179888" y="2301875"/>
            <a:ext cx="1260475" cy="492125"/>
          </a:xfrm>
          <a:prstGeom prst="rect">
            <a:avLst/>
          </a:prstGeom>
          <a:noFill/>
          <a:ln w="9525">
            <a:noFill/>
            <a:miter lim="800000"/>
            <a:headEnd/>
            <a:tailEnd/>
          </a:ln>
        </p:spPr>
        <p:txBody>
          <a:bodyPr lIns="0" tIns="0" rIns="0" bIns="0">
            <a:spAutoFit/>
          </a:bodyPr>
          <a:lstStyle/>
          <a:p>
            <a:pPr algn="ctr"/>
            <a:r>
              <a:rPr lang="en-US" altLang="zh-CN" sz="3200" b="1">
                <a:solidFill>
                  <a:schemeClr val="bg1"/>
                </a:solidFill>
                <a:latin typeface="Impact MT Std"/>
                <a:ea typeface="微软雅黑" pitchFamily="34" charset="-122"/>
                <a:sym typeface="微软雅黑" pitchFamily="34" charset="-122"/>
              </a:rPr>
              <a:t>03</a:t>
            </a:r>
            <a:endParaRPr lang="zh-CN" altLang="en-US" sz="3200" b="1">
              <a:solidFill>
                <a:schemeClr val="bg1"/>
              </a:solidFill>
              <a:latin typeface="Impact MT Std"/>
              <a:ea typeface="微软雅黑" pitchFamily="34" charset="-122"/>
              <a:sym typeface="微软雅黑" pitchFamily="34" charset="-122"/>
            </a:endParaRPr>
          </a:p>
        </p:txBody>
      </p:sp>
      <p:sp>
        <p:nvSpPr>
          <p:cNvPr id="21" name="文本框 163"/>
          <p:cNvSpPr txBox="1"/>
          <p:nvPr/>
        </p:nvSpPr>
        <p:spPr>
          <a:xfrm>
            <a:off x="4792663" y="2660650"/>
            <a:ext cx="2705100" cy="915988"/>
          </a:xfrm>
          <a:prstGeom prst="rect">
            <a:avLst/>
          </a:prstGeom>
          <a:noFill/>
        </p:spPr>
        <p:txBody>
          <a:bodyPr>
            <a:spAutoFit/>
          </a:bodyPr>
          <a:lstStyle/>
          <a:p>
            <a:pPr algn="ctr"/>
            <a:r>
              <a:rPr lang="zh-CN" altLang="en-US" b="1">
                <a:solidFill>
                  <a:srgbClr val="7F7F7F"/>
                </a:solidFill>
                <a:latin typeface="微软雅黑" pitchFamily="34" charset="-122"/>
                <a:ea typeface="微软雅黑" pitchFamily="34" charset="-122"/>
                <a:cs typeface="Arial" charset="0"/>
              </a:rPr>
              <a:t>第三部分  </a:t>
            </a:r>
            <a:endParaRPr lang="en-US" altLang="zh-CN" sz="2000" b="1">
              <a:solidFill>
                <a:srgbClr val="7F7F7F"/>
              </a:solidFill>
              <a:latin typeface="微软雅黑" pitchFamily="34" charset="-122"/>
              <a:ea typeface="微软雅黑" pitchFamily="34" charset="-122"/>
              <a:cs typeface="Arial" charset="0"/>
            </a:endParaRPr>
          </a:p>
          <a:p>
            <a:pPr algn="ctr"/>
            <a:r>
              <a:rPr lang="en-US" altLang="zh-CN" sz="2000" b="1">
                <a:solidFill>
                  <a:srgbClr val="0070C0"/>
                </a:solidFill>
                <a:latin typeface="微软雅黑" pitchFamily="34" charset="-122"/>
                <a:ea typeface="微软雅黑" pitchFamily="34" charset="-122"/>
                <a:cs typeface="Arial" charset="0"/>
              </a:rPr>
              <a:t> </a:t>
            </a:r>
            <a:r>
              <a:rPr lang="zh-CN" altLang="en-US" sz="3600" b="1">
                <a:solidFill>
                  <a:srgbClr val="0070C0"/>
                </a:solidFill>
                <a:latin typeface="微软雅黑" pitchFamily="34" charset="-122"/>
                <a:ea typeface="微软雅黑" pitchFamily="34" charset="-122"/>
                <a:cs typeface="Arial" charset="0"/>
              </a:rPr>
              <a:t>售后团队</a:t>
            </a:r>
          </a:p>
        </p:txBody>
      </p:sp>
      <p:sp>
        <p:nvSpPr>
          <p:cNvPr id="2" name="矩形 1"/>
          <p:cNvSpPr/>
          <p:nvPr/>
        </p:nvSpPr>
        <p:spPr>
          <a:xfrm>
            <a:off x="5665788" y="4002088"/>
            <a:ext cx="833437" cy="4921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85" name="Picture 3" descr="C:\Users\Administrator\Desktop\微立体创业计划\002.png"/>
          <p:cNvPicPr>
            <a:picLocks noChangeAspect="1" noChangeArrowheads="1"/>
          </p:cNvPicPr>
          <p:nvPr/>
        </p:nvPicPr>
        <p:blipFill>
          <a:blip r:embed="rId4"/>
          <a:srcRect/>
          <a:stretch>
            <a:fillRect/>
          </a:stretch>
        </p:blipFill>
        <p:spPr bwMode="auto">
          <a:xfrm>
            <a:off x="7980363" y="5661025"/>
            <a:ext cx="2447925" cy="2447925"/>
          </a:xfrm>
          <a:prstGeom prst="rect">
            <a:avLst/>
          </a:prstGeom>
          <a:noFill/>
          <a:effectLst>
            <a:outerShdw blurRad="292100" dist="177800" dir="2460000" sx="99000" sy="99000" algn="l" rotWithShape="0">
              <a:prstClr val="black">
                <a:alpha val="39000"/>
              </a:prstClr>
            </a:outerShdw>
          </a:effectLst>
          <a:extLst/>
        </p:spPr>
      </p:pic>
      <p:pic>
        <p:nvPicPr>
          <p:cNvPr id="86" name="Picture 3" descr="C:\Users\Administrator\Desktop\微立体创业计划\002.png"/>
          <p:cNvPicPr>
            <a:picLocks noChangeAspect="1" noChangeArrowheads="1"/>
          </p:cNvPicPr>
          <p:nvPr/>
        </p:nvPicPr>
        <p:blipFill>
          <a:blip r:embed="rId4"/>
          <a:srcRect/>
          <a:stretch>
            <a:fillRect/>
          </a:stretch>
        </p:blipFill>
        <p:spPr bwMode="auto">
          <a:xfrm>
            <a:off x="8977313" y="4005263"/>
            <a:ext cx="2449512" cy="2447925"/>
          </a:xfrm>
          <a:prstGeom prst="rect">
            <a:avLst/>
          </a:prstGeom>
          <a:noFill/>
          <a:effectLst>
            <a:outerShdw blurRad="292100" dist="177800" dir="2460000" sx="99000" sy="99000" algn="l" rotWithShape="0">
              <a:prstClr val="black">
                <a:alpha val="39000"/>
              </a:prstClr>
            </a:outerShdw>
          </a:effectLst>
          <a:extLst/>
        </p:spPr>
      </p:pic>
      <p:pic>
        <p:nvPicPr>
          <p:cNvPr id="87" name="Picture 3" descr="C:\Users\Administrator\Desktop\微立体创业计划\002.png"/>
          <p:cNvPicPr>
            <a:picLocks noChangeAspect="1" noChangeArrowheads="1"/>
          </p:cNvPicPr>
          <p:nvPr/>
        </p:nvPicPr>
        <p:blipFill>
          <a:blip r:embed="rId5"/>
          <a:srcRect/>
          <a:stretch>
            <a:fillRect/>
          </a:stretch>
        </p:blipFill>
        <p:spPr bwMode="auto">
          <a:xfrm>
            <a:off x="9958388" y="5634038"/>
            <a:ext cx="2547937" cy="2547937"/>
          </a:xfrm>
          <a:prstGeom prst="rect">
            <a:avLst/>
          </a:prstGeom>
          <a:noFill/>
          <a:effectLst>
            <a:outerShdw blurRad="292100" dist="177800" dir="2460000" sx="99000" sy="99000" algn="l" rotWithShape="0">
              <a:prstClr val="black">
                <a:alpha val="39000"/>
              </a:prstClr>
            </a:outerShdw>
          </a:effectLst>
          <a:extLst/>
        </p:spPr>
      </p:pic>
      <p:pic>
        <p:nvPicPr>
          <p:cNvPr id="91" name="Picture 3" descr="C:\Users\Administrator\Desktop\微立体创业计划\002.png"/>
          <p:cNvPicPr>
            <a:picLocks noChangeAspect="1" noChangeArrowheads="1"/>
          </p:cNvPicPr>
          <p:nvPr/>
        </p:nvPicPr>
        <p:blipFill>
          <a:blip r:embed="rId4"/>
          <a:srcRect/>
          <a:stretch>
            <a:fillRect/>
          </a:stretch>
        </p:blipFill>
        <p:spPr bwMode="auto">
          <a:xfrm>
            <a:off x="-311150" y="5661025"/>
            <a:ext cx="2447925" cy="2447925"/>
          </a:xfrm>
          <a:prstGeom prst="rect">
            <a:avLst/>
          </a:prstGeom>
          <a:noFill/>
          <a:effectLst>
            <a:outerShdw blurRad="292100" dist="177800" dir="2460000" sx="99000" sy="99000" algn="l" rotWithShape="0">
              <a:prstClr val="black">
                <a:alpha val="39000"/>
              </a:prstClr>
            </a:outerShdw>
          </a:effectLst>
          <a:extLst/>
        </p:spPr>
      </p:pic>
      <p:pic>
        <p:nvPicPr>
          <p:cNvPr id="92" name="Picture 3" descr="C:\Users\Administrator\Desktop\微立体创业计划\002.png"/>
          <p:cNvPicPr>
            <a:picLocks noChangeAspect="1" noChangeArrowheads="1"/>
          </p:cNvPicPr>
          <p:nvPr/>
        </p:nvPicPr>
        <p:blipFill>
          <a:blip r:embed="rId4"/>
          <a:srcRect/>
          <a:stretch>
            <a:fillRect/>
          </a:stretch>
        </p:blipFill>
        <p:spPr bwMode="auto">
          <a:xfrm>
            <a:off x="685800" y="4005263"/>
            <a:ext cx="2447925" cy="2447925"/>
          </a:xfrm>
          <a:prstGeom prst="rect">
            <a:avLst/>
          </a:prstGeom>
          <a:noFill/>
          <a:effectLst>
            <a:outerShdw blurRad="292100" dist="177800" dir="2460000" sx="99000" sy="99000" algn="l" rotWithShape="0">
              <a:prstClr val="black">
                <a:alpha val="39000"/>
              </a:prstClr>
            </a:outerShdw>
          </a:effectLst>
          <a:extLst/>
        </p:spPr>
      </p:pic>
      <p:pic>
        <p:nvPicPr>
          <p:cNvPr id="93" name="Picture 3" descr="C:\Users\Administrator\Desktop\微立体创业计划\002.png"/>
          <p:cNvPicPr>
            <a:picLocks noChangeAspect="1" noChangeArrowheads="1"/>
          </p:cNvPicPr>
          <p:nvPr/>
        </p:nvPicPr>
        <p:blipFill>
          <a:blip r:embed="rId5"/>
          <a:srcRect/>
          <a:stretch>
            <a:fillRect/>
          </a:stretch>
        </p:blipFill>
        <p:spPr bwMode="auto">
          <a:xfrm>
            <a:off x="1666875" y="5634038"/>
            <a:ext cx="2547938" cy="2547937"/>
          </a:xfrm>
          <a:prstGeom prst="rect">
            <a:avLst/>
          </a:prstGeom>
          <a:noFill/>
          <a:effectLst>
            <a:outerShdw blurRad="292100" dist="177800" dir="2460000" sx="99000" sy="99000" algn="l" rotWithShape="0">
              <a:prstClr val="black">
                <a:alpha val="39000"/>
              </a:prstClr>
            </a:outerShdw>
          </a:effectLs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75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2" presetClass="entr" presetSubtype="0" fill="hold" grpId="0" nodeType="withEffect">
                                  <p:stCondLst>
                                    <p:cond delay="0"/>
                                  </p:stCondLst>
                                  <p:iterate type="lt">
                                    <p:tmPct val="10000"/>
                                  </p:iterate>
                                  <p:childTnLst>
                                    <p:set>
                                      <p:cBhvr>
                                        <p:cTn id="16" dur="1" fill="hold">
                                          <p:stCondLst>
                                            <p:cond delay="0"/>
                                          </p:stCondLst>
                                        </p:cTn>
                                        <p:tgtEl>
                                          <p:spTgt spid="20"/>
                                        </p:tgtEl>
                                        <p:attrNameLst>
                                          <p:attrName>style.visibility</p:attrName>
                                        </p:attrNameLst>
                                      </p:cBhvr>
                                      <p:to>
                                        <p:strVal val="visible"/>
                                      </p:to>
                                    </p:set>
                                    <p:animScale>
                                      <p:cBhvr>
                                        <p:cTn id="17"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0"/>
                                        </p:tgtEl>
                                        <p:attrNameLst>
                                          <p:attrName>ppt_x</p:attrName>
                                          <p:attrName>ppt_y</p:attrName>
                                        </p:attrNameLst>
                                      </p:cBhvr>
                                    </p:animMotion>
                                    <p:animEffect transition="in" filter="fade">
                                      <p:cBhvr>
                                        <p:cTn id="19" dur="1000"/>
                                        <p:tgtEl>
                                          <p:spTgt spid="20"/>
                                        </p:tgtEl>
                                      </p:cBhvr>
                                    </p:animEffect>
                                  </p:childTnLst>
                                </p:cTn>
                              </p:par>
                            </p:childTnLst>
                          </p:cTn>
                        </p:par>
                        <p:par>
                          <p:cTn id="20" fill="hold">
                            <p:stCondLst>
                              <p:cond delay="1250"/>
                            </p:stCondLst>
                            <p:childTnLst>
                              <p:par>
                                <p:cTn id="21" presetID="12" presetClass="entr" presetSubtype="4"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p:tgtEl>
                                          <p:spTgt spid="21"/>
                                        </p:tgtEl>
                                        <p:attrNameLst>
                                          <p:attrName>ppt_y</p:attrName>
                                        </p:attrNameLst>
                                      </p:cBhvr>
                                      <p:tavLst>
                                        <p:tav tm="0">
                                          <p:val>
                                            <p:strVal val="#ppt_y+#ppt_h*1.125000"/>
                                          </p:val>
                                        </p:tav>
                                        <p:tav tm="100000">
                                          <p:val>
                                            <p:strVal val="#ppt_y"/>
                                          </p:val>
                                        </p:tav>
                                      </p:tavLst>
                                    </p:anim>
                                    <p:animEffect transition="in" filter="wipe(up)">
                                      <p:cBhvr>
                                        <p:cTn id="24" dur="500"/>
                                        <p:tgtEl>
                                          <p:spTgt spid="21"/>
                                        </p:tgtEl>
                                      </p:cBhvr>
                                    </p:animEffect>
                                  </p:childTnLst>
                                </p:cTn>
                              </p:par>
                            </p:childTnLst>
                          </p:cTn>
                        </p:par>
                        <p:par>
                          <p:cTn id="25" fill="hold">
                            <p:stCondLst>
                              <p:cond delay="1750"/>
                            </p:stCondLst>
                            <p:childTnLst>
                              <p:par>
                                <p:cTn id="26" presetID="42" presetClass="entr" presetSubtype="0"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par>
                          <p:cTn id="31" fill="hold">
                            <p:stCondLst>
                              <p:cond delay="2750"/>
                            </p:stCondLst>
                            <p:childTnLst>
                              <p:par>
                                <p:cTn id="32" presetID="21" presetClass="entr" presetSubtype="1" fill="hold"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wheel(1)">
                                      <p:cBhvr>
                                        <p:cTn id="34" dur="2000"/>
                                        <p:tgtEl>
                                          <p:spTgt spid="45"/>
                                        </p:tgtEl>
                                      </p:cBhvr>
                                    </p:animEffect>
                                  </p:childTnLst>
                                </p:cTn>
                              </p:par>
                              <p:par>
                                <p:cTn id="35" presetID="42" presetClass="entr" presetSubtype="0" fill="hold" nodeType="withEffect">
                                  <p:stCondLst>
                                    <p:cond delay="750"/>
                                  </p:stCondLst>
                                  <p:childTnLst>
                                    <p:set>
                                      <p:cBhvr>
                                        <p:cTn id="36" dur="1" fill="hold">
                                          <p:stCondLst>
                                            <p:cond delay="0"/>
                                          </p:stCondLst>
                                        </p:cTn>
                                        <p:tgtEl>
                                          <p:spTgt spid="85"/>
                                        </p:tgtEl>
                                        <p:attrNameLst>
                                          <p:attrName>style.visibility</p:attrName>
                                        </p:attrNameLst>
                                      </p:cBhvr>
                                      <p:to>
                                        <p:strVal val="visible"/>
                                      </p:to>
                                    </p:set>
                                    <p:animEffect transition="in" filter="fade">
                                      <p:cBhvr>
                                        <p:cTn id="37" dur="500"/>
                                        <p:tgtEl>
                                          <p:spTgt spid="85"/>
                                        </p:tgtEl>
                                      </p:cBhvr>
                                    </p:animEffect>
                                    <p:anim calcmode="lin" valueType="num">
                                      <p:cBhvr>
                                        <p:cTn id="38" dur="500" fill="hold"/>
                                        <p:tgtEl>
                                          <p:spTgt spid="85"/>
                                        </p:tgtEl>
                                        <p:attrNameLst>
                                          <p:attrName>ppt_x</p:attrName>
                                        </p:attrNameLst>
                                      </p:cBhvr>
                                      <p:tavLst>
                                        <p:tav tm="0">
                                          <p:val>
                                            <p:strVal val="#ppt_x"/>
                                          </p:val>
                                        </p:tav>
                                        <p:tav tm="100000">
                                          <p:val>
                                            <p:strVal val="#ppt_x"/>
                                          </p:val>
                                        </p:tav>
                                      </p:tavLst>
                                    </p:anim>
                                    <p:anim calcmode="lin" valueType="num">
                                      <p:cBhvr>
                                        <p:cTn id="39" dur="500" fill="hold"/>
                                        <p:tgtEl>
                                          <p:spTgt spid="8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750"/>
                                  </p:stCondLst>
                                  <p:childTnLst>
                                    <p:set>
                                      <p:cBhvr>
                                        <p:cTn id="41" dur="1" fill="hold">
                                          <p:stCondLst>
                                            <p:cond delay="0"/>
                                          </p:stCondLst>
                                        </p:cTn>
                                        <p:tgtEl>
                                          <p:spTgt spid="86"/>
                                        </p:tgtEl>
                                        <p:attrNameLst>
                                          <p:attrName>style.visibility</p:attrName>
                                        </p:attrNameLst>
                                      </p:cBhvr>
                                      <p:to>
                                        <p:strVal val="visible"/>
                                      </p:to>
                                    </p:set>
                                    <p:animEffect transition="in" filter="fade">
                                      <p:cBhvr>
                                        <p:cTn id="42" dur="500"/>
                                        <p:tgtEl>
                                          <p:spTgt spid="86"/>
                                        </p:tgtEl>
                                      </p:cBhvr>
                                    </p:animEffect>
                                    <p:anim calcmode="lin" valueType="num">
                                      <p:cBhvr>
                                        <p:cTn id="43" dur="500" fill="hold"/>
                                        <p:tgtEl>
                                          <p:spTgt spid="86"/>
                                        </p:tgtEl>
                                        <p:attrNameLst>
                                          <p:attrName>ppt_x</p:attrName>
                                        </p:attrNameLst>
                                      </p:cBhvr>
                                      <p:tavLst>
                                        <p:tav tm="0">
                                          <p:val>
                                            <p:strVal val="#ppt_x"/>
                                          </p:val>
                                        </p:tav>
                                        <p:tav tm="100000">
                                          <p:val>
                                            <p:strVal val="#ppt_x"/>
                                          </p:val>
                                        </p:tav>
                                      </p:tavLst>
                                    </p:anim>
                                    <p:anim calcmode="lin" valueType="num">
                                      <p:cBhvr>
                                        <p:cTn id="44" dur="500" fill="hold"/>
                                        <p:tgtEl>
                                          <p:spTgt spid="86"/>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750"/>
                                  </p:stCondLst>
                                  <p:childTnLst>
                                    <p:set>
                                      <p:cBhvr>
                                        <p:cTn id="46" dur="1" fill="hold">
                                          <p:stCondLst>
                                            <p:cond delay="0"/>
                                          </p:stCondLst>
                                        </p:cTn>
                                        <p:tgtEl>
                                          <p:spTgt spid="87"/>
                                        </p:tgtEl>
                                        <p:attrNameLst>
                                          <p:attrName>style.visibility</p:attrName>
                                        </p:attrNameLst>
                                      </p:cBhvr>
                                      <p:to>
                                        <p:strVal val="visible"/>
                                      </p:to>
                                    </p:set>
                                    <p:animEffect transition="in" filter="fade">
                                      <p:cBhvr>
                                        <p:cTn id="47" dur="500"/>
                                        <p:tgtEl>
                                          <p:spTgt spid="87"/>
                                        </p:tgtEl>
                                      </p:cBhvr>
                                    </p:animEffect>
                                    <p:anim calcmode="lin" valueType="num">
                                      <p:cBhvr>
                                        <p:cTn id="48" dur="500" fill="hold"/>
                                        <p:tgtEl>
                                          <p:spTgt spid="87"/>
                                        </p:tgtEl>
                                        <p:attrNameLst>
                                          <p:attrName>ppt_x</p:attrName>
                                        </p:attrNameLst>
                                      </p:cBhvr>
                                      <p:tavLst>
                                        <p:tav tm="0">
                                          <p:val>
                                            <p:strVal val="#ppt_x"/>
                                          </p:val>
                                        </p:tav>
                                        <p:tav tm="100000">
                                          <p:val>
                                            <p:strVal val="#ppt_x"/>
                                          </p:val>
                                        </p:tav>
                                      </p:tavLst>
                                    </p:anim>
                                    <p:anim calcmode="lin" valueType="num">
                                      <p:cBhvr>
                                        <p:cTn id="49" dur="500" fill="hold"/>
                                        <p:tgtEl>
                                          <p:spTgt spid="87"/>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750"/>
                                  </p:stCondLst>
                                  <p:childTnLst>
                                    <p:set>
                                      <p:cBhvr>
                                        <p:cTn id="51" dur="1" fill="hold">
                                          <p:stCondLst>
                                            <p:cond delay="0"/>
                                          </p:stCondLst>
                                        </p:cTn>
                                        <p:tgtEl>
                                          <p:spTgt spid="91"/>
                                        </p:tgtEl>
                                        <p:attrNameLst>
                                          <p:attrName>style.visibility</p:attrName>
                                        </p:attrNameLst>
                                      </p:cBhvr>
                                      <p:to>
                                        <p:strVal val="visible"/>
                                      </p:to>
                                    </p:set>
                                    <p:animEffect transition="in" filter="fade">
                                      <p:cBhvr>
                                        <p:cTn id="52" dur="500"/>
                                        <p:tgtEl>
                                          <p:spTgt spid="91"/>
                                        </p:tgtEl>
                                      </p:cBhvr>
                                    </p:animEffect>
                                    <p:anim calcmode="lin" valueType="num">
                                      <p:cBhvr>
                                        <p:cTn id="53" dur="500" fill="hold"/>
                                        <p:tgtEl>
                                          <p:spTgt spid="91"/>
                                        </p:tgtEl>
                                        <p:attrNameLst>
                                          <p:attrName>ppt_x</p:attrName>
                                        </p:attrNameLst>
                                      </p:cBhvr>
                                      <p:tavLst>
                                        <p:tav tm="0">
                                          <p:val>
                                            <p:strVal val="#ppt_x"/>
                                          </p:val>
                                        </p:tav>
                                        <p:tav tm="100000">
                                          <p:val>
                                            <p:strVal val="#ppt_x"/>
                                          </p:val>
                                        </p:tav>
                                      </p:tavLst>
                                    </p:anim>
                                    <p:anim calcmode="lin" valueType="num">
                                      <p:cBhvr>
                                        <p:cTn id="54" dur="500" fill="hold"/>
                                        <p:tgtEl>
                                          <p:spTgt spid="91"/>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750"/>
                                  </p:stCondLst>
                                  <p:childTnLst>
                                    <p:set>
                                      <p:cBhvr>
                                        <p:cTn id="56" dur="1" fill="hold">
                                          <p:stCondLst>
                                            <p:cond delay="0"/>
                                          </p:stCondLst>
                                        </p:cTn>
                                        <p:tgtEl>
                                          <p:spTgt spid="92"/>
                                        </p:tgtEl>
                                        <p:attrNameLst>
                                          <p:attrName>style.visibility</p:attrName>
                                        </p:attrNameLst>
                                      </p:cBhvr>
                                      <p:to>
                                        <p:strVal val="visible"/>
                                      </p:to>
                                    </p:set>
                                    <p:animEffect transition="in" filter="fade">
                                      <p:cBhvr>
                                        <p:cTn id="57" dur="500"/>
                                        <p:tgtEl>
                                          <p:spTgt spid="92"/>
                                        </p:tgtEl>
                                      </p:cBhvr>
                                    </p:animEffect>
                                    <p:anim calcmode="lin" valueType="num">
                                      <p:cBhvr>
                                        <p:cTn id="58" dur="500" fill="hold"/>
                                        <p:tgtEl>
                                          <p:spTgt spid="92"/>
                                        </p:tgtEl>
                                        <p:attrNameLst>
                                          <p:attrName>ppt_x</p:attrName>
                                        </p:attrNameLst>
                                      </p:cBhvr>
                                      <p:tavLst>
                                        <p:tav tm="0">
                                          <p:val>
                                            <p:strVal val="#ppt_x"/>
                                          </p:val>
                                        </p:tav>
                                        <p:tav tm="100000">
                                          <p:val>
                                            <p:strVal val="#ppt_x"/>
                                          </p:val>
                                        </p:tav>
                                      </p:tavLst>
                                    </p:anim>
                                    <p:anim calcmode="lin" valueType="num">
                                      <p:cBhvr>
                                        <p:cTn id="59" dur="500" fill="hold"/>
                                        <p:tgtEl>
                                          <p:spTgt spid="92"/>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750"/>
                                  </p:stCondLst>
                                  <p:childTnLst>
                                    <p:set>
                                      <p:cBhvr>
                                        <p:cTn id="61" dur="1" fill="hold">
                                          <p:stCondLst>
                                            <p:cond delay="0"/>
                                          </p:stCondLst>
                                        </p:cTn>
                                        <p:tgtEl>
                                          <p:spTgt spid="93"/>
                                        </p:tgtEl>
                                        <p:attrNameLst>
                                          <p:attrName>style.visibility</p:attrName>
                                        </p:attrNameLst>
                                      </p:cBhvr>
                                      <p:to>
                                        <p:strVal val="visible"/>
                                      </p:to>
                                    </p:set>
                                    <p:animEffect transition="in" filter="fade">
                                      <p:cBhvr>
                                        <p:cTn id="62" dur="500"/>
                                        <p:tgtEl>
                                          <p:spTgt spid="93"/>
                                        </p:tgtEl>
                                      </p:cBhvr>
                                    </p:animEffect>
                                    <p:anim calcmode="lin" valueType="num">
                                      <p:cBhvr>
                                        <p:cTn id="63" dur="500" fill="hold"/>
                                        <p:tgtEl>
                                          <p:spTgt spid="93"/>
                                        </p:tgtEl>
                                        <p:attrNameLst>
                                          <p:attrName>ppt_x</p:attrName>
                                        </p:attrNameLst>
                                      </p:cBhvr>
                                      <p:tavLst>
                                        <p:tav tm="0">
                                          <p:val>
                                            <p:strVal val="#ppt_x"/>
                                          </p:val>
                                        </p:tav>
                                        <p:tav tm="100000">
                                          <p:val>
                                            <p:strVal val="#ppt_x"/>
                                          </p:val>
                                        </p:tav>
                                      </p:tavLst>
                                    </p:anim>
                                    <p:anim calcmode="lin" valueType="num">
                                      <p:cBhvr>
                                        <p:cTn id="64" dur="500" fill="hold"/>
                                        <p:tgtEl>
                                          <p:spTgt spid="9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C:\Users\Administrator\Desktop\微立体创业计划\002.png"/>
          <p:cNvPicPr>
            <a:picLocks noChangeAspect="1" noChangeArrowheads="1"/>
          </p:cNvPicPr>
          <p:nvPr/>
        </p:nvPicPr>
        <p:blipFill>
          <a:blip r:embed="rId3"/>
          <a:srcRect/>
          <a:stretch>
            <a:fillRect/>
          </a:stretch>
        </p:blipFill>
        <p:spPr bwMode="auto">
          <a:xfrm>
            <a:off x="193675" y="115888"/>
            <a:ext cx="935038" cy="936625"/>
          </a:xfrm>
          <a:prstGeom prst="rect">
            <a:avLst/>
          </a:prstGeom>
          <a:noFill/>
          <a:effectLst>
            <a:outerShdw blurRad="292100" dist="177800" dir="2460000" sx="99000" sy="99000" algn="l" rotWithShape="0">
              <a:prstClr val="black">
                <a:alpha val="39000"/>
              </a:prstClr>
            </a:outerShdw>
          </a:effectLst>
          <a:extLst/>
        </p:spPr>
      </p:pic>
      <p:sp>
        <p:nvSpPr>
          <p:cNvPr id="7" name="KSO_Shape"/>
          <p:cNvSpPr>
            <a:spLocks/>
          </p:cNvSpPr>
          <p:nvPr/>
        </p:nvSpPr>
        <p:spPr bwMode="auto">
          <a:xfrm>
            <a:off x="434975" y="390525"/>
            <a:ext cx="452438" cy="44608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008AF2"/>
              </a:solidFill>
              <a:latin typeface="+mn-lt"/>
              <a:ea typeface="宋体" panose="02010600030101010101" pitchFamily="2" charset="-122"/>
            </a:endParaRPr>
          </a:p>
        </p:txBody>
      </p:sp>
      <p:sp>
        <p:nvSpPr>
          <p:cNvPr id="8" name="TextBox 7"/>
          <p:cNvSpPr txBox="1"/>
          <p:nvPr/>
        </p:nvSpPr>
        <p:spPr>
          <a:xfrm>
            <a:off x="1128713" y="404813"/>
            <a:ext cx="1569660" cy="369332"/>
          </a:xfrm>
          <a:prstGeom prst="rect">
            <a:avLst/>
          </a:prstGeom>
          <a:noFill/>
        </p:spPr>
        <p:txBody>
          <a:bodyPr wrap="none">
            <a:spAutoFit/>
          </a:bodyPr>
          <a:lstStyle/>
          <a:p>
            <a:pPr fontAlgn="auto">
              <a:spcBef>
                <a:spcPts val="0"/>
              </a:spcBef>
              <a:spcAft>
                <a:spcPts val="0"/>
              </a:spcAft>
              <a:defRPr/>
            </a:pPr>
            <a:r>
              <a:rPr lang="zh-CN" altLang="en-US" b="1" dirty="0">
                <a:solidFill>
                  <a:srgbClr val="0070C0"/>
                </a:solidFill>
                <a:latin typeface="微软雅黑" pitchFamily="34" charset="-122"/>
                <a:ea typeface="微软雅黑" pitchFamily="34" charset="-122"/>
                <a:sym typeface="Arial" pitchFamily="34" charset="0"/>
              </a:rPr>
              <a:t>核心技术人员</a:t>
            </a:r>
            <a:endParaRPr lang="zh-CN" altLang="en-US" sz="1400" baseline="-3000" dirty="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endParaRPr>
          </a:p>
        </p:txBody>
      </p:sp>
      <p:grpSp>
        <p:nvGrpSpPr>
          <p:cNvPr id="24" name="组合 23"/>
          <p:cNvGrpSpPr/>
          <p:nvPr/>
        </p:nvGrpSpPr>
        <p:grpSpPr>
          <a:xfrm>
            <a:off x="1561083" y="4421140"/>
            <a:ext cx="1702648" cy="404861"/>
            <a:chOff x="1793812" y="4421140"/>
            <a:chExt cx="1702648" cy="404861"/>
          </a:xfrm>
          <a:solidFill>
            <a:srgbClr val="0070C0"/>
          </a:solidFill>
        </p:grpSpPr>
        <p:sp>
          <p:nvSpPr>
            <p:cNvPr id="25" name="圆角矩形 24"/>
            <p:cNvSpPr/>
            <p:nvPr/>
          </p:nvSpPr>
          <p:spPr>
            <a:xfrm>
              <a:off x="1793812" y="4421987"/>
              <a:ext cx="1702648" cy="404014"/>
            </a:xfrm>
            <a:prstGeom prst="roundRect">
              <a:avLst>
                <a:gd name="adj" fmla="val 50000"/>
              </a:avLst>
            </a:prstGeom>
            <a:solidFill>
              <a:srgbClr val="0070C0"/>
            </a:solidFill>
            <a:ln w="28575" cap="flat">
              <a:solidFill>
                <a:srgbClr val="0070C0"/>
              </a:soli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b="1">
                <a:solidFill>
                  <a:prstClr val="black"/>
                </a:solidFill>
                <a:latin typeface="微软雅黑" panose="020B0503020204020204" pitchFamily="34" charset="-122"/>
                <a:ea typeface="微软雅黑" panose="020B0503020204020204" pitchFamily="34" charset="-122"/>
              </a:endParaRPr>
            </a:p>
          </p:txBody>
        </p:sp>
        <p:sp>
          <p:nvSpPr>
            <p:cNvPr id="26" name="文本框 48"/>
            <p:cNvSpPr txBox="1"/>
            <p:nvPr/>
          </p:nvSpPr>
          <p:spPr>
            <a:xfrm>
              <a:off x="2321399" y="4421140"/>
              <a:ext cx="647473" cy="369332"/>
            </a:xfrm>
            <a:prstGeom prst="rect">
              <a:avLst/>
            </a:prstGeom>
            <a:noFill/>
            <a:ln>
              <a:noFill/>
            </a:ln>
          </p:spPr>
          <p:txBody>
            <a:bodyPr wrap="square">
              <a:spAutoFit/>
            </a:bodyPr>
            <a:lstStyle/>
            <a:p>
              <a:pPr fontAlgn="auto">
                <a:spcBef>
                  <a:spcPts val="0"/>
                </a:spcBef>
                <a:spcAft>
                  <a:spcPts val="0"/>
                </a:spcAft>
                <a:defRPr/>
              </a:pPr>
              <a:r>
                <a:rPr lang="zh-CN" altLang="en-US" b="1" dirty="0">
                  <a:solidFill>
                    <a:schemeClr val="bg1"/>
                  </a:solidFill>
                  <a:latin typeface="微软雅黑" panose="020B0503020204020204" pitchFamily="34" charset="-122"/>
                  <a:ea typeface="微软雅黑" panose="020B0503020204020204" pitchFamily="34" charset="-122"/>
                </a:rPr>
                <a:t>李工</a:t>
              </a:r>
            </a:p>
          </p:txBody>
        </p:sp>
      </p:grpSp>
      <p:grpSp>
        <p:nvGrpSpPr>
          <p:cNvPr id="27" name="组合 26"/>
          <p:cNvGrpSpPr/>
          <p:nvPr/>
        </p:nvGrpSpPr>
        <p:grpSpPr>
          <a:xfrm>
            <a:off x="4128769" y="4421987"/>
            <a:ext cx="1702648" cy="404014"/>
            <a:chOff x="4128769" y="4421987"/>
            <a:chExt cx="1702648" cy="404014"/>
          </a:xfrm>
          <a:solidFill>
            <a:srgbClr val="0070C0"/>
          </a:solidFill>
        </p:grpSpPr>
        <p:sp>
          <p:nvSpPr>
            <p:cNvPr id="28" name="圆角矩形 27"/>
            <p:cNvSpPr/>
            <p:nvPr/>
          </p:nvSpPr>
          <p:spPr>
            <a:xfrm flipH="1">
              <a:off x="4128769" y="4421987"/>
              <a:ext cx="1702648" cy="404014"/>
            </a:xfrm>
            <a:prstGeom prst="roundRect">
              <a:avLst>
                <a:gd name="adj" fmla="val 50000"/>
              </a:avLst>
            </a:prstGeom>
            <a:solidFill>
              <a:srgbClr val="0070C0"/>
            </a:solidFill>
            <a:ln w="28575" cap="flat">
              <a:solidFill>
                <a:srgbClr val="0070C0"/>
              </a:soli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b="1">
                <a:solidFill>
                  <a:prstClr val="black"/>
                </a:solidFill>
                <a:latin typeface="微软雅黑" panose="020B0503020204020204" pitchFamily="34" charset="-122"/>
                <a:ea typeface="微软雅黑" panose="020B0503020204020204" pitchFamily="34" charset="-122"/>
              </a:endParaRPr>
            </a:p>
          </p:txBody>
        </p:sp>
        <p:sp>
          <p:nvSpPr>
            <p:cNvPr id="29" name="文本框 49"/>
            <p:cNvSpPr txBox="1"/>
            <p:nvPr/>
          </p:nvSpPr>
          <p:spPr>
            <a:xfrm>
              <a:off x="4697062" y="4436757"/>
              <a:ext cx="648072" cy="369332"/>
            </a:xfrm>
            <a:prstGeom prst="rect">
              <a:avLst/>
            </a:prstGeom>
            <a:noFill/>
            <a:ln>
              <a:noFill/>
            </a:ln>
          </p:spPr>
          <p:txBody>
            <a:bodyPr wrap="square">
              <a:spAutoFit/>
            </a:bodyPr>
            <a:lstStyle/>
            <a:p>
              <a:pPr fontAlgn="auto">
                <a:spcBef>
                  <a:spcPts val="0"/>
                </a:spcBef>
                <a:spcAft>
                  <a:spcPts val="0"/>
                </a:spcAft>
                <a:defRPr/>
              </a:pPr>
              <a:r>
                <a:rPr lang="zh-CN" altLang="en-US" b="1" dirty="0">
                  <a:solidFill>
                    <a:schemeClr val="bg1"/>
                  </a:solidFill>
                  <a:latin typeface="微软雅黑" panose="020B0503020204020204" pitchFamily="34" charset="-122"/>
                  <a:ea typeface="微软雅黑" panose="020B0503020204020204" pitchFamily="34" charset="-122"/>
                </a:rPr>
                <a:t>颜工</a:t>
              </a:r>
            </a:p>
          </p:txBody>
        </p:sp>
      </p:grpSp>
      <p:grpSp>
        <p:nvGrpSpPr>
          <p:cNvPr id="30" name="组合 29"/>
          <p:cNvGrpSpPr/>
          <p:nvPr/>
        </p:nvGrpSpPr>
        <p:grpSpPr>
          <a:xfrm>
            <a:off x="6617407" y="4403799"/>
            <a:ext cx="1702648" cy="404014"/>
            <a:chOff x="6463726" y="4421987"/>
            <a:chExt cx="1702648" cy="404014"/>
          </a:xfrm>
          <a:solidFill>
            <a:srgbClr val="0070C0"/>
          </a:solidFill>
        </p:grpSpPr>
        <p:sp>
          <p:nvSpPr>
            <p:cNvPr id="31" name="圆角矩形 30"/>
            <p:cNvSpPr/>
            <p:nvPr/>
          </p:nvSpPr>
          <p:spPr>
            <a:xfrm>
              <a:off x="6463726" y="4421987"/>
              <a:ext cx="1702648" cy="404014"/>
            </a:xfrm>
            <a:prstGeom prst="roundRect">
              <a:avLst>
                <a:gd name="adj" fmla="val 50000"/>
              </a:avLst>
            </a:prstGeom>
            <a:solidFill>
              <a:srgbClr val="0070C0"/>
            </a:solidFill>
            <a:ln w="28575" cap="flat">
              <a:solidFill>
                <a:srgbClr val="0070C0"/>
              </a:soli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b="1">
                <a:solidFill>
                  <a:prstClr val="black"/>
                </a:solidFill>
                <a:latin typeface="微软雅黑" panose="020B0503020204020204" pitchFamily="34" charset="-122"/>
                <a:ea typeface="微软雅黑" panose="020B0503020204020204" pitchFamily="34" charset="-122"/>
              </a:endParaRPr>
            </a:p>
          </p:txBody>
        </p:sp>
        <p:sp>
          <p:nvSpPr>
            <p:cNvPr id="32" name="文本框 50"/>
            <p:cNvSpPr txBox="1"/>
            <p:nvPr/>
          </p:nvSpPr>
          <p:spPr>
            <a:xfrm>
              <a:off x="7020609" y="4435803"/>
              <a:ext cx="646331" cy="369332"/>
            </a:xfrm>
            <a:prstGeom prst="rect">
              <a:avLst/>
            </a:prstGeom>
            <a:noFill/>
            <a:ln>
              <a:noFill/>
            </a:ln>
          </p:spPr>
          <p:txBody>
            <a:bodyPr wrap="none">
              <a:spAutoFit/>
            </a:bodyPr>
            <a:lstStyle/>
            <a:p>
              <a:pPr fontAlgn="auto">
                <a:spcBef>
                  <a:spcPts val="0"/>
                </a:spcBef>
                <a:spcAft>
                  <a:spcPts val="0"/>
                </a:spcAft>
                <a:defRPr/>
              </a:pPr>
              <a:r>
                <a:rPr lang="zh-CN" altLang="en-US" b="1" dirty="0">
                  <a:solidFill>
                    <a:schemeClr val="bg1"/>
                  </a:solidFill>
                  <a:latin typeface="微软雅黑" panose="020B0503020204020204" pitchFamily="34" charset="-122"/>
                  <a:ea typeface="微软雅黑" panose="020B0503020204020204" pitchFamily="34" charset="-122"/>
                </a:rPr>
                <a:t>项工</a:t>
              </a:r>
            </a:p>
          </p:txBody>
        </p:sp>
      </p:grpSp>
      <p:grpSp>
        <p:nvGrpSpPr>
          <p:cNvPr id="33" name="组合 32"/>
          <p:cNvGrpSpPr/>
          <p:nvPr/>
        </p:nvGrpSpPr>
        <p:grpSpPr>
          <a:xfrm>
            <a:off x="9087790" y="4394058"/>
            <a:ext cx="1702648" cy="404014"/>
            <a:chOff x="8798682" y="4421987"/>
            <a:chExt cx="1702648" cy="404014"/>
          </a:xfrm>
          <a:solidFill>
            <a:srgbClr val="0070C0"/>
          </a:solidFill>
        </p:grpSpPr>
        <p:sp>
          <p:nvSpPr>
            <p:cNvPr id="34" name="圆角矩形 33"/>
            <p:cNvSpPr/>
            <p:nvPr/>
          </p:nvSpPr>
          <p:spPr>
            <a:xfrm flipH="1">
              <a:off x="8798682" y="4421987"/>
              <a:ext cx="1702648" cy="404014"/>
            </a:xfrm>
            <a:prstGeom prst="roundRect">
              <a:avLst>
                <a:gd name="adj" fmla="val 50000"/>
              </a:avLst>
            </a:prstGeom>
            <a:solidFill>
              <a:srgbClr val="0070C0"/>
            </a:solidFill>
            <a:ln w="28575" cap="flat">
              <a:solidFill>
                <a:srgbClr val="0070C0"/>
              </a:soli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b="1">
                <a:solidFill>
                  <a:prstClr val="black"/>
                </a:solidFill>
                <a:latin typeface="微软雅黑" panose="020B0503020204020204" pitchFamily="34" charset="-122"/>
                <a:ea typeface="微软雅黑" panose="020B0503020204020204" pitchFamily="34" charset="-122"/>
              </a:endParaRPr>
            </a:p>
          </p:txBody>
        </p:sp>
        <p:sp>
          <p:nvSpPr>
            <p:cNvPr id="35" name="文本框 51"/>
            <p:cNvSpPr txBox="1"/>
            <p:nvPr/>
          </p:nvSpPr>
          <p:spPr>
            <a:xfrm>
              <a:off x="9397094" y="4438399"/>
              <a:ext cx="646331" cy="369332"/>
            </a:xfrm>
            <a:prstGeom prst="rect">
              <a:avLst/>
            </a:prstGeom>
            <a:noFill/>
            <a:ln>
              <a:noFill/>
            </a:ln>
          </p:spPr>
          <p:txBody>
            <a:bodyPr wrap="none">
              <a:spAutoFit/>
            </a:bodyPr>
            <a:lstStyle/>
            <a:p>
              <a:pPr fontAlgn="auto">
                <a:spcBef>
                  <a:spcPts val="0"/>
                </a:spcBef>
                <a:spcAft>
                  <a:spcPts val="0"/>
                </a:spcAft>
                <a:defRPr/>
              </a:pPr>
              <a:r>
                <a:rPr lang="zh-CN" altLang="en-US" b="1" dirty="0">
                  <a:solidFill>
                    <a:schemeClr val="bg1"/>
                  </a:solidFill>
                  <a:latin typeface="微软雅黑" panose="020B0503020204020204" pitchFamily="34" charset="-122"/>
                  <a:ea typeface="微软雅黑" panose="020B0503020204020204" pitchFamily="34" charset="-122"/>
                </a:rPr>
                <a:t>刘工</a:t>
              </a:r>
            </a:p>
          </p:txBody>
        </p:sp>
      </p:grpSp>
      <p:sp>
        <p:nvSpPr>
          <p:cNvPr id="36" name="矩形 35"/>
          <p:cNvSpPr>
            <a:spLocks noChangeArrowheads="1"/>
          </p:cNvSpPr>
          <p:nvPr/>
        </p:nvSpPr>
        <p:spPr bwMode="auto">
          <a:xfrm>
            <a:off x="1481138" y="5067300"/>
            <a:ext cx="2217737" cy="1023742"/>
          </a:xfrm>
          <a:prstGeom prst="rect">
            <a:avLst/>
          </a:prstGeom>
          <a:noFill/>
          <a:ln w="9525">
            <a:noFill/>
            <a:miter lim="800000"/>
            <a:headEnd/>
            <a:tailEnd/>
          </a:ln>
        </p:spPr>
        <p:txBody>
          <a:bodyPr>
            <a:spAutoFit/>
          </a:bodyPr>
          <a:lstStyle/>
          <a:p>
            <a:pPr algn="ctr">
              <a:lnSpc>
                <a:spcPct val="150000"/>
              </a:lnSpc>
            </a:pPr>
            <a:r>
              <a:rPr lang="zh-CN" altLang="en-US" sz="1400" dirty="0">
                <a:solidFill>
                  <a:srgbClr val="7F7F7F"/>
                </a:solidFill>
                <a:latin typeface="微软雅黑" pitchFamily="34" charset="-122"/>
                <a:ea typeface="微软雅黑" pitchFamily="34" charset="-122"/>
                <a:sym typeface="Gill Sans"/>
              </a:rPr>
              <a:t>计算机高级工程师，二十五年软件开发经验，参与过国内多个软件开发项目。</a:t>
            </a:r>
            <a:endParaRPr lang="zh-CN" altLang="en-US" sz="2000" dirty="0">
              <a:latin typeface="微软雅黑" pitchFamily="34" charset="-122"/>
              <a:ea typeface="微软雅黑" pitchFamily="34" charset="-122"/>
            </a:endParaRPr>
          </a:p>
        </p:txBody>
      </p:sp>
      <p:sp>
        <p:nvSpPr>
          <p:cNvPr id="37" name="矩形 36"/>
          <p:cNvSpPr>
            <a:spLocks noChangeArrowheads="1"/>
          </p:cNvSpPr>
          <p:nvPr/>
        </p:nvSpPr>
        <p:spPr bwMode="auto">
          <a:xfrm>
            <a:off x="3857625" y="5067300"/>
            <a:ext cx="2217738" cy="1023742"/>
          </a:xfrm>
          <a:prstGeom prst="rect">
            <a:avLst/>
          </a:prstGeom>
          <a:noFill/>
          <a:ln w="9525">
            <a:noFill/>
            <a:miter lim="800000"/>
            <a:headEnd/>
            <a:tailEnd/>
          </a:ln>
        </p:spPr>
        <p:txBody>
          <a:bodyPr>
            <a:spAutoFit/>
          </a:bodyPr>
          <a:lstStyle/>
          <a:p>
            <a:pPr algn="ctr">
              <a:lnSpc>
                <a:spcPct val="150000"/>
              </a:lnSpc>
            </a:pPr>
            <a:r>
              <a:rPr lang="zh-CN" altLang="en-US" sz="1400" dirty="0">
                <a:solidFill>
                  <a:srgbClr val="7F7F7F"/>
                </a:solidFill>
                <a:latin typeface="微软雅黑" pitchFamily="34" charset="-122"/>
                <a:ea typeface="微软雅黑" pitchFamily="34" charset="-122"/>
                <a:sym typeface="Gill Sans"/>
              </a:rPr>
              <a:t>全国计算机四级高级工程师，擅长数据程序设计以及高级应用，经验丰富。</a:t>
            </a:r>
            <a:endParaRPr lang="zh-CN" altLang="en-US" sz="2000" dirty="0">
              <a:latin typeface="微软雅黑" pitchFamily="34" charset="-122"/>
              <a:ea typeface="微软雅黑" pitchFamily="34" charset="-122"/>
            </a:endParaRPr>
          </a:p>
        </p:txBody>
      </p:sp>
      <p:sp>
        <p:nvSpPr>
          <p:cNvPr id="38" name="矩形 37"/>
          <p:cNvSpPr>
            <a:spLocks noChangeArrowheads="1"/>
          </p:cNvSpPr>
          <p:nvPr/>
        </p:nvSpPr>
        <p:spPr bwMode="auto">
          <a:xfrm>
            <a:off x="6388257" y="5067300"/>
            <a:ext cx="2373626" cy="1023742"/>
          </a:xfrm>
          <a:prstGeom prst="rect">
            <a:avLst/>
          </a:prstGeom>
          <a:noFill/>
          <a:ln w="9525">
            <a:noFill/>
            <a:miter lim="800000"/>
            <a:headEnd/>
            <a:tailEnd/>
          </a:ln>
        </p:spPr>
        <p:txBody>
          <a:bodyPr wrap="square">
            <a:spAutoFit/>
          </a:bodyPr>
          <a:lstStyle/>
          <a:p>
            <a:pPr algn="ctr">
              <a:lnSpc>
                <a:spcPct val="150000"/>
              </a:lnSpc>
            </a:pPr>
            <a:r>
              <a:rPr lang="zh-CN" altLang="en-US" sz="1400" dirty="0">
                <a:solidFill>
                  <a:srgbClr val="7F7F7F"/>
                </a:solidFill>
                <a:latin typeface="微软雅黑" pitchFamily="34" charset="-122"/>
                <a:ea typeface="微软雅黑" pitchFamily="34" charset="-122"/>
                <a:sym typeface="Gill Sans"/>
              </a:rPr>
              <a:t>高级系统开发工程师，擅长信息安全技术及程序语言设计，拥有多个代表作品。</a:t>
            </a:r>
            <a:endParaRPr lang="zh-CN" altLang="en-US" sz="2000" dirty="0">
              <a:latin typeface="微软雅黑" pitchFamily="34" charset="-122"/>
              <a:ea typeface="微软雅黑" pitchFamily="34" charset="-122"/>
            </a:endParaRPr>
          </a:p>
        </p:txBody>
      </p:sp>
      <p:sp>
        <p:nvSpPr>
          <p:cNvPr id="39" name="矩形 38"/>
          <p:cNvSpPr>
            <a:spLocks noChangeArrowheads="1"/>
          </p:cNvSpPr>
          <p:nvPr/>
        </p:nvSpPr>
        <p:spPr bwMode="auto">
          <a:xfrm>
            <a:off x="8977907" y="5067300"/>
            <a:ext cx="2219325" cy="1023742"/>
          </a:xfrm>
          <a:prstGeom prst="rect">
            <a:avLst/>
          </a:prstGeom>
          <a:noFill/>
          <a:ln w="9525">
            <a:noFill/>
            <a:miter lim="800000"/>
            <a:headEnd/>
            <a:tailEnd/>
          </a:ln>
        </p:spPr>
        <p:txBody>
          <a:bodyPr>
            <a:spAutoFit/>
          </a:bodyPr>
          <a:lstStyle/>
          <a:p>
            <a:pPr algn="ctr">
              <a:lnSpc>
                <a:spcPct val="150000"/>
              </a:lnSpc>
            </a:pPr>
            <a:r>
              <a:rPr lang="zh-CN" altLang="en-US" sz="1400" dirty="0">
                <a:solidFill>
                  <a:srgbClr val="7F7F7F"/>
                </a:solidFill>
                <a:latin typeface="微软雅黑" pitchFamily="34" charset="-122"/>
                <a:ea typeface="微软雅黑" pitchFamily="34" charset="-122"/>
                <a:sym typeface="Gill Sans"/>
              </a:rPr>
              <a:t>毕业于中国科学技术大学信息技术专业，带领</a:t>
            </a:r>
            <a:r>
              <a:rPr lang="en-US" altLang="zh-CN" sz="1400" dirty="0">
                <a:solidFill>
                  <a:srgbClr val="7F7F7F"/>
                </a:solidFill>
                <a:latin typeface="微软雅黑" pitchFamily="34" charset="-122"/>
                <a:ea typeface="微软雅黑" pitchFamily="34" charset="-122"/>
                <a:sym typeface="Gill Sans"/>
              </a:rPr>
              <a:t>130</a:t>
            </a:r>
            <a:r>
              <a:rPr lang="zh-CN" altLang="en-US" sz="1400" dirty="0">
                <a:solidFill>
                  <a:srgbClr val="7F7F7F"/>
                </a:solidFill>
                <a:latin typeface="微软雅黑" pitchFamily="34" charset="-122"/>
                <a:ea typeface="微软雅黑" pitchFamily="34" charset="-122"/>
                <a:sym typeface="Gill Sans"/>
              </a:rPr>
              <a:t>人团队负责软件综合运营。</a:t>
            </a:r>
            <a:endParaRPr lang="zh-CN" altLang="en-US" sz="2000" dirty="0">
              <a:latin typeface="微软雅黑" pitchFamily="34" charset="-122"/>
              <a:ea typeface="微软雅黑" pitchFamily="34" charset="-122"/>
            </a:endParaRPr>
          </a:p>
        </p:txBody>
      </p:sp>
      <p:pic>
        <p:nvPicPr>
          <p:cNvPr id="3" name="图片 2">
            <a:extLst>
              <a:ext uri="{FF2B5EF4-FFF2-40B4-BE49-F238E27FC236}">
                <a16:creationId xmlns:a16="http://schemas.microsoft.com/office/drawing/2014/main" id="{F81EA9B2-44BB-48FE-A7D4-512C4B4148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8713" y="1554898"/>
            <a:ext cx="2845802" cy="2845802"/>
          </a:xfrm>
          <a:prstGeom prst="rect">
            <a:avLst/>
          </a:prstGeom>
        </p:spPr>
      </p:pic>
      <p:pic>
        <p:nvPicPr>
          <p:cNvPr id="40" name="图片 39">
            <a:extLst>
              <a:ext uri="{FF2B5EF4-FFF2-40B4-BE49-F238E27FC236}">
                <a16:creationId xmlns:a16="http://schemas.microsoft.com/office/drawing/2014/main" id="{981F9BAC-A493-49ED-82EE-60C14B5B287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56306" y="1554880"/>
            <a:ext cx="2847600" cy="2847600"/>
          </a:xfrm>
          <a:prstGeom prst="rect">
            <a:avLst/>
          </a:prstGeom>
        </p:spPr>
      </p:pic>
      <p:pic>
        <p:nvPicPr>
          <p:cNvPr id="42" name="图片 41">
            <a:extLst>
              <a:ext uri="{FF2B5EF4-FFF2-40B4-BE49-F238E27FC236}">
                <a16:creationId xmlns:a16="http://schemas.microsoft.com/office/drawing/2014/main" id="{6301E595-409B-42E8-90F0-E54B6C9BB35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97298" y="1553100"/>
            <a:ext cx="2847600" cy="2847600"/>
          </a:xfrm>
          <a:prstGeom prst="rect">
            <a:avLst/>
          </a:prstGeom>
        </p:spPr>
      </p:pic>
      <p:pic>
        <p:nvPicPr>
          <p:cNvPr id="44" name="图片 43">
            <a:extLst>
              <a:ext uri="{FF2B5EF4-FFF2-40B4-BE49-F238E27FC236}">
                <a16:creationId xmlns:a16="http://schemas.microsoft.com/office/drawing/2014/main" id="{7A6C4E76-FE65-4A69-8304-B4B1767C4D4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515314" y="1553100"/>
            <a:ext cx="2847600" cy="2847600"/>
          </a:xfrm>
          <a:prstGeom prst="rect">
            <a:avLst/>
          </a:prstGeom>
        </p:spPr>
      </p:pic>
    </p:spTree>
    <p:extLst>
      <p:ext uri="{BB962C8B-B14F-4D97-AF65-F5344CB8AC3E}">
        <p14:creationId xmlns:p14="http://schemas.microsoft.com/office/powerpoint/2010/main" val="410700464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anim calcmode="lin" valueType="num">
                                      <p:cBhvr>
                                        <p:cTn id="8" dur="250" fill="hold"/>
                                        <p:tgtEl>
                                          <p:spTgt spid="9"/>
                                        </p:tgtEl>
                                        <p:attrNameLst>
                                          <p:attrName>ppt_x</p:attrName>
                                        </p:attrNameLst>
                                      </p:cBhvr>
                                      <p:tavLst>
                                        <p:tav tm="0">
                                          <p:val>
                                            <p:strVal val="#ppt_x"/>
                                          </p:val>
                                        </p:tav>
                                        <p:tav tm="100000">
                                          <p:val>
                                            <p:strVal val="#ppt_x"/>
                                          </p:val>
                                        </p:tav>
                                      </p:tavLst>
                                    </p:anim>
                                    <p:anim calcmode="lin" valueType="num">
                                      <p:cBhvr>
                                        <p:cTn id="9" dur="25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12" presetClass="entr" presetSubtype="4"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250"/>
                                        <p:tgtEl>
                                          <p:spTgt spid="7"/>
                                        </p:tgtEl>
                                        <p:attrNameLst>
                                          <p:attrName>ppt_y</p:attrName>
                                        </p:attrNameLst>
                                      </p:cBhvr>
                                      <p:tavLst>
                                        <p:tav tm="0">
                                          <p:val>
                                            <p:strVal val="#ppt_y+#ppt_h*1.125000"/>
                                          </p:val>
                                        </p:tav>
                                        <p:tav tm="100000">
                                          <p:val>
                                            <p:strVal val="#ppt_y"/>
                                          </p:val>
                                        </p:tav>
                                      </p:tavLst>
                                    </p:anim>
                                    <p:animEffect transition="in" filter="wipe(up)">
                                      <p:cBhvr>
                                        <p:cTn id="14" dur="250"/>
                                        <p:tgtEl>
                                          <p:spTgt spid="7"/>
                                        </p:tgtEl>
                                      </p:cBhvr>
                                    </p:animEffect>
                                  </p:childTnLst>
                                </p:cTn>
                              </p:par>
                              <p:par>
                                <p:cTn id="15" presetID="2" presetClass="entr" presetSubtype="1" decel="100000" fill="hold" grpId="0" nodeType="withEffect">
                                  <p:stCondLst>
                                    <p:cond delay="25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0-#ppt_h/2"/>
                                          </p:val>
                                        </p:tav>
                                        <p:tav tm="100000">
                                          <p:val>
                                            <p:strVal val="#ppt_y"/>
                                          </p:val>
                                        </p:tav>
                                      </p:tavLst>
                                    </p:anim>
                                  </p:childTnLst>
                                </p:cTn>
                              </p:par>
                              <p:par>
                                <p:cTn id="19" presetID="47" presetClass="entr" presetSubtype="0" fill="hold" nodeType="withEffect">
                                  <p:stCondLst>
                                    <p:cond delay="60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500"/>
                                        <p:tgtEl>
                                          <p:spTgt spid="24"/>
                                        </p:tgtEl>
                                      </p:cBhvr>
                                    </p:animEffect>
                                    <p:anim calcmode="lin" valueType="num">
                                      <p:cBhvr>
                                        <p:cTn id="22" dur="500" fill="hold"/>
                                        <p:tgtEl>
                                          <p:spTgt spid="24"/>
                                        </p:tgtEl>
                                        <p:attrNameLst>
                                          <p:attrName>ppt_x</p:attrName>
                                        </p:attrNameLst>
                                      </p:cBhvr>
                                      <p:tavLst>
                                        <p:tav tm="0">
                                          <p:val>
                                            <p:strVal val="#ppt_x"/>
                                          </p:val>
                                        </p:tav>
                                        <p:tav tm="100000">
                                          <p:val>
                                            <p:strVal val="#ppt_x"/>
                                          </p:val>
                                        </p:tav>
                                      </p:tavLst>
                                    </p:anim>
                                    <p:anim calcmode="lin" valueType="num">
                                      <p:cBhvr>
                                        <p:cTn id="23" dur="500" fill="hold"/>
                                        <p:tgtEl>
                                          <p:spTgt spid="24"/>
                                        </p:tgtEl>
                                        <p:attrNameLst>
                                          <p:attrName>ppt_y</p:attrName>
                                        </p:attrNameLst>
                                      </p:cBhvr>
                                      <p:tavLst>
                                        <p:tav tm="0">
                                          <p:val>
                                            <p:strVal val="#ppt_y-.1"/>
                                          </p:val>
                                        </p:tav>
                                        <p:tav tm="100000">
                                          <p:val>
                                            <p:strVal val="#ppt_y"/>
                                          </p:val>
                                        </p:tav>
                                      </p:tavLst>
                                    </p:anim>
                                  </p:childTnLst>
                                </p:cTn>
                              </p:par>
                              <p:par>
                                <p:cTn id="24" presetID="22" presetClass="entr" presetSubtype="1" fill="hold" grpId="0" nodeType="withEffect">
                                  <p:stCondLst>
                                    <p:cond delay="1100"/>
                                  </p:stCondLst>
                                  <p:childTnLst>
                                    <p:set>
                                      <p:cBhvr>
                                        <p:cTn id="25" dur="1" fill="hold">
                                          <p:stCondLst>
                                            <p:cond delay="0"/>
                                          </p:stCondLst>
                                        </p:cTn>
                                        <p:tgtEl>
                                          <p:spTgt spid="36"/>
                                        </p:tgtEl>
                                        <p:attrNameLst>
                                          <p:attrName>style.visibility</p:attrName>
                                        </p:attrNameLst>
                                      </p:cBhvr>
                                      <p:to>
                                        <p:strVal val="visible"/>
                                      </p:to>
                                    </p:set>
                                    <p:animEffect transition="in" filter="wipe(up)">
                                      <p:cBhvr>
                                        <p:cTn id="26" dur="500"/>
                                        <p:tgtEl>
                                          <p:spTgt spid="36"/>
                                        </p:tgtEl>
                                      </p:cBhvr>
                                    </p:animEffect>
                                  </p:childTnLst>
                                </p:cTn>
                              </p:par>
                              <p:par>
                                <p:cTn id="27" presetID="47" presetClass="entr" presetSubtype="0" fill="hold" nodeType="withEffect">
                                  <p:stCondLst>
                                    <p:cond delay="60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anim calcmode="lin" valueType="num">
                                      <p:cBhvr>
                                        <p:cTn id="30" dur="500" fill="hold"/>
                                        <p:tgtEl>
                                          <p:spTgt spid="27"/>
                                        </p:tgtEl>
                                        <p:attrNameLst>
                                          <p:attrName>ppt_x</p:attrName>
                                        </p:attrNameLst>
                                      </p:cBhvr>
                                      <p:tavLst>
                                        <p:tav tm="0">
                                          <p:val>
                                            <p:strVal val="#ppt_x"/>
                                          </p:val>
                                        </p:tav>
                                        <p:tav tm="100000">
                                          <p:val>
                                            <p:strVal val="#ppt_x"/>
                                          </p:val>
                                        </p:tav>
                                      </p:tavLst>
                                    </p:anim>
                                    <p:anim calcmode="lin" valueType="num">
                                      <p:cBhvr>
                                        <p:cTn id="31" dur="500" fill="hold"/>
                                        <p:tgtEl>
                                          <p:spTgt spid="27"/>
                                        </p:tgtEl>
                                        <p:attrNameLst>
                                          <p:attrName>ppt_y</p:attrName>
                                        </p:attrNameLst>
                                      </p:cBhvr>
                                      <p:tavLst>
                                        <p:tav tm="0">
                                          <p:val>
                                            <p:strVal val="#ppt_y-.1"/>
                                          </p:val>
                                        </p:tav>
                                        <p:tav tm="100000">
                                          <p:val>
                                            <p:strVal val="#ppt_y"/>
                                          </p:val>
                                        </p:tav>
                                      </p:tavLst>
                                    </p:anim>
                                  </p:childTnLst>
                                </p:cTn>
                              </p:par>
                              <p:par>
                                <p:cTn id="32" presetID="22" presetClass="entr" presetSubtype="1" fill="hold" grpId="0" nodeType="withEffect">
                                  <p:stCondLst>
                                    <p:cond delay="1100"/>
                                  </p:stCondLst>
                                  <p:childTnLst>
                                    <p:set>
                                      <p:cBhvr>
                                        <p:cTn id="33" dur="1" fill="hold">
                                          <p:stCondLst>
                                            <p:cond delay="0"/>
                                          </p:stCondLst>
                                        </p:cTn>
                                        <p:tgtEl>
                                          <p:spTgt spid="37"/>
                                        </p:tgtEl>
                                        <p:attrNameLst>
                                          <p:attrName>style.visibility</p:attrName>
                                        </p:attrNameLst>
                                      </p:cBhvr>
                                      <p:to>
                                        <p:strVal val="visible"/>
                                      </p:to>
                                    </p:set>
                                    <p:animEffect transition="in" filter="wipe(up)">
                                      <p:cBhvr>
                                        <p:cTn id="34" dur="500"/>
                                        <p:tgtEl>
                                          <p:spTgt spid="37"/>
                                        </p:tgtEl>
                                      </p:cBhvr>
                                    </p:animEffect>
                                  </p:childTnLst>
                                </p:cTn>
                              </p:par>
                              <p:par>
                                <p:cTn id="35" presetID="47" presetClass="entr" presetSubtype="0" fill="hold" nodeType="withEffect">
                                  <p:stCondLst>
                                    <p:cond delay="90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anim calcmode="lin" valueType="num">
                                      <p:cBhvr>
                                        <p:cTn id="38" dur="500" fill="hold"/>
                                        <p:tgtEl>
                                          <p:spTgt spid="30"/>
                                        </p:tgtEl>
                                        <p:attrNameLst>
                                          <p:attrName>ppt_x</p:attrName>
                                        </p:attrNameLst>
                                      </p:cBhvr>
                                      <p:tavLst>
                                        <p:tav tm="0">
                                          <p:val>
                                            <p:strVal val="#ppt_x"/>
                                          </p:val>
                                        </p:tav>
                                        <p:tav tm="100000">
                                          <p:val>
                                            <p:strVal val="#ppt_x"/>
                                          </p:val>
                                        </p:tav>
                                      </p:tavLst>
                                    </p:anim>
                                    <p:anim calcmode="lin" valueType="num">
                                      <p:cBhvr>
                                        <p:cTn id="39" dur="500" fill="hold"/>
                                        <p:tgtEl>
                                          <p:spTgt spid="30"/>
                                        </p:tgtEl>
                                        <p:attrNameLst>
                                          <p:attrName>ppt_y</p:attrName>
                                        </p:attrNameLst>
                                      </p:cBhvr>
                                      <p:tavLst>
                                        <p:tav tm="0">
                                          <p:val>
                                            <p:strVal val="#ppt_y-.1"/>
                                          </p:val>
                                        </p:tav>
                                        <p:tav tm="100000">
                                          <p:val>
                                            <p:strVal val="#ppt_y"/>
                                          </p:val>
                                        </p:tav>
                                      </p:tavLst>
                                    </p:anim>
                                  </p:childTnLst>
                                </p:cTn>
                              </p:par>
                              <p:par>
                                <p:cTn id="40" presetID="22" presetClass="entr" presetSubtype="1" fill="hold" grpId="0" nodeType="withEffect">
                                  <p:stCondLst>
                                    <p:cond delay="1400"/>
                                  </p:stCondLst>
                                  <p:childTnLst>
                                    <p:set>
                                      <p:cBhvr>
                                        <p:cTn id="41" dur="1" fill="hold">
                                          <p:stCondLst>
                                            <p:cond delay="0"/>
                                          </p:stCondLst>
                                        </p:cTn>
                                        <p:tgtEl>
                                          <p:spTgt spid="38"/>
                                        </p:tgtEl>
                                        <p:attrNameLst>
                                          <p:attrName>style.visibility</p:attrName>
                                        </p:attrNameLst>
                                      </p:cBhvr>
                                      <p:to>
                                        <p:strVal val="visible"/>
                                      </p:to>
                                    </p:set>
                                    <p:animEffect transition="in" filter="wipe(up)">
                                      <p:cBhvr>
                                        <p:cTn id="42" dur="500"/>
                                        <p:tgtEl>
                                          <p:spTgt spid="38"/>
                                        </p:tgtEl>
                                      </p:cBhvr>
                                    </p:animEffect>
                                  </p:childTnLst>
                                </p:cTn>
                              </p:par>
                              <p:par>
                                <p:cTn id="43" presetID="47" presetClass="entr" presetSubtype="0" fill="hold" nodeType="withEffect">
                                  <p:stCondLst>
                                    <p:cond delay="1100"/>
                                  </p:stCondLst>
                                  <p:childTnLst>
                                    <p:set>
                                      <p:cBhvr>
                                        <p:cTn id="44" dur="1" fill="hold">
                                          <p:stCondLst>
                                            <p:cond delay="0"/>
                                          </p:stCondLst>
                                        </p:cTn>
                                        <p:tgtEl>
                                          <p:spTgt spid="33"/>
                                        </p:tgtEl>
                                        <p:attrNameLst>
                                          <p:attrName>style.visibility</p:attrName>
                                        </p:attrNameLst>
                                      </p:cBhvr>
                                      <p:to>
                                        <p:strVal val="visible"/>
                                      </p:to>
                                    </p:set>
                                    <p:animEffect transition="in" filter="fade">
                                      <p:cBhvr>
                                        <p:cTn id="45" dur="500"/>
                                        <p:tgtEl>
                                          <p:spTgt spid="33"/>
                                        </p:tgtEl>
                                      </p:cBhvr>
                                    </p:animEffect>
                                    <p:anim calcmode="lin" valueType="num">
                                      <p:cBhvr>
                                        <p:cTn id="46" dur="500" fill="hold"/>
                                        <p:tgtEl>
                                          <p:spTgt spid="33"/>
                                        </p:tgtEl>
                                        <p:attrNameLst>
                                          <p:attrName>ppt_x</p:attrName>
                                        </p:attrNameLst>
                                      </p:cBhvr>
                                      <p:tavLst>
                                        <p:tav tm="0">
                                          <p:val>
                                            <p:strVal val="#ppt_x"/>
                                          </p:val>
                                        </p:tav>
                                        <p:tav tm="100000">
                                          <p:val>
                                            <p:strVal val="#ppt_x"/>
                                          </p:val>
                                        </p:tav>
                                      </p:tavLst>
                                    </p:anim>
                                    <p:anim calcmode="lin" valueType="num">
                                      <p:cBhvr>
                                        <p:cTn id="47" dur="500" fill="hold"/>
                                        <p:tgtEl>
                                          <p:spTgt spid="33"/>
                                        </p:tgtEl>
                                        <p:attrNameLst>
                                          <p:attrName>ppt_y</p:attrName>
                                        </p:attrNameLst>
                                      </p:cBhvr>
                                      <p:tavLst>
                                        <p:tav tm="0">
                                          <p:val>
                                            <p:strVal val="#ppt_y-.1"/>
                                          </p:val>
                                        </p:tav>
                                        <p:tav tm="100000">
                                          <p:val>
                                            <p:strVal val="#ppt_y"/>
                                          </p:val>
                                        </p:tav>
                                      </p:tavLst>
                                    </p:anim>
                                  </p:childTnLst>
                                </p:cTn>
                              </p:par>
                              <p:par>
                                <p:cTn id="48" presetID="22" presetClass="entr" presetSubtype="1" fill="hold" grpId="0" nodeType="withEffect">
                                  <p:stCondLst>
                                    <p:cond delay="1600"/>
                                  </p:stCondLst>
                                  <p:childTnLst>
                                    <p:set>
                                      <p:cBhvr>
                                        <p:cTn id="49" dur="1" fill="hold">
                                          <p:stCondLst>
                                            <p:cond delay="0"/>
                                          </p:stCondLst>
                                        </p:cTn>
                                        <p:tgtEl>
                                          <p:spTgt spid="39"/>
                                        </p:tgtEl>
                                        <p:attrNameLst>
                                          <p:attrName>style.visibility</p:attrName>
                                        </p:attrNameLst>
                                      </p:cBhvr>
                                      <p:to>
                                        <p:strVal val="visible"/>
                                      </p:to>
                                    </p:set>
                                    <p:animEffect transition="in" filter="wipe(up)">
                                      <p:cBhvr>
                                        <p:cTn id="5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6" grpId="0"/>
      <p:bldP spid="37" grpId="0"/>
      <p:bldP spid="38" grpId="0"/>
      <p:bldP spid="39"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5" name="Freeform 5"/>
          <p:cNvSpPr>
            <a:spLocks/>
          </p:cNvSpPr>
          <p:nvPr/>
        </p:nvSpPr>
        <p:spPr bwMode="auto">
          <a:xfrm rot="5400000">
            <a:off x="4407694" y="1812132"/>
            <a:ext cx="3419475" cy="303053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9525">
            <a:solidFill>
              <a:srgbClr val="0070C0"/>
            </a:solidFill>
          </a:ln>
          <a:effectLst>
            <a:outerShdw blurRad="444500" dist="152400" dir="2700000" algn="tl" rotWithShape="0">
              <a:prstClr val="black">
                <a:alpha val="30000"/>
              </a:prstClr>
            </a:outerShdw>
          </a:effectLst>
        </p:spPr>
        <p:txBody>
          <a:bodyPr/>
          <a:lstStyle/>
          <a:p>
            <a:pPr fontAlgn="auto">
              <a:spcBef>
                <a:spcPts val="0"/>
              </a:spcBef>
              <a:spcAft>
                <a:spcPts val="0"/>
              </a:spcAft>
              <a:defRPr/>
            </a:pPr>
            <a:endParaRPr lang="zh-CN" altLang="en-US" sz="1600" b="1">
              <a:latin typeface="微软雅黑" panose="020B0503020204020204" pitchFamily="34" charset="-122"/>
              <a:ea typeface="微软雅黑" panose="020B0503020204020204" pitchFamily="34" charset="-122"/>
            </a:endParaRPr>
          </a:p>
        </p:txBody>
      </p:sp>
      <p:pic>
        <p:nvPicPr>
          <p:cNvPr id="18" name="Picture 3" descr="C:\Users\Administrator\Desktop\微立体创业计划\002.png"/>
          <p:cNvPicPr>
            <a:picLocks noChangeAspect="1" noChangeArrowheads="1"/>
          </p:cNvPicPr>
          <p:nvPr/>
        </p:nvPicPr>
        <p:blipFill>
          <a:blip r:embed="rId4"/>
          <a:srcRect/>
          <a:stretch>
            <a:fillRect/>
          </a:stretch>
        </p:blipFill>
        <p:spPr bwMode="auto">
          <a:xfrm>
            <a:off x="4297363" y="1484313"/>
            <a:ext cx="3671887" cy="3673475"/>
          </a:xfrm>
          <a:prstGeom prst="rect">
            <a:avLst/>
          </a:prstGeom>
          <a:noFill/>
          <a:effectLst>
            <a:outerShdw blurRad="292100" dist="177800" dir="2460000" sx="99000" sy="99000" algn="l" rotWithShape="0">
              <a:prstClr val="black">
                <a:alpha val="39000"/>
              </a:prstClr>
            </a:outerShdw>
          </a:effectLst>
          <a:extLst/>
        </p:spPr>
      </p:pic>
      <p:sp>
        <p:nvSpPr>
          <p:cNvPr id="19" name="Freeform 5"/>
          <p:cNvSpPr>
            <a:spLocks/>
          </p:cNvSpPr>
          <p:nvPr/>
        </p:nvSpPr>
        <p:spPr bwMode="auto">
          <a:xfrm rot="5400000">
            <a:off x="4279900" y="2035176"/>
            <a:ext cx="1095375" cy="97155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25400">
            <a:noFill/>
          </a:ln>
          <a:effectLst>
            <a:outerShdw blurRad="444500" dist="152400" dir="2700000" algn="tl" rotWithShape="0">
              <a:prstClr val="black">
                <a:alpha val="30000"/>
              </a:prstClr>
            </a:outerShdw>
          </a:effectLst>
        </p:spPr>
        <p:txBody>
          <a:bodyPr/>
          <a:lstStyle/>
          <a:p>
            <a:pPr fontAlgn="auto">
              <a:spcBef>
                <a:spcPts val="0"/>
              </a:spcBef>
              <a:spcAft>
                <a:spcPts val="0"/>
              </a:spcAft>
              <a:defRPr/>
            </a:pPr>
            <a:endParaRPr lang="zh-CN" altLang="en-US" sz="1600" b="1">
              <a:latin typeface="微软雅黑" panose="020B0503020204020204" pitchFamily="34" charset="-122"/>
              <a:ea typeface="微软雅黑" panose="020B0503020204020204" pitchFamily="34" charset="-122"/>
            </a:endParaRPr>
          </a:p>
        </p:txBody>
      </p:sp>
      <p:sp>
        <p:nvSpPr>
          <p:cNvPr id="20" name="TextBox 7"/>
          <p:cNvSpPr>
            <a:spLocks noChangeArrowheads="1"/>
          </p:cNvSpPr>
          <p:nvPr/>
        </p:nvSpPr>
        <p:spPr bwMode="auto">
          <a:xfrm>
            <a:off x="4179888" y="2301875"/>
            <a:ext cx="1260475" cy="492125"/>
          </a:xfrm>
          <a:prstGeom prst="rect">
            <a:avLst/>
          </a:prstGeom>
          <a:noFill/>
          <a:ln w="9525">
            <a:noFill/>
            <a:miter lim="800000"/>
            <a:headEnd/>
            <a:tailEnd/>
          </a:ln>
        </p:spPr>
        <p:txBody>
          <a:bodyPr lIns="0" tIns="0" rIns="0" bIns="0">
            <a:spAutoFit/>
          </a:bodyPr>
          <a:lstStyle/>
          <a:p>
            <a:pPr algn="ctr"/>
            <a:r>
              <a:rPr lang="en-US" altLang="zh-CN" sz="3200" b="1">
                <a:solidFill>
                  <a:schemeClr val="bg1"/>
                </a:solidFill>
                <a:latin typeface="Impact MT Std"/>
                <a:ea typeface="微软雅黑" pitchFamily="34" charset="-122"/>
                <a:sym typeface="微软雅黑" pitchFamily="34" charset="-122"/>
              </a:rPr>
              <a:t>04</a:t>
            </a:r>
            <a:endParaRPr lang="zh-CN" altLang="en-US" sz="3200" b="1">
              <a:solidFill>
                <a:schemeClr val="bg1"/>
              </a:solidFill>
              <a:latin typeface="Impact MT Std"/>
              <a:ea typeface="微软雅黑" pitchFamily="34" charset="-122"/>
              <a:sym typeface="微软雅黑" pitchFamily="34" charset="-122"/>
            </a:endParaRPr>
          </a:p>
        </p:txBody>
      </p:sp>
      <p:sp>
        <p:nvSpPr>
          <p:cNvPr id="21" name="文本框 163"/>
          <p:cNvSpPr txBox="1"/>
          <p:nvPr/>
        </p:nvSpPr>
        <p:spPr>
          <a:xfrm>
            <a:off x="4792663" y="2660650"/>
            <a:ext cx="2705100" cy="954107"/>
          </a:xfrm>
          <a:prstGeom prst="rect">
            <a:avLst/>
          </a:prstGeom>
          <a:noFill/>
        </p:spPr>
        <p:txBody>
          <a:bodyPr>
            <a:spAutoFit/>
          </a:bodyPr>
          <a:lstStyle/>
          <a:p>
            <a:pPr algn="ctr" fontAlgn="auto">
              <a:spcBef>
                <a:spcPts val="0"/>
              </a:spcBef>
              <a:spcAft>
                <a:spcPts val="0"/>
              </a:spcAft>
              <a:defRPr/>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第四部分  </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fontAlgn="auto">
              <a:spcBef>
                <a:spcPts val="0"/>
              </a:spcBef>
              <a:spcAft>
                <a:spcPts val="0"/>
              </a:spcAft>
              <a:defRPr/>
            </a:pPr>
            <a:r>
              <a:rPr lang="en-US" altLang="zh-CN" sz="2000" b="1" dirty="0">
                <a:solidFill>
                  <a:srgbClr val="0070C0"/>
                </a:solidFill>
                <a:latin typeface="微软雅黑" panose="020B0503020204020204" pitchFamily="34" charset="-122"/>
                <a:ea typeface="微软雅黑" panose="020B0503020204020204" pitchFamily="34" charset="-122"/>
                <a:cs typeface="Arial" panose="020B0604020202020204" pitchFamily="34" charset="0"/>
              </a:rPr>
              <a:t> </a:t>
            </a:r>
            <a:r>
              <a:rPr lang="zh-CN" altLang="en-US" sz="3600" b="1" dirty="0">
                <a:solidFill>
                  <a:srgbClr val="0070C0"/>
                </a:solidFill>
                <a:latin typeface="微软雅黑" panose="020B0503020204020204" pitchFamily="34" charset="-122"/>
                <a:ea typeface="微软雅黑" panose="020B0503020204020204" pitchFamily="34" charset="-122"/>
                <a:cs typeface="Arial" panose="020B0604020202020204" pitchFamily="34" charset="0"/>
              </a:rPr>
              <a:t>个性化定制</a:t>
            </a:r>
          </a:p>
        </p:txBody>
      </p:sp>
      <p:sp>
        <p:nvSpPr>
          <p:cNvPr id="2" name="矩形 1"/>
          <p:cNvSpPr/>
          <p:nvPr/>
        </p:nvSpPr>
        <p:spPr>
          <a:xfrm>
            <a:off x="5665788" y="4002088"/>
            <a:ext cx="833437" cy="4921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85" name="Picture 3" descr="C:\Users\Administrator\Desktop\微立体创业计划\002.png"/>
          <p:cNvPicPr>
            <a:picLocks noChangeAspect="1" noChangeArrowheads="1"/>
          </p:cNvPicPr>
          <p:nvPr/>
        </p:nvPicPr>
        <p:blipFill>
          <a:blip r:embed="rId5"/>
          <a:srcRect/>
          <a:stretch>
            <a:fillRect/>
          </a:stretch>
        </p:blipFill>
        <p:spPr bwMode="auto">
          <a:xfrm>
            <a:off x="7980363" y="5661025"/>
            <a:ext cx="2447925" cy="2447925"/>
          </a:xfrm>
          <a:prstGeom prst="rect">
            <a:avLst/>
          </a:prstGeom>
          <a:noFill/>
          <a:effectLst>
            <a:outerShdw blurRad="292100" dist="177800" dir="2460000" sx="99000" sy="99000" algn="l" rotWithShape="0">
              <a:prstClr val="black">
                <a:alpha val="39000"/>
              </a:prstClr>
            </a:outerShdw>
          </a:effectLst>
          <a:extLst/>
        </p:spPr>
      </p:pic>
      <p:pic>
        <p:nvPicPr>
          <p:cNvPr id="86" name="Picture 3" descr="C:\Users\Administrator\Desktop\微立体创业计划\002.png"/>
          <p:cNvPicPr>
            <a:picLocks noChangeAspect="1" noChangeArrowheads="1"/>
          </p:cNvPicPr>
          <p:nvPr/>
        </p:nvPicPr>
        <p:blipFill>
          <a:blip r:embed="rId5"/>
          <a:srcRect/>
          <a:stretch>
            <a:fillRect/>
          </a:stretch>
        </p:blipFill>
        <p:spPr bwMode="auto">
          <a:xfrm>
            <a:off x="8977313" y="4005263"/>
            <a:ext cx="2449512" cy="2447925"/>
          </a:xfrm>
          <a:prstGeom prst="rect">
            <a:avLst/>
          </a:prstGeom>
          <a:noFill/>
          <a:effectLst>
            <a:outerShdw blurRad="292100" dist="177800" dir="2460000" sx="99000" sy="99000" algn="l" rotWithShape="0">
              <a:prstClr val="black">
                <a:alpha val="39000"/>
              </a:prstClr>
            </a:outerShdw>
          </a:effectLst>
          <a:extLst/>
        </p:spPr>
      </p:pic>
      <p:pic>
        <p:nvPicPr>
          <p:cNvPr id="87" name="Picture 3" descr="C:\Users\Administrator\Desktop\微立体创业计划\002.png"/>
          <p:cNvPicPr>
            <a:picLocks noChangeAspect="1" noChangeArrowheads="1"/>
          </p:cNvPicPr>
          <p:nvPr/>
        </p:nvPicPr>
        <p:blipFill>
          <a:blip r:embed="rId6"/>
          <a:srcRect/>
          <a:stretch>
            <a:fillRect/>
          </a:stretch>
        </p:blipFill>
        <p:spPr bwMode="auto">
          <a:xfrm>
            <a:off x="9958388" y="5634038"/>
            <a:ext cx="2547937" cy="2547937"/>
          </a:xfrm>
          <a:prstGeom prst="rect">
            <a:avLst/>
          </a:prstGeom>
          <a:noFill/>
          <a:effectLst>
            <a:outerShdw blurRad="292100" dist="177800" dir="2460000" sx="99000" sy="99000" algn="l" rotWithShape="0">
              <a:prstClr val="black">
                <a:alpha val="39000"/>
              </a:prstClr>
            </a:outerShdw>
          </a:effectLst>
          <a:extLst/>
        </p:spPr>
      </p:pic>
      <p:pic>
        <p:nvPicPr>
          <p:cNvPr id="91" name="Picture 3" descr="C:\Users\Administrator\Desktop\微立体创业计划\002.png"/>
          <p:cNvPicPr>
            <a:picLocks noChangeAspect="1" noChangeArrowheads="1"/>
          </p:cNvPicPr>
          <p:nvPr/>
        </p:nvPicPr>
        <p:blipFill>
          <a:blip r:embed="rId5"/>
          <a:srcRect/>
          <a:stretch>
            <a:fillRect/>
          </a:stretch>
        </p:blipFill>
        <p:spPr bwMode="auto">
          <a:xfrm>
            <a:off x="-311150" y="5661025"/>
            <a:ext cx="2447925" cy="2447925"/>
          </a:xfrm>
          <a:prstGeom prst="rect">
            <a:avLst/>
          </a:prstGeom>
          <a:noFill/>
          <a:effectLst>
            <a:outerShdw blurRad="292100" dist="177800" dir="2460000" sx="99000" sy="99000" algn="l" rotWithShape="0">
              <a:prstClr val="black">
                <a:alpha val="39000"/>
              </a:prstClr>
            </a:outerShdw>
          </a:effectLst>
          <a:extLst/>
        </p:spPr>
      </p:pic>
      <p:pic>
        <p:nvPicPr>
          <p:cNvPr id="92" name="Picture 3" descr="C:\Users\Administrator\Desktop\微立体创业计划\002.png"/>
          <p:cNvPicPr>
            <a:picLocks noChangeAspect="1" noChangeArrowheads="1"/>
          </p:cNvPicPr>
          <p:nvPr/>
        </p:nvPicPr>
        <p:blipFill>
          <a:blip r:embed="rId5"/>
          <a:srcRect/>
          <a:stretch>
            <a:fillRect/>
          </a:stretch>
        </p:blipFill>
        <p:spPr bwMode="auto">
          <a:xfrm>
            <a:off x="685800" y="4005263"/>
            <a:ext cx="2447925" cy="2447925"/>
          </a:xfrm>
          <a:prstGeom prst="rect">
            <a:avLst/>
          </a:prstGeom>
          <a:noFill/>
          <a:effectLst>
            <a:outerShdw blurRad="292100" dist="177800" dir="2460000" sx="99000" sy="99000" algn="l" rotWithShape="0">
              <a:prstClr val="black">
                <a:alpha val="39000"/>
              </a:prstClr>
            </a:outerShdw>
          </a:effectLst>
          <a:extLst/>
        </p:spPr>
      </p:pic>
      <p:pic>
        <p:nvPicPr>
          <p:cNvPr id="93" name="Picture 3" descr="C:\Users\Administrator\Desktop\微立体创业计划\002.png"/>
          <p:cNvPicPr>
            <a:picLocks noChangeAspect="1" noChangeArrowheads="1"/>
          </p:cNvPicPr>
          <p:nvPr/>
        </p:nvPicPr>
        <p:blipFill>
          <a:blip r:embed="rId6"/>
          <a:srcRect/>
          <a:stretch>
            <a:fillRect/>
          </a:stretch>
        </p:blipFill>
        <p:spPr bwMode="auto">
          <a:xfrm>
            <a:off x="1666875" y="5634038"/>
            <a:ext cx="2547938" cy="2547937"/>
          </a:xfrm>
          <a:prstGeom prst="rect">
            <a:avLst/>
          </a:prstGeom>
          <a:noFill/>
          <a:effectLst>
            <a:outerShdw blurRad="292100" dist="177800" dir="2460000" sx="99000" sy="99000" algn="l" rotWithShape="0">
              <a:prstClr val="black">
                <a:alpha val="39000"/>
              </a:prstClr>
            </a:outerShdw>
          </a:effectLs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75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2" presetClass="entr" presetSubtype="0" fill="hold" grpId="0" nodeType="withEffect">
                                  <p:stCondLst>
                                    <p:cond delay="0"/>
                                  </p:stCondLst>
                                  <p:iterate type="lt">
                                    <p:tmPct val="10000"/>
                                  </p:iterate>
                                  <p:childTnLst>
                                    <p:set>
                                      <p:cBhvr>
                                        <p:cTn id="16" dur="1" fill="hold">
                                          <p:stCondLst>
                                            <p:cond delay="0"/>
                                          </p:stCondLst>
                                        </p:cTn>
                                        <p:tgtEl>
                                          <p:spTgt spid="20"/>
                                        </p:tgtEl>
                                        <p:attrNameLst>
                                          <p:attrName>style.visibility</p:attrName>
                                        </p:attrNameLst>
                                      </p:cBhvr>
                                      <p:to>
                                        <p:strVal val="visible"/>
                                      </p:to>
                                    </p:set>
                                    <p:animScale>
                                      <p:cBhvr>
                                        <p:cTn id="17"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0"/>
                                        </p:tgtEl>
                                        <p:attrNameLst>
                                          <p:attrName>ppt_x</p:attrName>
                                          <p:attrName>ppt_y</p:attrName>
                                        </p:attrNameLst>
                                      </p:cBhvr>
                                    </p:animMotion>
                                    <p:animEffect transition="in" filter="fade">
                                      <p:cBhvr>
                                        <p:cTn id="19" dur="1000"/>
                                        <p:tgtEl>
                                          <p:spTgt spid="20"/>
                                        </p:tgtEl>
                                      </p:cBhvr>
                                    </p:animEffect>
                                  </p:childTnLst>
                                </p:cTn>
                              </p:par>
                            </p:childTnLst>
                          </p:cTn>
                        </p:par>
                        <p:par>
                          <p:cTn id="20" fill="hold">
                            <p:stCondLst>
                              <p:cond delay="1250"/>
                            </p:stCondLst>
                            <p:childTnLst>
                              <p:par>
                                <p:cTn id="21" presetID="12" presetClass="entr" presetSubtype="4"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p:tgtEl>
                                          <p:spTgt spid="21"/>
                                        </p:tgtEl>
                                        <p:attrNameLst>
                                          <p:attrName>ppt_y</p:attrName>
                                        </p:attrNameLst>
                                      </p:cBhvr>
                                      <p:tavLst>
                                        <p:tav tm="0">
                                          <p:val>
                                            <p:strVal val="#ppt_y+#ppt_h*1.125000"/>
                                          </p:val>
                                        </p:tav>
                                        <p:tav tm="100000">
                                          <p:val>
                                            <p:strVal val="#ppt_y"/>
                                          </p:val>
                                        </p:tav>
                                      </p:tavLst>
                                    </p:anim>
                                    <p:animEffect transition="in" filter="wipe(up)">
                                      <p:cBhvr>
                                        <p:cTn id="24" dur="500"/>
                                        <p:tgtEl>
                                          <p:spTgt spid="21"/>
                                        </p:tgtEl>
                                      </p:cBhvr>
                                    </p:animEffect>
                                  </p:childTnLst>
                                </p:cTn>
                              </p:par>
                            </p:childTnLst>
                          </p:cTn>
                        </p:par>
                        <p:par>
                          <p:cTn id="25" fill="hold">
                            <p:stCondLst>
                              <p:cond delay="1750"/>
                            </p:stCondLst>
                            <p:childTnLst>
                              <p:par>
                                <p:cTn id="26" presetID="42" presetClass="entr" presetSubtype="0"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par>
                          <p:cTn id="31" fill="hold">
                            <p:stCondLst>
                              <p:cond delay="2750"/>
                            </p:stCondLst>
                            <p:childTnLst>
                              <p:par>
                                <p:cTn id="32" presetID="21" presetClass="entr" presetSubtype="1" fill="hold"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wheel(1)">
                                      <p:cBhvr>
                                        <p:cTn id="34" dur="2000"/>
                                        <p:tgtEl>
                                          <p:spTgt spid="45"/>
                                        </p:tgtEl>
                                      </p:cBhvr>
                                    </p:animEffect>
                                  </p:childTnLst>
                                </p:cTn>
                              </p:par>
                              <p:par>
                                <p:cTn id="35" presetID="42" presetClass="entr" presetSubtype="0" fill="hold" nodeType="withEffect">
                                  <p:stCondLst>
                                    <p:cond delay="750"/>
                                  </p:stCondLst>
                                  <p:childTnLst>
                                    <p:set>
                                      <p:cBhvr>
                                        <p:cTn id="36" dur="1" fill="hold">
                                          <p:stCondLst>
                                            <p:cond delay="0"/>
                                          </p:stCondLst>
                                        </p:cTn>
                                        <p:tgtEl>
                                          <p:spTgt spid="85"/>
                                        </p:tgtEl>
                                        <p:attrNameLst>
                                          <p:attrName>style.visibility</p:attrName>
                                        </p:attrNameLst>
                                      </p:cBhvr>
                                      <p:to>
                                        <p:strVal val="visible"/>
                                      </p:to>
                                    </p:set>
                                    <p:animEffect transition="in" filter="fade">
                                      <p:cBhvr>
                                        <p:cTn id="37" dur="500"/>
                                        <p:tgtEl>
                                          <p:spTgt spid="85"/>
                                        </p:tgtEl>
                                      </p:cBhvr>
                                    </p:animEffect>
                                    <p:anim calcmode="lin" valueType="num">
                                      <p:cBhvr>
                                        <p:cTn id="38" dur="500" fill="hold"/>
                                        <p:tgtEl>
                                          <p:spTgt spid="85"/>
                                        </p:tgtEl>
                                        <p:attrNameLst>
                                          <p:attrName>ppt_x</p:attrName>
                                        </p:attrNameLst>
                                      </p:cBhvr>
                                      <p:tavLst>
                                        <p:tav tm="0">
                                          <p:val>
                                            <p:strVal val="#ppt_x"/>
                                          </p:val>
                                        </p:tav>
                                        <p:tav tm="100000">
                                          <p:val>
                                            <p:strVal val="#ppt_x"/>
                                          </p:val>
                                        </p:tav>
                                      </p:tavLst>
                                    </p:anim>
                                    <p:anim calcmode="lin" valueType="num">
                                      <p:cBhvr>
                                        <p:cTn id="39" dur="500" fill="hold"/>
                                        <p:tgtEl>
                                          <p:spTgt spid="8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750"/>
                                  </p:stCondLst>
                                  <p:childTnLst>
                                    <p:set>
                                      <p:cBhvr>
                                        <p:cTn id="41" dur="1" fill="hold">
                                          <p:stCondLst>
                                            <p:cond delay="0"/>
                                          </p:stCondLst>
                                        </p:cTn>
                                        <p:tgtEl>
                                          <p:spTgt spid="86"/>
                                        </p:tgtEl>
                                        <p:attrNameLst>
                                          <p:attrName>style.visibility</p:attrName>
                                        </p:attrNameLst>
                                      </p:cBhvr>
                                      <p:to>
                                        <p:strVal val="visible"/>
                                      </p:to>
                                    </p:set>
                                    <p:animEffect transition="in" filter="fade">
                                      <p:cBhvr>
                                        <p:cTn id="42" dur="500"/>
                                        <p:tgtEl>
                                          <p:spTgt spid="86"/>
                                        </p:tgtEl>
                                      </p:cBhvr>
                                    </p:animEffect>
                                    <p:anim calcmode="lin" valueType="num">
                                      <p:cBhvr>
                                        <p:cTn id="43" dur="500" fill="hold"/>
                                        <p:tgtEl>
                                          <p:spTgt spid="86"/>
                                        </p:tgtEl>
                                        <p:attrNameLst>
                                          <p:attrName>ppt_x</p:attrName>
                                        </p:attrNameLst>
                                      </p:cBhvr>
                                      <p:tavLst>
                                        <p:tav tm="0">
                                          <p:val>
                                            <p:strVal val="#ppt_x"/>
                                          </p:val>
                                        </p:tav>
                                        <p:tav tm="100000">
                                          <p:val>
                                            <p:strVal val="#ppt_x"/>
                                          </p:val>
                                        </p:tav>
                                      </p:tavLst>
                                    </p:anim>
                                    <p:anim calcmode="lin" valueType="num">
                                      <p:cBhvr>
                                        <p:cTn id="44" dur="500" fill="hold"/>
                                        <p:tgtEl>
                                          <p:spTgt spid="86"/>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750"/>
                                  </p:stCondLst>
                                  <p:childTnLst>
                                    <p:set>
                                      <p:cBhvr>
                                        <p:cTn id="46" dur="1" fill="hold">
                                          <p:stCondLst>
                                            <p:cond delay="0"/>
                                          </p:stCondLst>
                                        </p:cTn>
                                        <p:tgtEl>
                                          <p:spTgt spid="87"/>
                                        </p:tgtEl>
                                        <p:attrNameLst>
                                          <p:attrName>style.visibility</p:attrName>
                                        </p:attrNameLst>
                                      </p:cBhvr>
                                      <p:to>
                                        <p:strVal val="visible"/>
                                      </p:to>
                                    </p:set>
                                    <p:animEffect transition="in" filter="fade">
                                      <p:cBhvr>
                                        <p:cTn id="47" dur="500"/>
                                        <p:tgtEl>
                                          <p:spTgt spid="87"/>
                                        </p:tgtEl>
                                      </p:cBhvr>
                                    </p:animEffect>
                                    <p:anim calcmode="lin" valueType="num">
                                      <p:cBhvr>
                                        <p:cTn id="48" dur="500" fill="hold"/>
                                        <p:tgtEl>
                                          <p:spTgt spid="87"/>
                                        </p:tgtEl>
                                        <p:attrNameLst>
                                          <p:attrName>ppt_x</p:attrName>
                                        </p:attrNameLst>
                                      </p:cBhvr>
                                      <p:tavLst>
                                        <p:tav tm="0">
                                          <p:val>
                                            <p:strVal val="#ppt_x"/>
                                          </p:val>
                                        </p:tav>
                                        <p:tav tm="100000">
                                          <p:val>
                                            <p:strVal val="#ppt_x"/>
                                          </p:val>
                                        </p:tav>
                                      </p:tavLst>
                                    </p:anim>
                                    <p:anim calcmode="lin" valueType="num">
                                      <p:cBhvr>
                                        <p:cTn id="49" dur="500" fill="hold"/>
                                        <p:tgtEl>
                                          <p:spTgt spid="87"/>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750"/>
                                  </p:stCondLst>
                                  <p:childTnLst>
                                    <p:set>
                                      <p:cBhvr>
                                        <p:cTn id="51" dur="1" fill="hold">
                                          <p:stCondLst>
                                            <p:cond delay="0"/>
                                          </p:stCondLst>
                                        </p:cTn>
                                        <p:tgtEl>
                                          <p:spTgt spid="91"/>
                                        </p:tgtEl>
                                        <p:attrNameLst>
                                          <p:attrName>style.visibility</p:attrName>
                                        </p:attrNameLst>
                                      </p:cBhvr>
                                      <p:to>
                                        <p:strVal val="visible"/>
                                      </p:to>
                                    </p:set>
                                    <p:animEffect transition="in" filter="fade">
                                      <p:cBhvr>
                                        <p:cTn id="52" dur="500"/>
                                        <p:tgtEl>
                                          <p:spTgt spid="91"/>
                                        </p:tgtEl>
                                      </p:cBhvr>
                                    </p:animEffect>
                                    <p:anim calcmode="lin" valueType="num">
                                      <p:cBhvr>
                                        <p:cTn id="53" dur="500" fill="hold"/>
                                        <p:tgtEl>
                                          <p:spTgt spid="91"/>
                                        </p:tgtEl>
                                        <p:attrNameLst>
                                          <p:attrName>ppt_x</p:attrName>
                                        </p:attrNameLst>
                                      </p:cBhvr>
                                      <p:tavLst>
                                        <p:tav tm="0">
                                          <p:val>
                                            <p:strVal val="#ppt_x"/>
                                          </p:val>
                                        </p:tav>
                                        <p:tav tm="100000">
                                          <p:val>
                                            <p:strVal val="#ppt_x"/>
                                          </p:val>
                                        </p:tav>
                                      </p:tavLst>
                                    </p:anim>
                                    <p:anim calcmode="lin" valueType="num">
                                      <p:cBhvr>
                                        <p:cTn id="54" dur="500" fill="hold"/>
                                        <p:tgtEl>
                                          <p:spTgt spid="91"/>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750"/>
                                  </p:stCondLst>
                                  <p:childTnLst>
                                    <p:set>
                                      <p:cBhvr>
                                        <p:cTn id="56" dur="1" fill="hold">
                                          <p:stCondLst>
                                            <p:cond delay="0"/>
                                          </p:stCondLst>
                                        </p:cTn>
                                        <p:tgtEl>
                                          <p:spTgt spid="92"/>
                                        </p:tgtEl>
                                        <p:attrNameLst>
                                          <p:attrName>style.visibility</p:attrName>
                                        </p:attrNameLst>
                                      </p:cBhvr>
                                      <p:to>
                                        <p:strVal val="visible"/>
                                      </p:to>
                                    </p:set>
                                    <p:animEffect transition="in" filter="fade">
                                      <p:cBhvr>
                                        <p:cTn id="57" dur="500"/>
                                        <p:tgtEl>
                                          <p:spTgt spid="92"/>
                                        </p:tgtEl>
                                      </p:cBhvr>
                                    </p:animEffect>
                                    <p:anim calcmode="lin" valueType="num">
                                      <p:cBhvr>
                                        <p:cTn id="58" dur="500" fill="hold"/>
                                        <p:tgtEl>
                                          <p:spTgt spid="92"/>
                                        </p:tgtEl>
                                        <p:attrNameLst>
                                          <p:attrName>ppt_x</p:attrName>
                                        </p:attrNameLst>
                                      </p:cBhvr>
                                      <p:tavLst>
                                        <p:tav tm="0">
                                          <p:val>
                                            <p:strVal val="#ppt_x"/>
                                          </p:val>
                                        </p:tav>
                                        <p:tav tm="100000">
                                          <p:val>
                                            <p:strVal val="#ppt_x"/>
                                          </p:val>
                                        </p:tav>
                                      </p:tavLst>
                                    </p:anim>
                                    <p:anim calcmode="lin" valueType="num">
                                      <p:cBhvr>
                                        <p:cTn id="59" dur="500" fill="hold"/>
                                        <p:tgtEl>
                                          <p:spTgt spid="92"/>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750"/>
                                  </p:stCondLst>
                                  <p:childTnLst>
                                    <p:set>
                                      <p:cBhvr>
                                        <p:cTn id="61" dur="1" fill="hold">
                                          <p:stCondLst>
                                            <p:cond delay="0"/>
                                          </p:stCondLst>
                                        </p:cTn>
                                        <p:tgtEl>
                                          <p:spTgt spid="93"/>
                                        </p:tgtEl>
                                        <p:attrNameLst>
                                          <p:attrName>style.visibility</p:attrName>
                                        </p:attrNameLst>
                                      </p:cBhvr>
                                      <p:to>
                                        <p:strVal val="visible"/>
                                      </p:to>
                                    </p:set>
                                    <p:animEffect transition="in" filter="fade">
                                      <p:cBhvr>
                                        <p:cTn id="62" dur="500"/>
                                        <p:tgtEl>
                                          <p:spTgt spid="93"/>
                                        </p:tgtEl>
                                      </p:cBhvr>
                                    </p:animEffect>
                                    <p:anim calcmode="lin" valueType="num">
                                      <p:cBhvr>
                                        <p:cTn id="63" dur="500" fill="hold"/>
                                        <p:tgtEl>
                                          <p:spTgt spid="93"/>
                                        </p:tgtEl>
                                        <p:attrNameLst>
                                          <p:attrName>ppt_x</p:attrName>
                                        </p:attrNameLst>
                                      </p:cBhvr>
                                      <p:tavLst>
                                        <p:tav tm="0">
                                          <p:val>
                                            <p:strVal val="#ppt_x"/>
                                          </p:val>
                                        </p:tav>
                                        <p:tav tm="100000">
                                          <p:val>
                                            <p:strVal val="#ppt_x"/>
                                          </p:val>
                                        </p:tav>
                                      </p:tavLst>
                                    </p:anim>
                                    <p:anim calcmode="lin" valueType="num">
                                      <p:cBhvr>
                                        <p:cTn id="64" dur="500" fill="hold"/>
                                        <p:tgtEl>
                                          <p:spTgt spid="9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9" name="Picture 3" descr="C:\Users\Administrator\Desktop\微立体创业计划\002.png"/>
          <p:cNvPicPr>
            <a:picLocks noChangeAspect="1" noChangeArrowheads="1"/>
          </p:cNvPicPr>
          <p:nvPr/>
        </p:nvPicPr>
        <p:blipFill>
          <a:blip r:embed="rId4"/>
          <a:srcRect/>
          <a:stretch>
            <a:fillRect/>
          </a:stretch>
        </p:blipFill>
        <p:spPr bwMode="auto">
          <a:xfrm>
            <a:off x="193675" y="115888"/>
            <a:ext cx="935038" cy="936625"/>
          </a:xfrm>
          <a:prstGeom prst="rect">
            <a:avLst/>
          </a:prstGeom>
          <a:noFill/>
          <a:effectLst>
            <a:outerShdw blurRad="292100" dist="177800" dir="2460000" sx="99000" sy="99000" algn="l" rotWithShape="0">
              <a:prstClr val="black">
                <a:alpha val="39000"/>
              </a:prstClr>
            </a:outerShdw>
          </a:effectLst>
          <a:extLst/>
        </p:spPr>
      </p:pic>
      <p:sp>
        <p:nvSpPr>
          <p:cNvPr id="5" name="KSO_Shape"/>
          <p:cNvSpPr>
            <a:spLocks/>
          </p:cNvSpPr>
          <p:nvPr/>
        </p:nvSpPr>
        <p:spPr bwMode="auto">
          <a:xfrm>
            <a:off x="449263" y="404813"/>
            <a:ext cx="423862" cy="360362"/>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dirty="0">
              <a:solidFill>
                <a:srgbClr val="008AF2"/>
              </a:solidFill>
              <a:latin typeface="+mn-lt"/>
              <a:ea typeface="宋体" panose="02010600030101010101" pitchFamily="2" charset="-122"/>
            </a:endParaRPr>
          </a:p>
        </p:txBody>
      </p:sp>
      <p:sp>
        <p:nvSpPr>
          <p:cNvPr id="6" name="TextBox 5"/>
          <p:cNvSpPr txBox="1"/>
          <p:nvPr/>
        </p:nvSpPr>
        <p:spPr>
          <a:xfrm>
            <a:off x="1128713" y="404813"/>
            <a:ext cx="1800493" cy="369332"/>
          </a:xfrm>
          <a:prstGeom prst="rect">
            <a:avLst/>
          </a:prstGeom>
          <a:noFill/>
        </p:spPr>
        <p:txBody>
          <a:bodyPr wrap="none">
            <a:spAutoFit/>
          </a:bodyPr>
          <a:lstStyle/>
          <a:p>
            <a:pPr fontAlgn="auto">
              <a:spcBef>
                <a:spcPts val="0"/>
              </a:spcBef>
              <a:spcAft>
                <a:spcPts val="0"/>
              </a:spcAft>
              <a:defRPr/>
            </a:pPr>
            <a:r>
              <a:rPr lang="zh-CN" altLang="en-US" b="1" dirty="0">
                <a:solidFill>
                  <a:srgbClr val="0070C0"/>
                </a:solidFill>
                <a:latin typeface="微软雅黑" pitchFamily="34" charset="-122"/>
                <a:ea typeface="微软雅黑" pitchFamily="34" charset="-122"/>
                <a:sym typeface="Arial" pitchFamily="34" charset="0"/>
              </a:rPr>
              <a:t>个性化定制概述</a:t>
            </a:r>
            <a:endParaRPr lang="zh-CN" altLang="en-US" sz="1400" baseline="-3000" dirty="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endParaRPr>
          </a:p>
        </p:txBody>
      </p:sp>
      <p:sp>
        <p:nvSpPr>
          <p:cNvPr id="7" name="TextBox 6"/>
          <p:cNvSpPr txBox="1"/>
          <p:nvPr/>
        </p:nvSpPr>
        <p:spPr>
          <a:xfrm>
            <a:off x="1731363" y="1044334"/>
            <a:ext cx="9762353" cy="1723549"/>
          </a:xfrm>
          <a:prstGeom prst="rect">
            <a:avLst/>
          </a:prstGeom>
          <a:noFill/>
        </p:spPr>
        <p:txBody>
          <a:bodyPr wrap="square" lIns="0" tIns="0" rIns="0" bIns="0">
            <a:spAutoFit/>
          </a:bodyPr>
          <a:lstStyle/>
          <a:p>
            <a:pPr eaLnBrk="0" hangingPunct="0"/>
            <a:r>
              <a:rPr lang="zh-CN" altLang="en-US" sz="1400" b="1" noProof="1">
                <a:ln/>
                <a:effectLst>
                  <a:outerShdw blurRad="38100" dist="19050" dir="2700000" algn="tl" rotWithShape="0">
                    <a:schemeClr val="dk1">
                      <a:alpha val="40000"/>
                    </a:schemeClr>
                  </a:outerShdw>
                </a:effectLst>
                <a:latin typeface="幼圆" pitchFamily="1" charset="-122"/>
                <a:ea typeface="幼圆" pitchFamily="1" charset="-122"/>
                <a:cs typeface="+mn-ea"/>
                <a:sym typeface="幼圆" pitchFamily="1" charset="-122"/>
              </a:rPr>
              <a:t>当用户有自己的想法，想要实现时，我们将为您专业定制专属功能，实现您的想法与目的</a:t>
            </a:r>
            <a:endParaRPr lang="zh-CN" altLang="en-US" sz="1400" b="1" noProof="1">
              <a:ln/>
              <a:effectLst>
                <a:outerShdw blurRad="38100" dist="19050" dir="2700000" algn="tl" rotWithShape="0">
                  <a:schemeClr val="dk1">
                    <a:alpha val="40000"/>
                  </a:schemeClr>
                </a:outerShdw>
              </a:effectLst>
              <a:latin typeface="幼圆" pitchFamily="1" charset="-122"/>
              <a:ea typeface="幼圆" pitchFamily="1" charset="-122"/>
              <a:sym typeface="幼圆" pitchFamily="1" charset="-122"/>
            </a:endParaRPr>
          </a:p>
          <a:p>
            <a:pPr eaLnBrk="0" hangingPunct="0"/>
            <a:endParaRPr lang="zh-CN" altLang="en-US" sz="1400" b="1" noProof="1">
              <a:ln/>
              <a:effectLst>
                <a:outerShdw blurRad="38100" dist="19050" dir="2700000" algn="tl" rotWithShape="0">
                  <a:schemeClr val="dk1">
                    <a:alpha val="40000"/>
                  </a:schemeClr>
                </a:outerShdw>
              </a:effectLst>
              <a:latin typeface="幼圆" pitchFamily="1" charset="-122"/>
              <a:ea typeface="幼圆" pitchFamily="1" charset="-122"/>
              <a:sym typeface="幼圆" pitchFamily="1" charset="-122"/>
            </a:endParaRPr>
          </a:p>
          <a:p>
            <a:pPr eaLnBrk="0" hangingPunct="0"/>
            <a:r>
              <a:rPr lang="zh-CN" altLang="en-US" sz="1400" b="1" noProof="1">
                <a:ln/>
                <a:effectLst>
                  <a:outerShdw blurRad="38100" dist="19050" dir="2700000" algn="tl" rotWithShape="0">
                    <a:schemeClr val="dk1">
                      <a:alpha val="40000"/>
                    </a:schemeClr>
                  </a:outerShdw>
                </a:effectLst>
                <a:latin typeface="幼圆" pitchFamily="1" charset="-122"/>
                <a:ea typeface="幼圆" pitchFamily="1" charset="-122"/>
                <a:cs typeface="+mn-ea"/>
                <a:sym typeface="幼圆" pitchFamily="1" charset="-122"/>
              </a:rPr>
              <a:t>如：用户</a:t>
            </a:r>
            <a:r>
              <a:rPr lang="en-US" altLang="zh-CN" sz="1400" b="1" noProof="1">
                <a:ln/>
                <a:effectLst>
                  <a:outerShdw blurRad="38100" dist="19050" dir="2700000" algn="tl" rotWithShape="0">
                    <a:schemeClr val="dk1">
                      <a:alpha val="40000"/>
                    </a:schemeClr>
                  </a:outerShdw>
                </a:effectLst>
                <a:latin typeface="幼圆" pitchFamily="1" charset="-122"/>
                <a:ea typeface="幼圆" pitchFamily="1" charset="-122"/>
                <a:cs typeface="+mn-ea"/>
                <a:sym typeface="幼圆" pitchFamily="1" charset="-122"/>
              </a:rPr>
              <a:t>A</a:t>
            </a:r>
            <a:r>
              <a:rPr lang="zh-CN" altLang="en-US" sz="1400" b="1" noProof="1">
                <a:ln/>
                <a:effectLst>
                  <a:outerShdw blurRad="38100" dist="19050" dir="2700000" algn="tl" rotWithShape="0">
                    <a:schemeClr val="dk1">
                      <a:alpha val="40000"/>
                    </a:schemeClr>
                  </a:outerShdw>
                </a:effectLst>
                <a:latin typeface="幼圆" pitchFamily="1" charset="-122"/>
                <a:ea typeface="幼圆" pitchFamily="1" charset="-122"/>
                <a:cs typeface="+mn-ea"/>
                <a:sym typeface="幼圆" pitchFamily="1" charset="-122"/>
              </a:rPr>
              <a:t>想在软件现有基础上增加每天开盘自动增加止损功能。</a:t>
            </a:r>
            <a:endParaRPr lang="zh-CN" altLang="en-US" sz="1400" b="1" noProof="1">
              <a:ln/>
              <a:effectLst>
                <a:outerShdw blurRad="38100" dist="19050" dir="2700000" algn="tl" rotWithShape="0">
                  <a:schemeClr val="dk1">
                    <a:alpha val="40000"/>
                  </a:schemeClr>
                </a:outerShdw>
              </a:effectLst>
              <a:latin typeface="幼圆" pitchFamily="1" charset="-122"/>
              <a:ea typeface="幼圆" pitchFamily="1" charset="-122"/>
              <a:sym typeface="幼圆" pitchFamily="1" charset="-122"/>
            </a:endParaRPr>
          </a:p>
          <a:p>
            <a:pPr eaLnBrk="0" hangingPunct="0"/>
            <a:endParaRPr lang="zh-CN" altLang="en-US" sz="1400" b="1" noProof="1">
              <a:ln/>
              <a:effectLst>
                <a:outerShdw blurRad="38100" dist="19050" dir="2700000" algn="tl" rotWithShape="0">
                  <a:schemeClr val="dk1">
                    <a:alpha val="40000"/>
                  </a:schemeClr>
                </a:outerShdw>
              </a:effectLst>
              <a:latin typeface="幼圆" pitchFamily="1" charset="-122"/>
              <a:ea typeface="幼圆" pitchFamily="1" charset="-122"/>
              <a:sym typeface="幼圆" pitchFamily="1" charset="-122"/>
            </a:endParaRPr>
          </a:p>
          <a:p>
            <a:pPr eaLnBrk="0" hangingPunct="0"/>
            <a:r>
              <a:rPr lang="zh-CN" altLang="en-US" sz="1400" b="1" noProof="1">
                <a:ln/>
                <a:effectLst>
                  <a:outerShdw blurRad="38100" dist="19050" dir="2700000" algn="tl" rotWithShape="0">
                    <a:schemeClr val="dk1">
                      <a:alpha val="40000"/>
                    </a:schemeClr>
                  </a:outerShdw>
                </a:effectLst>
                <a:latin typeface="幼圆" pitchFamily="1" charset="-122"/>
                <a:ea typeface="幼圆" pitchFamily="1" charset="-122"/>
                <a:cs typeface="+mn-ea"/>
                <a:sym typeface="幼圆" pitchFamily="1" charset="-122"/>
              </a:rPr>
              <a:t>用户</a:t>
            </a:r>
            <a:r>
              <a:rPr lang="en-US" altLang="zh-CN" sz="1400" b="1" noProof="1">
                <a:ln/>
                <a:effectLst>
                  <a:outerShdw blurRad="38100" dist="19050" dir="2700000" algn="tl" rotWithShape="0">
                    <a:schemeClr val="dk1">
                      <a:alpha val="40000"/>
                    </a:schemeClr>
                  </a:outerShdw>
                </a:effectLst>
                <a:latin typeface="幼圆" pitchFamily="1" charset="-122"/>
                <a:ea typeface="幼圆" pitchFamily="1" charset="-122"/>
                <a:cs typeface="+mn-ea"/>
                <a:sym typeface="幼圆" pitchFamily="1" charset="-122"/>
              </a:rPr>
              <a:t>B</a:t>
            </a:r>
            <a:r>
              <a:rPr lang="zh-CN" altLang="en-US" sz="1400" b="1" noProof="1">
                <a:ln/>
                <a:effectLst>
                  <a:outerShdw blurRad="38100" dist="19050" dir="2700000" algn="tl" rotWithShape="0">
                    <a:schemeClr val="dk1">
                      <a:alpha val="40000"/>
                    </a:schemeClr>
                  </a:outerShdw>
                </a:effectLst>
                <a:latin typeface="幼圆" pitchFamily="1" charset="-122"/>
                <a:ea typeface="幼圆" pitchFamily="1" charset="-122"/>
                <a:cs typeface="+mn-ea"/>
                <a:sym typeface="幼圆" pitchFamily="1" charset="-122"/>
              </a:rPr>
              <a:t>想单独开发一款自己想法的功能等，我们均可以满足。</a:t>
            </a:r>
            <a:endParaRPr lang="zh-CN" altLang="en-US" sz="1400" b="1" noProof="1">
              <a:ln/>
              <a:effectLst>
                <a:outerShdw blurRad="38100" dist="19050" dir="2700000" algn="tl" rotWithShape="0">
                  <a:schemeClr val="dk1">
                    <a:alpha val="40000"/>
                  </a:schemeClr>
                </a:outerShdw>
              </a:effectLst>
              <a:latin typeface="幼圆" pitchFamily="1" charset="-122"/>
              <a:ea typeface="幼圆" pitchFamily="1" charset="-122"/>
              <a:sym typeface="幼圆" pitchFamily="1" charset="-122"/>
            </a:endParaRPr>
          </a:p>
          <a:p>
            <a:pPr eaLnBrk="0" hangingPunct="0"/>
            <a:endParaRPr lang="zh-CN" altLang="en-US" sz="1400" b="1" noProof="1">
              <a:ln/>
              <a:effectLst>
                <a:outerShdw blurRad="38100" dist="19050" dir="2700000" algn="tl" rotWithShape="0">
                  <a:schemeClr val="dk1">
                    <a:alpha val="40000"/>
                  </a:schemeClr>
                </a:outerShdw>
              </a:effectLst>
              <a:latin typeface="幼圆" pitchFamily="1" charset="-122"/>
              <a:ea typeface="幼圆" pitchFamily="1" charset="-122"/>
              <a:sym typeface="幼圆" pitchFamily="1" charset="-122"/>
            </a:endParaRPr>
          </a:p>
          <a:p>
            <a:pPr eaLnBrk="0" hangingPunct="0"/>
            <a:r>
              <a:rPr lang="en-US" altLang="zh-CN" sz="1400" b="1" noProof="1">
                <a:ln/>
                <a:solidFill>
                  <a:srgbClr val="C00000"/>
                </a:solidFill>
                <a:effectLst>
                  <a:outerShdw blurRad="38100" dist="19050" dir="2700000" algn="tl" rotWithShape="0">
                    <a:schemeClr val="dk1">
                      <a:alpha val="40000"/>
                    </a:schemeClr>
                  </a:outerShdw>
                </a:effectLst>
                <a:latin typeface="幼圆" pitchFamily="1" charset="-122"/>
                <a:ea typeface="幼圆" pitchFamily="1" charset="-122"/>
                <a:cs typeface="+mn-ea"/>
                <a:sym typeface="幼圆" pitchFamily="1" charset="-122"/>
              </a:rPr>
              <a:t>*</a:t>
            </a:r>
            <a:r>
              <a:rPr lang="zh-CN" altLang="en-US" sz="1400" b="1" noProof="1">
                <a:ln/>
                <a:solidFill>
                  <a:srgbClr val="C00000"/>
                </a:solidFill>
                <a:effectLst>
                  <a:outerShdw blurRad="38100" dist="19050" dir="2700000" algn="tl" rotWithShape="0">
                    <a:schemeClr val="dk1">
                      <a:alpha val="40000"/>
                    </a:schemeClr>
                  </a:outerShdw>
                </a:effectLst>
                <a:latin typeface="幼圆" pitchFamily="1" charset="-122"/>
                <a:ea typeface="幼圆" pitchFamily="1" charset="-122"/>
                <a:cs typeface="+mn-ea"/>
                <a:sym typeface="幼圆" pitchFamily="1" charset="-122"/>
              </a:rPr>
              <a:t>提示：由于属于个性化定制，用户可能需要额外支付一笔服务开发费用</a:t>
            </a:r>
            <a:endParaRPr lang="zh-CN" altLang="en-US" sz="1400" b="1" noProof="1">
              <a:ln/>
              <a:solidFill>
                <a:srgbClr val="C00000"/>
              </a:solidFill>
              <a:effectLst>
                <a:outerShdw blurRad="38100" dist="19050" dir="2700000" algn="tl" rotWithShape="0">
                  <a:schemeClr val="dk1">
                    <a:alpha val="40000"/>
                  </a:schemeClr>
                </a:outerShdw>
              </a:effectLst>
              <a:latin typeface="幼圆" pitchFamily="1" charset="-122"/>
              <a:ea typeface="幼圆" pitchFamily="1" charset="-122"/>
              <a:sym typeface="幼圆" pitchFamily="1" charset="-122"/>
            </a:endParaRPr>
          </a:p>
          <a:p>
            <a:pPr eaLnBrk="0" hangingPunct="0"/>
            <a:r>
              <a:rPr lang="zh-CN" altLang="en-US" sz="1400" b="1" noProof="1">
                <a:ln/>
                <a:solidFill>
                  <a:srgbClr val="C00000"/>
                </a:solidFill>
                <a:effectLst>
                  <a:outerShdw blurRad="38100" dist="19050" dir="2700000" algn="tl" rotWithShape="0">
                    <a:schemeClr val="dk1">
                      <a:alpha val="40000"/>
                    </a:schemeClr>
                  </a:outerShdw>
                </a:effectLst>
                <a:latin typeface="幼圆" pitchFamily="1" charset="-122"/>
                <a:ea typeface="幼圆" pitchFamily="1" charset="-122"/>
                <a:cs typeface="+mn-ea"/>
                <a:sym typeface="幼圆" pitchFamily="1" charset="-122"/>
              </a:rPr>
              <a:t>具体资费由用户需求功能具体报价，详情请联系客服</a:t>
            </a:r>
            <a:endParaRPr lang="zh-CN" altLang="en-US" sz="1400" b="1" noProof="1">
              <a:ln/>
              <a:solidFill>
                <a:srgbClr val="C00000"/>
              </a:solidFill>
              <a:effectLst>
                <a:outerShdw blurRad="38100" dist="19050" dir="2700000" algn="tl" rotWithShape="0">
                  <a:schemeClr val="dk1">
                    <a:alpha val="40000"/>
                  </a:schemeClr>
                </a:outerShdw>
              </a:effectLst>
              <a:latin typeface="幼圆" pitchFamily="1" charset="-122"/>
              <a:ea typeface="幼圆" pitchFamily="1" charset="-122"/>
              <a:sym typeface="幼圆" pitchFamily="1" charset="-122"/>
            </a:endParaRPr>
          </a:p>
        </p:txBody>
      </p:sp>
      <p:grpSp>
        <p:nvGrpSpPr>
          <p:cNvPr id="11" name="组合 10"/>
          <p:cNvGrpSpPr>
            <a:grpSpLocks/>
          </p:cNvGrpSpPr>
          <p:nvPr/>
        </p:nvGrpSpPr>
        <p:grpSpPr bwMode="auto">
          <a:xfrm>
            <a:off x="1720819" y="3001312"/>
            <a:ext cx="1319213" cy="1670050"/>
            <a:chOff x="4390176" y="890801"/>
            <a:chExt cx="1081244" cy="1368991"/>
          </a:xfrm>
        </p:grpSpPr>
        <p:grpSp>
          <p:nvGrpSpPr>
            <p:cNvPr id="118835" name="组合 11"/>
            <p:cNvGrpSpPr>
              <a:grpSpLocks/>
            </p:cNvGrpSpPr>
            <p:nvPr/>
          </p:nvGrpSpPr>
          <p:grpSpPr bwMode="auto">
            <a:xfrm>
              <a:off x="4390176" y="890801"/>
              <a:ext cx="1081244" cy="1368991"/>
              <a:chOff x="4627786" y="1796539"/>
              <a:chExt cx="2675679" cy="3387753"/>
            </a:xfrm>
          </p:grpSpPr>
          <p:sp>
            <p:nvSpPr>
              <p:cNvPr id="16" name="圆角矩形 15"/>
              <p:cNvSpPr/>
              <p:nvPr/>
            </p:nvSpPr>
            <p:spPr>
              <a:xfrm rot="2760000">
                <a:off x="4423176" y="2304004"/>
                <a:ext cx="3387753" cy="2372824"/>
              </a:xfrm>
              <a:prstGeom prst="roundRect">
                <a:avLst>
                  <a:gd name="adj" fmla="val 50000"/>
                </a:avLst>
              </a:prstGeom>
              <a:gradFill>
                <a:gsLst>
                  <a:gs pos="47000">
                    <a:schemeClr val="tx1">
                      <a:alpha val="19000"/>
                    </a:schemeClr>
                  </a:gs>
                  <a:gs pos="76000">
                    <a:srgbClr val="6C6C6C">
                      <a:alpha val="10000"/>
                    </a:srgbClr>
                  </a:gs>
                  <a:gs pos="0">
                    <a:schemeClr val="tx1">
                      <a:alpha val="61000"/>
                    </a:schemeClr>
                  </a:gs>
                  <a:gs pos="100000">
                    <a:srgbClr val="D8D8D8">
                      <a:alpha val="0"/>
                    </a:srgbClr>
                  </a:gs>
                </a:gsLst>
                <a:lin ang="0" scaled="0"/>
              </a:gra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7" name="椭圆 16"/>
              <p:cNvSpPr/>
              <p:nvPr/>
            </p:nvSpPr>
            <p:spPr>
              <a:xfrm>
                <a:off x="4627786" y="1946965"/>
                <a:ext cx="1963514" cy="1963514"/>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304800" dist="1270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118836" name="组合 12"/>
            <p:cNvGrpSpPr>
              <a:grpSpLocks/>
            </p:cNvGrpSpPr>
            <p:nvPr/>
          </p:nvGrpSpPr>
          <p:grpSpPr bwMode="auto">
            <a:xfrm>
              <a:off x="4489652" y="976692"/>
              <a:ext cx="873070" cy="1203161"/>
              <a:chOff x="4627786" y="1715908"/>
              <a:chExt cx="2875230" cy="3962302"/>
            </a:xfrm>
          </p:grpSpPr>
          <p:sp>
            <p:nvSpPr>
              <p:cNvPr id="14" name="圆角矩形 13"/>
              <p:cNvSpPr/>
              <p:nvPr/>
            </p:nvSpPr>
            <p:spPr>
              <a:xfrm rot="2760000">
                <a:off x="4335454" y="2510647"/>
                <a:ext cx="3962302" cy="2372823"/>
              </a:xfrm>
              <a:prstGeom prst="roundRect">
                <a:avLst>
                  <a:gd name="adj" fmla="val 50000"/>
                </a:avLst>
              </a:prstGeom>
              <a:gradFill>
                <a:gsLst>
                  <a:gs pos="32000">
                    <a:schemeClr val="tx1">
                      <a:alpha val="13000"/>
                    </a:schemeClr>
                  </a:gs>
                  <a:gs pos="68000">
                    <a:srgbClr val="6C6C6C">
                      <a:alpha val="10000"/>
                    </a:srgbClr>
                  </a:gs>
                  <a:gs pos="0">
                    <a:schemeClr val="tx1">
                      <a:alpha val="61000"/>
                    </a:schemeClr>
                  </a:gs>
                  <a:gs pos="100000">
                    <a:srgbClr val="D8D8D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5" name="椭圆 14"/>
              <p:cNvSpPr/>
              <p:nvPr/>
            </p:nvSpPr>
            <p:spPr>
              <a:xfrm>
                <a:off x="4627786" y="1946965"/>
                <a:ext cx="1963514" cy="1963514"/>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254000" dist="1143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sp>
        <p:nvSpPr>
          <p:cNvPr id="18" name="TextBox 7"/>
          <p:cNvSpPr>
            <a:spLocks noChangeArrowheads="1"/>
          </p:cNvSpPr>
          <p:nvPr/>
        </p:nvSpPr>
        <p:spPr bwMode="auto">
          <a:xfrm>
            <a:off x="1927135" y="3273693"/>
            <a:ext cx="558800" cy="554037"/>
          </a:xfrm>
          <a:prstGeom prst="rect">
            <a:avLst/>
          </a:prstGeom>
          <a:noFill/>
          <a:ln w="9525">
            <a:noFill/>
            <a:miter lim="800000"/>
            <a:headEnd/>
            <a:tailEnd/>
          </a:ln>
        </p:spPr>
        <p:txBody>
          <a:bodyPr lIns="0" tIns="0" rIns="0" bIns="0">
            <a:spAutoFit/>
          </a:bodyPr>
          <a:lstStyle/>
          <a:p>
            <a:pPr algn="ctr"/>
            <a:r>
              <a:rPr lang="en-US" altLang="zh-CN" sz="3600" b="1" dirty="0">
                <a:solidFill>
                  <a:srgbClr val="0070C0"/>
                </a:solidFill>
                <a:latin typeface="Impact MT Std"/>
                <a:ea typeface="微软雅黑" pitchFamily="34" charset="-122"/>
                <a:sym typeface="微软雅黑" pitchFamily="34" charset="-122"/>
              </a:rPr>
              <a:t>01</a:t>
            </a:r>
            <a:endParaRPr lang="zh-CN" altLang="en-US" sz="3600" b="1" dirty="0">
              <a:solidFill>
                <a:srgbClr val="0070C0"/>
              </a:solidFill>
              <a:latin typeface="Impact MT Std"/>
              <a:ea typeface="微软雅黑" pitchFamily="34" charset="-122"/>
              <a:sym typeface="微软雅黑" pitchFamily="34" charset="-122"/>
            </a:endParaRPr>
          </a:p>
        </p:txBody>
      </p:sp>
      <p:grpSp>
        <p:nvGrpSpPr>
          <p:cNvPr id="19" name="组合 18"/>
          <p:cNvGrpSpPr>
            <a:grpSpLocks/>
          </p:cNvGrpSpPr>
          <p:nvPr/>
        </p:nvGrpSpPr>
        <p:grpSpPr bwMode="auto">
          <a:xfrm>
            <a:off x="2797215" y="3167523"/>
            <a:ext cx="3425825" cy="863303"/>
            <a:chOff x="3451161" y="3733081"/>
            <a:chExt cx="3424864" cy="863799"/>
          </a:xfrm>
        </p:grpSpPr>
        <p:sp>
          <p:nvSpPr>
            <p:cNvPr id="118833" name="文本框 103"/>
            <p:cNvSpPr txBox="1">
              <a:spLocks noChangeArrowheads="1"/>
            </p:cNvSpPr>
            <p:nvPr/>
          </p:nvSpPr>
          <p:spPr bwMode="auto">
            <a:xfrm>
              <a:off x="3451161" y="3733081"/>
              <a:ext cx="2915524" cy="400110"/>
            </a:xfrm>
            <a:prstGeom prst="rect">
              <a:avLst/>
            </a:prstGeom>
            <a:noFill/>
            <a:ln w="9525">
              <a:noFill/>
              <a:miter lim="800000"/>
              <a:headEnd/>
              <a:tailEnd/>
            </a:ln>
          </p:spPr>
          <p:txBody>
            <a:bodyPr>
              <a:spAutoFit/>
            </a:bodyPr>
            <a:lstStyle/>
            <a:p>
              <a:r>
                <a:rPr lang="zh-CN" altLang="en-US" sz="2000" b="1" dirty="0">
                  <a:solidFill>
                    <a:srgbClr val="0070C0"/>
                  </a:solidFill>
                  <a:latin typeface="微软雅黑" pitchFamily="34" charset="-122"/>
                  <a:ea typeface="微软雅黑" pitchFamily="34" charset="-122"/>
                </a:rPr>
                <a:t>定制流程简单</a:t>
              </a:r>
            </a:p>
          </p:txBody>
        </p:sp>
        <p:sp>
          <p:nvSpPr>
            <p:cNvPr id="21" name="文本框 104"/>
            <p:cNvSpPr txBox="1"/>
            <p:nvPr/>
          </p:nvSpPr>
          <p:spPr>
            <a:xfrm>
              <a:off x="3457509" y="4134950"/>
              <a:ext cx="3418516" cy="461930"/>
            </a:xfrm>
            <a:prstGeom prst="rect">
              <a:avLst/>
            </a:prstGeom>
            <a:noFill/>
          </p:spPr>
          <p:txBody>
            <a:bodyPr>
              <a:spAutoFit/>
            </a:bodyPr>
            <a:lstStyle/>
            <a:p>
              <a:pPr algn="just" fontAlgn="auto">
                <a:spcBef>
                  <a:spcPts val="0"/>
                </a:spcBef>
                <a:spcAft>
                  <a:spcPts val="0"/>
                </a:spcAft>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用户只需要提交相应的定制要求后，客服即给出对应报价，详情咨询客服。</a:t>
              </a:r>
            </a:p>
          </p:txBody>
        </p:sp>
      </p:grpSp>
      <p:grpSp>
        <p:nvGrpSpPr>
          <p:cNvPr id="22" name="组合 21"/>
          <p:cNvGrpSpPr>
            <a:grpSpLocks/>
          </p:cNvGrpSpPr>
          <p:nvPr/>
        </p:nvGrpSpPr>
        <p:grpSpPr bwMode="auto">
          <a:xfrm>
            <a:off x="1634587" y="4207688"/>
            <a:ext cx="1319213" cy="1671637"/>
            <a:chOff x="4390176" y="890801"/>
            <a:chExt cx="1081244" cy="1368991"/>
          </a:xfrm>
        </p:grpSpPr>
        <p:grpSp>
          <p:nvGrpSpPr>
            <p:cNvPr id="118819" name="组合 22"/>
            <p:cNvGrpSpPr>
              <a:grpSpLocks/>
            </p:cNvGrpSpPr>
            <p:nvPr/>
          </p:nvGrpSpPr>
          <p:grpSpPr bwMode="auto">
            <a:xfrm>
              <a:off x="4390176" y="890801"/>
              <a:ext cx="1081244" cy="1368991"/>
              <a:chOff x="4627786" y="1796539"/>
              <a:chExt cx="2675679" cy="3387753"/>
            </a:xfrm>
          </p:grpSpPr>
          <p:sp>
            <p:nvSpPr>
              <p:cNvPr id="27" name="圆角矩形 26"/>
              <p:cNvSpPr/>
              <p:nvPr/>
            </p:nvSpPr>
            <p:spPr>
              <a:xfrm rot="2760000">
                <a:off x="4423176" y="2304004"/>
                <a:ext cx="3387753" cy="2372824"/>
              </a:xfrm>
              <a:prstGeom prst="roundRect">
                <a:avLst>
                  <a:gd name="adj" fmla="val 50000"/>
                </a:avLst>
              </a:prstGeom>
              <a:gradFill>
                <a:gsLst>
                  <a:gs pos="47000">
                    <a:schemeClr val="tx1">
                      <a:alpha val="19000"/>
                    </a:schemeClr>
                  </a:gs>
                  <a:gs pos="76000">
                    <a:srgbClr val="6C6C6C">
                      <a:alpha val="10000"/>
                    </a:srgbClr>
                  </a:gs>
                  <a:gs pos="0">
                    <a:schemeClr val="tx1">
                      <a:alpha val="61000"/>
                    </a:schemeClr>
                  </a:gs>
                  <a:gs pos="100000">
                    <a:srgbClr val="D8D8D8">
                      <a:alpha val="0"/>
                    </a:srgbClr>
                  </a:gs>
                </a:gsLst>
                <a:lin ang="0" scaled="0"/>
              </a:gra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8" name="椭圆 27"/>
              <p:cNvSpPr/>
              <p:nvPr/>
            </p:nvSpPr>
            <p:spPr>
              <a:xfrm>
                <a:off x="4627786" y="1946965"/>
                <a:ext cx="1963514" cy="1963514"/>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304800" dist="1270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118820" name="组合 23"/>
            <p:cNvGrpSpPr>
              <a:grpSpLocks/>
            </p:cNvGrpSpPr>
            <p:nvPr/>
          </p:nvGrpSpPr>
          <p:grpSpPr bwMode="auto">
            <a:xfrm>
              <a:off x="4489652" y="976692"/>
              <a:ext cx="873070" cy="1203161"/>
              <a:chOff x="4627786" y="1715908"/>
              <a:chExt cx="2875230" cy="3962302"/>
            </a:xfrm>
          </p:grpSpPr>
          <p:sp>
            <p:nvSpPr>
              <p:cNvPr id="25" name="圆角矩形 24"/>
              <p:cNvSpPr/>
              <p:nvPr/>
            </p:nvSpPr>
            <p:spPr>
              <a:xfrm rot="2760000">
                <a:off x="4335454" y="2510647"/>
                <a:ext cx="3962302" cy="2372823"/>
              </a:xfrm>
              <a:prstGeom prst="roundRect">
                <a:avLst>
                  <a:gd name="adj" fmla="val 50000"/>
                </a:avLst>
              </a:prstGeom>
              <a:gradFill>
                <a:gsLst>
                  <a:gs pos="32000">
                    <a:schemeClr val="tx1">
                      <a:alpha val="13000"/>
                    </a:schemeClr>
                  </a:gs>
                  <a:gs pos="68000">
                    <a:srgbClr val="6C6C6C">
                      <a:alpha val="10000"/>
                    </a:srgbClr>
                  </a:gs>
                  <a:gs pos="0">
                    <a:schemeClr val="tx1">
                      <a:alpha val="61000"/>
                    </a:schemeClr>
                  </a:gs>
                  <a:gs pos="100000">
                    <a:srgbClr val="D8D8D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6" name="椭圆 25"/>
              <p:cNvSpPr/>
              <p:nvPr/>
            </p:nvSpPr>
            <p:spPr>
              <a:xfrm>
                <a:off x="4627786" y="1946965"/>
                <a:ext cx="1963514" cy="1963514"/>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254000" dist="1143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sp>
        <p:nvSpPr>
          <p:cNvPr id="29" name="TextBox 7"/>
          <p:cNvSpPr>
            <a:spLocks noChangeArrowheads="1"/>
          </p:cNvSpPr>
          <p:nvPr/>
        </p:nvSpPr>
        <p:spPr bwMode="auto">
          <a:xfrm>
            <a:off x="1842881" y="4489470"/>
            <a:ext cx="558800" cy="554037"/>
          </a:xfrm>
          <a:prstGeom prst="rect">
            <a:avLst/>
          </a:prstGeom>
          <a:noFill/>
          <a:ln w="9525">
            <a:noFill/>
            <a:miter lim="800000"/>
            <a:headEnd/>
            <a:tailEnd/>
          </a:ln>
        </p:spPr>
        <p:txBody>
          <a:bodyPr lIns="0" tIns="0" rIns="0" bIns="0">
            <a:spAutoFit/>
          </a:bodyPr>
          <a:lstStyle/>
          <a:p>
            <a:pPr algn="ctr"/>
            <a:r>
              <a:rPr lang="en-US" altLang="zh-CN" sz="3600" b="1">
                <a:solidFill>
                  <a:srgbClr val="0070C0"/>
                </a:solidFill>
                <a:latin typeface="Impact MT Std"/>
                <a:ea typeface="微软雅黑" pitchFamily="34" charset="-122"/>
                <a:sym typeface="微软雅黑" pitchFamily="34" charset="-122"/>
              </a:rPr>
              <a:t>02</a:t>
            </a:r>
            <a:endParaRPr lang="zh-CN" altLang="en-US" sz="3600" b="1">
              <a:solidFill>
                <a:srgbClr val="0070C0"/>
              </a:solidFill>
              <a:latin typeface="Impact MT Std"/>
              <a:ea typeface="微软雅黑" pitchFamily="34" charset="-122"/>
              <a:sym typeface="微软雅黑" pitchFamily="34" charset="-122"/>
            </a:endParaRPr>
          </a:p>
        </p:txBody>
      </p:sp>
      <p:grpSp>
        <p:nvGrpSpPr>
          <p:cNvPr id="30" name="组合 29"/>
          <p:cNvGrpSpPr>
            <a:grpSpLocks/>
          </p:cNvGrpSpPr>
          <p:nvPr/>
        </p:nvGrpSpPr>
        <p:grpSpPr bwMode="auto">
          <a:xfrm>
            <a:off x="2797215" y="4398238"/>
            <a:ext cx="3425825" cy="680227"/>
            <a:chOff x="3451161" y="3733079"/>
            <a:chExt cx="3424864" cy="679369"/>
          </a:xfrm>
        </p:grpSpPr>
        <p:sp>
          <p:nvSpPr>
            <p:cNvPr id="118817" name="文本框 103"/>
            <p:cNvSpPr txBox="1">
              <a:spLocks noChangeArrowheads="1"/>
            </p:cNvSpPr>
            <p:nvPr/>
          </p:nvSpPr>
          <p:spPr bwMode="auto">
            <a:xfrm>
              <a:off x="3451161" y="3733079"/>
              <a:ext cx="2915524" cy="400110"/>
            </a:xfrm>
            <a:prstGeom prst="rect">
              <a:avLst/>
            </a:prstGeom>
            <a:noFill/>
            <a:ln w="9525">
              <a:noFill/>
              <a:miter lim="800000"/>
              <a:headEnd/>
              <a:tailEnd/>
            </a:ln>
          </p:spPr>
          <p:txBody>
            <a:bodyPr>
              <a:spAutoFit/>
            </a:bodyPr>
            <a:lstStyle/>
            <a:p>
              <a:r>
                <a:rPr lang="zh-CN" altLang="en-US" sz="2000" b="1" dirty="0">
                  <a:solidFill>
                    <a:srgbClr val="0070C0"/>
                  </a:solidFill>
                  <a:latin typeface="微软雅黑" pitchFamily="34" charset="-122"/>
                  <a:ea typeface="微软雅黑" pitchFamily="34" charset="-122"/>
                </a:rPr>
                <a:t>技术力量强大</a:t>
              </a:r>
            </a:p>
          </p:txBody>
        </p:sp>
        <p:sp>
          <p:nvSpPr>
            <p:cNvPr id="32" name="文本框 104"/>
            <p:cNvSpPr txBox="1"/>
            <p:nvPr/>
          </p:nvSpPr>
          <p:spPr>
            <a:xfrm>
              <a:off x="3457509" y="4135798"/>
              <a:ext cx="3418516" cy="276650"/>
            </a:xfrm>
            <a:prstGeom prst="rect">
              <a:avLst/>
            </a:prstGeom>
            <a:noFill/>
          </p:spPr>
          <p:txBody>
            <a:bodyPr>
              <a:spAutoFit/>
            </a:bodyPr>
            <a:lstStyle/>
            <a:p>
              <a:pPr algn="just" fontAlgn="auto">
                <a:spcBef>
                  <a:spcPts val="0"/>
                </a:spcBef>
                <a:spcAft>
                  <a:spcPts val="0"/>
                </a:spcAft>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拥有一支强大的技术团队，提供各种技术支持。</a:t>
              </a:r>
            </a:p>
          </p:txBody>
        </p:sp>
      </p:grpSp>
      <p:grpSp>
        <p:nvGrpSpPr>
          <p:cNvPr id="33" name="组合 32"/>
          <p:cNvGrpSpPr>
            <a:grpSpLocks/>
          </p:cNvGrpSpPr>
          <p:nvPr/>
        </p:nvGrpSpPr>
        <p:grpSpPr bwMode="auto">
          <a:xfrm>
            <a:off x="1634587" y="5376382"/>
            <a:ext cx="1319212" cy="1671637"/>
            <a:chOff x="4390176" y="890801"/>
            <a:chExt cx="1081244" cy="1368991"/>
          </a:xfrm>
        </p:grpSpPr>
        <p:grpSp>
          <p:nvGrpSpPr>
            <p:cNvPr id="118803" name="组合 33"/>
            <p:cNvGrpSpPr>
              <a:grpSpLocks/>
            </p:cNvGrpSpPr>
            <p:nvPr/>
          </p:nvGrpSpPr>
          <p:grpSpPr bwMode="auto">
            <a:xfrm>
              <a:off x="4390176" y="890801"/>
              <a:ext cx="1081244" cy="1368991"/>
              <a:chOff x="4627786" y="1796539"/>
              <a:chExt cx="2675679" cy="3387753"/>
            </a:xfrm>
          </p:grpSpPr>
          <p:sp>
            <p:nvSpPr>
              <p:cNvPr id="38" name="圆角矩形 37"/>
              <p:cNvSpPr/>
              <p:nvPr/>
            </p:nvSpPr>
            <p:spPr>
              <a:xfrm rot="2760000">
                <a:off x="4423176" y="2304004"/>
                <a:ext cx="3387753" cy="2372824"/>
              </a:xfrm>
              <a:prstGeom prst="roundRect">
                <a:avLst>
                  <a:gd name="adj" fmla="val 50000"/>
                </a:avLst>
              </a:prstGeom>
              <a:gradFill>
                <a:gsLst>
                  <a:gs pos="47000">
                    <a:schemeClr val="tx1">
                      <a:alpha val="19000"/>
                    </a:schemeClr>
                  </a:gs>
                  <a:gs pos="76000">
                    <a:srgbClr val="6C6C6C">
                      <a:alpha val="10000"/>
                    </a:srgbClr>
                  </a:gs>
                  <a:gs pos="0">
                    <a:schemeClr val="tx1">
                      <a:alpha val="61000"/>
                    </a:schemeClr>
                  </a:gs>
                  <a:gs pos="100000">
                    <a:srgbClr val="D8D8D8">
                      <a:alpha val="0"/>
                    </a:srgbClr>
                  </a:gs>
                </a:gsLst>
                <a:lin ang="0" scaled="0"/>
              </a:gra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9" name="椭圆 38"/>
              <p:cNvSpPr/>
              <p:nvPr/>
            </p:nvSpPr>
            <p:spPr>
              <a:xfrm>
                <a:off x="4627786" y="1946965"/>
                <a:ext cx="1963514" cy="1963514"/>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304800" dist="1270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118804" name="组合 34"/>
            <p:cNvGrpSpPr>
              <a:grpSpLocks/>
            </p:cNvGrpSpPr>
            <p:nvPr/>
          </p:nvGrpSpPr>
          <p:grpSpPr bwMode="auto">
            <a:xfrm>
              <a:off x="4489652" y="976692"/>
              <a:ext cx="873070" cy="1203161"/>
              <a:chOff x="4627786" y="1715908"/>
              <a:chExt cx="2875230" cy="3962302"/>
            </a:xfrm>
          </p:grpSpPr>
          <p:sp>
            <p:nvSpPr>
              <p:cNvPr id="36" name="圆角矩形 35"/>
              <p:cNvSpPr/>
              <p:nvPr/>
            </p:nvSpPr>
            <p:spPr>
              <a:xfrm rot="2760000">
                <a:off x="4335454" y="2510647"/>
                <a:ext cx="3962302" cy="2372823"/>
              </a:xfrm>
              <a:prstGeom prst="roundRect">
                <a:avLst>
                  <a:gd name="adj" fmla="val 50000"/>
                </a:avLst>
              </a:prstGeom>
              <a:gradFill>
                <a:gsLst>
                  <a:gs pos="32000">
                    <a:schemeClr val="tx1">
                      <a:alpha val="13000"/>
                    </a:schemeClr>
                  </a:gs>
                  <a:gs pos="68000">
                    <a:srgbClr val="6C6C6C">
                      <a:alpha val="10000"/>
                    </a:srgbClr>
                  </a:gs>
                  <a:gs pos="0">
                    <a:schemeClr val="tx1">
                      <a:alpha val="61000"/>
                    </a:schemeClr>
                  </a:gs>
                  <a:gs pos="100000">
                    <a:srgbClr val="D8D8D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7" name="椭圆 36"/>
              <p:cNvSpPr/>
              <p:nvPr/>
            </p:nvSpPr>
            <p:spPr>
              <a:xfrm>
                <a:off x="4627786" y="1946965"/>
                <a:ext cx="1963514" cy="1963514"/>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254000" dist="1143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sp>
        <p:nvSpPr>
          <p:cNvPr id="40" name="TextBox 7"/>
          <p:cNvSpPr>
            <a:spLocks noChangeArrowheads="1"/>
          </p:cNvSpPr>
          <p:nvPr/>
        </p:nvSpPr>
        <p:spPr bwMode="auto">
          <a:xfrm>
            <a:off x="1834944" y="5640407"/>
            <a:ext cx="558800" cy="554038"/>
          </a:xfrm>
          <a:prstGeom prst="rect">
            <a:avLst/>
          </a:prstGeom>
          <a:noFill/>
          <a:ln w="9525">
            <a:noFill/>
            <a:miter lim="800000"/>
            <a:headEnd/>
            <a:tailEnd/>
          </a:ln>
        </p:spPr>
        <p:txBody>
          <a:bodyPr lIns="0" tIns="0" rIns="0" bIns="0">
            <a:spAutoFit/>
          </a:bodyPr>
          <a:lstStyle/>
          <a:p>
            <a:pPr algn="ctr"/>
            <a:r>
              <a:rPr lang="en-US" altLang="zh-CN" sz="3600" b="1">
                <a:solidFill>
                  <a:srgbClr val="0070C0"/>
                </a:solidFill>
                <a:latin typeface="Impact MT Std"/>
                <a:ea typeface="微软雅黑" pitchFamily="34" charset="-122"/>
                <a:sym typeface="微软雅黑" pitchFamily="34" charset="-122"/>
              </a:rPr>
              <a:t>03</a:t>
            </a:r>
            <a:endParaRPr lang="zh-CN" altLang="en-US" sz="3600" b="1">
              <a:solidFill>
                <a:srgbClr val="0070C0"/>
              </a:solidFill>
              <a:latin typeface="Impact MT Std"/>
              <a:ea typeface="微软雅黑" pitchFamily="34" charset="-122"/>
              <a:sym typeface="微软雅黑" pitchFamily="34" charset="-122"/>
            </a:endParaRPr>
          </a:p>
        </p:txBody>
      </p:sp>
      <p:grpSp>
        <p:nvGrpSpPr>
          <p:cNvPr id="41" name="组合 40"/>
          <p:cNvGrpSpPr>
            <a:grpSpLocks/>
          </p:cNvGrpSpPr>
          <p:nvPr/>
        </p:nvGrpSpPr>
        <p:grpSpPr bwMode="auto">
          <a:xfrm>
            <a:off x="2795259" y="5523619"/>
            <a:ext cx="3419475" cy="861443"/>
            <a:chOff x="1165994" y="3540842"/>
            <a:chExt cx="3418516" cy="861938"/>
          </a:xfrm>
        </p:grpSpPr>
        <p:sp>
          <p:nvSpPr>
            <p:cNvPr id="118801" name="文本框 103"/>
            <p:cNvSpPr txBox="1">
              <a:spLocks noChangeArrowheads="1"/>
            </p:cNvSpPr>
            <p:nvPr/>
          </p:nvSpPr>
          <p:spPr bwMode="auto">
            <a:xfrm>
              <a:off x="1181090" y="3540842"/>
              <a:ext cx="2915524" cy="400110"/>
            </a:xfrm>
            <a:prstGeom prst="rect">
              <a:avLst/>
            </a:prstGeom>
            <a:noFill/>
            <a:ln w="9525">
              <a:noFill/>
              <a:miter lim="800000"/>
              <a:headEnd/>
              <a:tailEnd/>
            </a:ln>
          </p:spPr>
          <p:txBody>
            <a:bodyPr>
              <a:spAutoFit/>
            </a:bodyPr>
            <a:lstStyle/>
            <a:p>
              <a:r>
                <a:rPr lang="zh-CN" altLang="en-US" sz="2000" b="1" dirty="0">
                  <a:solidFill>
                    <a:srgbClr val="0070C0"/>
                  </a:solidFill>
                  <a:latin typeface="微软雅黑" pitchFamily="34" charset="-122"/>
                  <a:ea typeface="微软雅黑" pitchFamily="34" charset="-122"/>
                </a:rPr>
                <a:t>完美售后服务</a:t>
              </a:r>
            </a:p>
          </p:txBody>
        </p:sp>
        <p:sp>
          <p:nvSpPr>
            <p:cNvPr id="43" name="文本框 104"/>
            <p:cNvSpPr txBox="1"/>
            <p:nvPr/>
          </p:nvSpPr>
          <p:spPr>
            <a:xfrm>
              <a:off x="1165994" y="3940850"/>
              <a:ext cx="3418516" cy="461930"/>
            </a:xfrm>
            <a:prstGeom prst="rect">
              <a:avLst/>
            </a:prstGeom>
            <a:noFill/>
          </p:spPr>
          <p:txBody>
            <a:bodyPr>
              <a:spAutoFit/>
            </a:bodyPr>
            <a:lstStyle/>
            <a:p>
              <a:pPr algn="just" fontAlgn="auto">
                <a:spcBef>
                  <a:spcPts val="0"/>
                </a:spcBef>
                <a:spcAft>
                  <a:spcPts val="0"/>
                </a:spcAft>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个性化定制的软件享受专属的完美售后服务，让用户使用无后顾之忧。</a:t>
              </a: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anim calcmode="lin" valueType="num">
                                      <p:cBhvr>
                                        <p:cTn id="8" dur="250" fill="hold"/>
                                        <p:tgtEl>
                                          <p:spTgt spid="9"/>
                                        </p:tgtEl>
                                        <p:attrNameLst>
                                          <p:attrName>ppt_x</p:attrName>
                                        </p:attrNameLst>
                                      </p:cBhvr>
                                      <p:tavLst>
                                        <p:tav tm="0">
                                          <p:val>
                                            <p:strVal val="#ppt_x"/>
                                          </p:val>
                                        </p:tav>
                                        <p:tav tm="100000">
                                          <p:val>
                                            <p:strVal val="#ppt_x"/>
                                          </p:val>
                                        </p:tav>
                                      </p:tavLst>
                                    </p:anim>
                                    <p:anim calcmode="lin" valueType="num">
                                      <p:cBhvr>
                                        <p:cTn id="9" dur="25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12" presetClass="entr" presetSubtype="4"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250"/>
                                        <p:tgtEl>
                                          <p:spTgt spid="5"/>
                                        </p:tgtEl>
                                        <p:attrNameLst>
                                          <p:attrName>ppt_y</p:attrName>
                                        </p:attrNameLst>
                                      </p:cBhvr>
                                      <p:tavLst>
                                        <p:tav tm="0">
                                          <p:val>
                                            <p:strVal val="#ppt_y+#ppt_h*1.125000"/>
                                          </p:val>
                                        </p:tav>
                                        <p:tav tm="100000">
                                          <p:val>
                                            <p:strVal val="#ppt_y"/>
                                          </p:val>
                                        </p:tav>
                                      </p:tavLst>
                                    </p:anim>
                                    <p:animEffect transition="in" filter="wipe(up)">
                                      <p:cBhvr>
                                        <p:cTn id="14" dur="250"/>
                                        <p:tgtEl>
                                          <p:spTgt spid="5"/>
                                        </p:tgtEl>
                                      </p:cBhvr>
                                    </p:animEffect>
                                  </p:childTnLst>
                                </p:cTn>
                              </p:par>
                              <p:par>
                                <p:cTn id="15" presetID="2" presetClass="entr" presetSubtype="1" decel="100000" fill="hold" grpId="0" nodeType="withEffect">
                                  <p:stCondLst>
                                    <p:cond delay="25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0-#ppt_h/2"/>
                                          </p:val>
                                        </p:tav>
                                        <p:tav tm="100000">
                                          <p:val>
                                            <p:strVal val="#ppt_y"/>
                                          </p:val>
                                        </p:tav>
                                      </p:tavLst>
                                    </p:anim>
                                  </p:childTnLst>
                                </p:cTn>
                              </p:par>
                            </p:childTnLst>
                          </p:cTn>
                        </p:par>
                        <p:par>
                          <p:cTn id="19" fill="hold">
                            <p:stCondLst>
                              <p:cond delay="1000"/>
                            </p:stCondLst>
                            <p:childTnLst>
                              <p:par>
                                <p:cTn id="20" presetID="2" presetClass="entr" presetSubtype="2"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300" fill="hold"/>
                                        <p:tgtEl>
                                          <p:spTgt spid="7"/>
                                        </p:tgtEl>
                                        <p:attrNameLst>
                                          <p:attrName>ppt_x</p:attrName>
                                        </p:attrNameLst>
                                      </p:cBhvr>
                                      <p:tavLst>
                                        <p:tav tm="0">
                                          <p:val>
                                            <p:strVal val="1+#ppt_w/2"/>
                                          </p:val>
                                        </p:tav>
                                        <p:tav tm="100000">
                                          <p:val>
                                            <p:strVal val="#ppt_x"/>
                                          </p:val>
                                        </p:tav>
                                      </p:tavLst>
                                    </p:anim>
                                    <p:anim calcmode="lin" valueType="num">
                                      <p:cBhvr additive="base">
                                        <p:cTn id="23" dur="3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13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childTnLst>
                          </p:cTn>
                        </p:par>
                        <p:par>
                          <p:cTn id="30" fill="hold">
                            <p:stCondLst>
                              <p:cond delay="1800"/>
                            </p:stCondLst>
                            <p:childTnLst>
                              <p:par>
                                <p:cTn id="31" presetID="31" presetClass="entr" presetSubtype="0"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1000" fill="hold"/>
                                        <p:tgtEl>
                                          <p:spTgt spid="18"/>
                                        </p:tgtEl>
                                        <p:attrNameLst>
                                          <p:attrName>ppt_w</p:attrName>
                                        </p:attrNameLst>
                                      </p:cBhvr>
                                      <p:tavLst>
                                        <p:tav tm="0">
                                          <p:val>
                                            <p:fltVal val="0"/>
                                          </p:val>
                                        </p:tav>
                                        <p:tav tm="100000">
                                          <p:val>
                                            <p:strVal val="#ppt_w"/>
                                          </p:val>
                                        </p:tav>
                                      </p:tavLst>
                                    </p:anim>
                                    <p:anim calcmode="lin" valueType="num">
                                      <p:cBhvr>
                                        <p:cTn id="34" dur="1000" fill="hold"/>
                                        <p:tgtEl>
                                          <p:spTgt spid="18"/>
                                        </p:tgtEl>
                                        <p:attrNameLst>
                                          <p:attrName>ppt_h</p:attrName>
                                        </p:attrNameLst>
                                      </p:cBhvr>
                                      <p:tavLst>
                                        <p:tav tm="0">
                                          <p:val>
                                            <p:fltVal val="0"/>
                                          </p:val>
                                        </p:tav>
                                        <p:tav tm="100000">
                                          <p:val>
                                            <p:strVal val="#ppt_h"/>
                                          </p:val>
                                        </p:tav>
                                      </p:tavLst>
                                    </p:anim>
                                    <p:anim calcmode="lin" valueType="num">
                                      <p:cBhvr>
                                        <p:cTn id="35" dur="1000" fill="hold"/>
                                        <p:tgtEl>
                                          <p:spTgt spid="18"/>
                                        </p:tgtEl>
                                        <p:attrNameLst>
                                          <p:attrName>style.rotation</p:attrName>
                                        </p:attrNameLst>
                                      </p:cBhvr>
                                      <p:tavLst>
                                        <p:tav tm="0">
                                          <p:val>
                                            <p:fltVal val="90"/>
                                          </p:val>
                                        </p:tav>
                                        <p:tav tm="100000">
                                          <p:val>
                                            <p:fltVal val="0"/>
                                          </p:val>
                                        </p:tav>
                                      </p:tavLst>
                                    </p:anim>
                                    <p:animEffect transition="in" filter="fade">
                                      <p:cBhvr>
                                        <p:cTn id="36" dur="1000"/>
                                        <p:tgtEl>
                                          <p:spTgt spid="18"/>
                                        </p:tgtEl>
                                      </p:cBhvr>
                                    </p:animEffect>
                                  </p:childTnLst>
                                </p:cTn>
                              </p:par>
                            </p:childTnLst>
                          </p:cTn>
                        </p:par>
                        <p:par>
                          <p:cTn id="37" fill="hold">
                            <p:stCondLst>
                              <p:cond delay="2800"/>
                            </p:stCondLst>
                            <p:childTnLst>
                              <p:par>
                                <p:cTn id="38" presetID="2" presetClass="entr" presetSubtype="4"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500" fill="hold"/>
                                        <p:tgtEl>
                                          <p:spTgt spid="19"/>
                                        </p:tgtEl>
                                        <p:attrNameLst>
                                          <p:attrName>ppt_x</p:attrName>
                                        </p:attrNameLst>
                                      </p:cBhvr>
                                      <p:tavLst>
                                        <p:tav tm="0">
                                          <p:val>
                                            <p:strVal val="#ppt_x"/>
                                          </p:val>
                                        </p:tav>
                                        <p:tav tm="100000">
                                          <p:val>
                                            <p:strVal val="#ppt_x"/>
                                          </p:val>
                                        </p:tav>
                                      </p:tavLst>
                                    </p:anim>
                                    <p:anim calcmode="lin" valueType="num">
                                      <p:cBhvr additive="base">
                                        <p:cTn id="41" dur="500" fill="hold"/>
                                        <p:tgtEl>
                                          <p:spTgt spid="19"/>
                                        </p:tgtEl>
                                        <p:attrNameLst>
                                          <p:attrName>ppt_y</p:attrName>
                                        </p:attrNameLst>
                                      </p:cBhvr>
                                      <p:tavLst>
                                        <p:tav tm="0">
                                          <p:val>
                                            <p:strVal val="1+#ppt_h/2"/>
                                          </p:val>
                                        </p:tav>
                                        <p:tav tm="100000">
                                          <p:val>
                                            <p:strVal val="#ppt_y"/>
                                          </p:val>
                                        </p:tav>
                                      </p:tavLst>
                                    </p:anim>
                                  </p:childTnLst>
                                </p:cTn>
                              </p:par>
                            </p:childTnLst>
                          </p:cTn>
                        </p:par>
                        <p:par>
                          <p:cTn id="42" fill="hold">
                            <p:stCondLst>
                              <p:cond delay="3300"/>
                            </p:stCondLst>
                            <p:childTnLst>
                              <p:par>
                                <p:cTn id="43" presetID="53" presetClass="entr" presetSubtype="16" fill="hold" nodeType="after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p:cTn id="45" dur="500" fill="hold"/>
                                        <p:tgtEl>
                                          <p:spTgt spid="22"/>
                                        </p:tgtEl>
                                        <p:attrNameLst>
                                          <p:attrName>ppt_w</p:attrName>
                                        </p:attrNameLst>
                                      </p:cBhvr>
                                      <p:tavLst>
                                        <p:tav tm="0">
                                          <p:val>
                                            <p:fltVal val="0"/>
                                          </p:val>
                                        </p:tav>
                                        <p:tav tm="100000">
                                          <p:val>
                                            <p:strVal val="#ppt_w"/>
                                          </p:val>
                                        </p:tav>
                                      </p:tavLst>
                                    </p:anim>
                                    <p:anim calcmode="lin" valueType="num">
                                      <p:cBhvr>
                                        <p:cTn id="46" dur="500" fill="hold"/>
                                        <p:tgtEl>
                                          <p:spTgt spid="22"/>
                                        </p:tgtEl>
                                        <p:attrNameLst>
                                          <p:attrName>ppt_h</p:attrName>
                                        </p:attrNameLst>
                                      </p:cBhvr>
                                      <p:tavLst>
                                        <p:tav tm="0">
                                          <p:val>
                                            <p:fltVal val="0"/>
                                          </p:val>
                                        </p:tav>
                                        <p:tav tm="100000">
                                          <p:val>
                                            <p:strVal val="#ppt_h"/>
                                          </p:val>
                                        </p:tav>
                                      </p:tavLst>
                                    </p:anim>
                                    <p:animEffect transition="in" filter="fade">
                                      <p:cBhvr>
                                        <p:cTn id="47" dur="500"/>
                                        <p:tgtEl>
                                          <p:spTgt spid="22"/>
                                        </p:tgtEl>
                                      </p:cBhvr>
                                    </p:animEffect>
                                  </p:childTnLst>
                                </p:cTn>
                              </p:par>
                            </p:childTnLst>
                          </p:cTn>
                        </p:par>
                        <p:par>
                          <p:cTn id="48" fill="hold">
                            <p:stCondLst>
                              <p:cond delay="3800"/>
                            </p:stCondLst>
                            <p:childTnLst>
                              <p:par>
                                <p:cTn id="49" presetID="31" presetClass="entr" presetSubtype="0"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p:cTn id="51" dur="1000" fill="hold"/>
                                        <p:tgtEl>
                                          <p:spTgt spid="29"/>
                                        </p:tgtEl>
                                        <p:attrNameLst>
                                          <p:attrName>ppt_w</p:attrName>
                                        </p:attrNameLst>
                                      </p:cBhvr>
                                      <p:tavLst>
                                        <p:tav tm="0">
                                          <p:val>
                                            <p:fltVal val="0"/>
                                          </p:val>
                                        </p:tav>
                                        <p:tav tm="100000">
                                          <p:val>
                                            <p:strVal val="#ppt_w"/>
                                          </p:val>
                                        </p:tav>
                                      </p:tavLst>
                                    </p:anim>
                                    <p:anim calcmode="lin" valueType="num">
                                      <p:cBhvr>
                                        <p:cTn id="52" dur="1000" fill="hold"/>
                                        <p:tgtEl>
                                          <p:spTgt spid="29"/>
                                        </p:tgtEl>
                                        <p:attrNameLst>
                                          <p:attrName>ppt_h</p:attrName>
                                        </p:attrNameLst>
                                      </p:cBhvr>
                                      <p:tavLst>
                                        <p:tav tm="0">
                                          <p:val>
                                            <p:fltVal val="0"/>
                                          </p:val>
                                        </p:tav>
                                        <p:tav tm="100000">
                                          <p:val>
                                            <p:strVal val="#ppt_h"/>
                                          </p:val>
                                        </p:tav>
                                      </p:tavLst>
                                    </p:anim>
                                    <p:anim calcmode="lin" valueType="num">
                                      <p:cBhvr>
                                        <p:cTn id="53" dur="1000" fill="hold"/>
                                        <p:tgtEl>
                                          <p:spTgt spid="29"/>
                                        </p:tgtEl>
                                        <p:attrNameLst>
                                          <p:attrName>style.rotation</p:attrName>
                                        </p:attrNameLst>
                                      </p:cBhvr>
                                      <p:tavLst>
                                        <p:tav tm="0">
                                          <p:val>
                                            <p:fltVal val="90"/>
                                          </p:val>
                                        </p:tav>
                                        <p:tav tm="100000">
                                          <p:val>
                                            <p:fltVal val="0"/>
                                          </p:val>
                                        </p:tav>
                                      </p:tavLst>
                                    </p:anim>
                                    <p:animEffect transition="in" filter="fade">
                                      <p:cBhvr>
                                        <p:cTn id="54" dur="1000"/>
                                        <p:tgtEl>
                                          <p:spTgt spid="29"/>
                                        </p:tgtEl>
                                      </p:cBhvr>
                                    </p:animEffect>
                                  </p:childTnLst>
                                </p:cTn>
                              </p:par>
                            </p:childTnLst>
                          </p:cTn>
                        </p:par>
                        <p:par>
                          <p:cTn id="55" fill="hold">
                            <p:stCondLst>
                              <p:cond delay="4800"/>
                            </p:stCondLst>
                            <p:childTnLst>
                              <p:par>
                                <p:cTn id="56" presetID="2" presetClass="entr" presetSubtype="4" fill="hold" nodeType="afterEffect">
                                  <p:stCondLst>
                                    <p:cond delay="0"/>
                                  </p:stCondLst>
                                  <p:childTnLst>
                                    <p:set>
                                      <p:cBhvr>
                                        <p:cTn id="57" dur="1" fill="hold">
                                          <p:stCondLst>
                                            <p:cond delay="0"/>
                                          </p:stCondLst>
                                        </p:cTn>
                                        <p:tgtEl>
                                          <p:spTgt spid="30"/>
                                        </p:tgtEl>
                                        <p:attrNameLst>
                                          <p:attrName>style.visibility</p:attrName>
                                        </p:attrNameLst>
                                      </p:cBhvr>
                                      <p:to>
                                        <p:strVal val="visible"/>
                                      </p:to>
                                    </p:set>
                                    <p:anim calcmode="lin" valueType="num">
                                      <p:cBhvr additive="base">
                                        <p:cTn id="58" dur="500" fill="hold"/>
                                        <p:tgtEl>
                                          <p:spTgt spid="30"/>
                                        </p:tgtEl>
                                        <p:attrNameLst>
                                          <p:attrName>ppt_x</p:attrName>
                                        </p:attrNameLst>
                                      </p:cBhvr>
                                      <p:tavLst>
                                        <p:tav tm="0">
                                          <p:val>
                                            <p:strVal val="#ppt_x"/>
                                          </p:val>
                                        </p:tav>
                                        <p:tav tm="100000">
                                          <p:val>
                                            <p:strVal val="#ppt_x"/>
                                          </p:val>
                                        </p:tav>
                                      </p:tavLst>
                                    </p:anim>
                                    <p:anim calcmode="lin" valueType="num">
                                      <p:cBhvr additive="base">
                                        <p:cTn id="59" dur="500" fill="hold"/>
                                        <p:tgtEl>
                                          <p:spTgt spid="30"/>
                                        </p:tgtEl>
                                        <p:attrNameLst>
                                          <p:attrName>ppt_y</p:attrName>
                                        </p:attrNameLst>
                                      </p:cBhvr>
                                      <p:tavLst>
                                        <p:tav tm="0">
                                          <p:val>
                                            <p:strVal val="1+#ppt_h/2"/>
                                          </p:val>
                                        </p:tav>
                                        <p:tav tm="100000">
                                          <p:val>
                                            <p:strVal val="#ppt_y"/>
                                          </p:val>
                                        </p:tav>
                                      </p:tavLst>
                                    </p:anim>
                                  </p:childTnLst>
                                </p:cTn>
                              </p:par>
                            </p:childTnLst>
                          </p:cTn>
                        </p:par>
                        <p:par>
                          <p:cTn id="60" fill="hold">
                            <p:stCondLst>
                              <p:cond delay="5300"/>
                            </p:stCondLst>
                            <p:childTnLst>
                              <p:par>
                                <p:cTn id="61" presetID="53" presetClass="entr" presetSubtype="16" fill="hold" nodeType="afterEffect">
                                  <p:stCondLst>
                                    <p:cond delay="0"/>
                                  </p:stCondLst>
                                  <p:childTnLst>
                                    <p:set>
                                      <p:cBhvr>
                                        <p:cTn id="62" dur="1" fill="hold">
                                          <p:stCondLst>
                                            <p:cond delay="0"/>
                                          </p:stCondLst>
                                        </p:cTn>
                                        <p:tgtEl>
                                          <p:spTgt spid="33"/>
                                        </p:tgtEl>
                                        <p:attrNameLst>
                                          <p:attrName>style.visibility</p:attrName>
                                        </p:attrNameLst>
                                      </p:cBhvr>
                                      <p:to>
                                        <p:strVal val="visible"/>
                                      </p:to>
                                    </p:set>
                                    <p:anim calcmode="lin" valueType="num">
                                      <p:cBhvr>
                                        <p:cTn id="63" dur="500" fill="hold"/>
                                        <p:tgtEl>
                                          <p:spTgt spid="33"/>
                                        </p:tgtEl>
                                        <p:attrNameLst>
                                          <p:attrName>ppt_w</p:attrName>
                                        </p:attrNameLst>
                                      </p:cBhvr>
                                      <p:tavLst>
                                        <p:tav tm="0">
                                          <p:val>
                                            <p:fltVal val="0"/>
                                          </p:val>
                                        </p:tav>
                                        <p:tav tm="100000">
                                          <p:val>
                                            <p:strVal val="#ppt_w"/>
                                          </p:val>
                                        </p:tav>
                                      </p:tavLst>
                                    </p:anim>
                                    <p:anim calcmode="lin" valueType="num">
                                      <p:cBhvr>
                                        <p:cTn id="64" dur="500" fill="hold"/>
                                        <p:tgtEl>
                                          <p:spTgt spid="33"/>
                                        </p:tgtEl>
                                        <p:attrNameLst>
                                          <p:attrName>ppt_h</p:attrName>
                                        </p:attrNameLst>
                                      </p:cBhvr>
                                      <p:tavLst>
                                        <p:tav tm="0">
                                          <p:val>
                                            <p:fltVal val="0"/>
                                          </p:val>
                                        </p:tav>
                                        <p:tav tm="100000">
                                          <p:val>
                                            <p:strVal val="#ppt_h"/>
                                          </p:val>
                                        </p:tav>
                                      </p:tavLst>
                                    </p:anim>
                                    <p:animEffect transition="in" filter="fade">
                                      <p:cBhvr>
                                        <p:cTn id="65" dur="500"/>
                                        <p:tgtEl>
                                          <p:spTgt spid="33"/>
                                        </p:tgtEl>
                                      </p:cBhvr>
                                    </p:animEffect>
                                  </p:childTnLst>
                                </p:cTn>
                              </p:par>
                            </p:childTnLst>
                          </p:cTn>
                        </p:par>
                        <p:par>
                          <p:cTn id="66" fill="hold">
                            <p:stCondLst>
                              <p:cond delay="5800"/>
                            </p:stCondLst>
                            <p:childTnLst>
                              <p:par>
                                <p:cTn id="67" presetID="31" presetClass="entr" presetSubtype="0" fill="hold" grpId="0" nodeType="afterEffect">
                                  <p:stCondLst>
                                    <p:cond delay="0"/>
                                  </p:stCondLst>
                                  <p:childTnLst>
                                    <p:set>
                                      <p:cBhvr>
                                        <p:cTn id="68" dur="1" fill="hold">
                                          <p:stCondLst>
                                            <p:cond delay="0"/>
                                          </p:stCondLst>
                                        </p:cTn>
                                        <p:tgtEl>
                                          <p:spTgt spid="40"/>
                                        </p:tgtEl>
                                        <p:attrNameLst>
                                          <p:attrName>style.visibility</p:attrName>
                                        </p:attrNameLst>
                                      </p:cBhvr>
                                      <p:to>
                                        <p:strVal val="visible"/>
                                      </p:to>
                                    </p:set>
                                    <p:anim calcmode="lin" valueType="num">
                                      <p:cBhvr>
                                        <p:cTn id="69" dur="1000" fill="hold"/>
                                        <p:tgtEl>
                                          <p:spTgt spid="40"/>
                                        </p:tgtEl>
                                        <p:attrNameLst>
                                          <p:attrName>ppt_w</p:attrName>
                                        </p:attrNameLst>
                                      </p:cBhvr>
                                      <p:tavLst>
                                        <p:tav tm="0">
                                          <p:val>
                                            <p:fltVal val="0"/>
                                          </p:val>
                                        </p:tav>
                                        <p:tav tm="100000">
                                          <p:val>
                                            <p:strVal val="#ppt_w"/>
                                          </p:val>
                                        </p:tav>
                                      </p:tavLst>
                                    </p:anim>
                                    <p:anim calcmode="lin" valueType="num">
                                      <p:cBhvr>
                                        <p:cTn id="70" dur="1000" fill="hold"/>
                                        <p:tgtEl>
                                          <p:spTgt spid="40"/>
                                        </p:tgtEl>
                                        <p:attrNameLst>
                                          <p:attrName>ppt_h</p:attrName>
                                        </p:attrNameLst>
                                      </p:cBhvr>
                                      <p:tavLst>
                                        <p:tav tm="0">
                                          <p:val>
                                            <p:fltVal val="0"/>
                                          </p:val>
                                        </p:tav>
                                        <p:tav tm="100000">
                                          <p:val>
                                            <p:strVal val="#ppt_h"/>
                                          </p:val>
                                        </p:tav>
                                      </p:tavLst>
                                    </p:anim>
                                    <p:anim calcmode="lin" valueType="num">
                                      <p:cBhvr>
                                        <p:cTn id="71" dur="1000" fill="hold"/>
                                        <p:tgtEl>
                                          <p:spTgt spid="40"/>
                                        </p:tgtEl>
                                        <p:attrNameLst>
                                          <p:attrName>style.rotation</p:attrName>
                                        </p:attrNameLst>
                                      </p:cBhvr>
                                      <p:tavLst>
                                        <p:tav tm="0">
                                          <p:val>
                                            <p:fltVal val="90"/>
                                          </p:val>
                                        </p:tav>
                                        <p:tav tm="100000">
                                          <p:val>
                                            <p:fltVal val="0"/>
                                          </p:val>
                                        </p:tav>
                                      </p:tavLst>
                                    </p:anim>
                                    <p:animEffect transition="in" filter="fade">
                                      <p:cBhvr>
                                        <p:cTn id="72" dur="1000"/>
                                        <p:tgtEl>
                                          <p:spTgt spid="40"/>
                                        </p:tgtEl>
                                      </p:cBhvr>
                                    </p:animEffect>
                                  </p:childTnLst>
                                </p:cTn>
                              </p:par>
                            </p:childTnLst>
                          </p:cTn>
                        </p:par>
                        <p:par>
                          <p:cTn id="73" fill="hold">
                            <p:stCondLst>
                              <p:cond delay="6800"/>
                            </p:stCondLst>
                            <p:childTnLst>
                              <p:par>
                                <p:cTn id="74" presetID="2" presetClass="entr" presetSubtype="4" fill="hold" nodeType="afterEffect">
                                  <p:stCondLst>
                                    <p:cond delay="0"/>
                                  </p:stCondLst>
                                  <p:childTnLst>
                                    <p:set>
                                      <p:cBhvr>
                                        <p:cTn id="75" dur="1" fill="hold">
                                          <p:stCondLst>
                                            <p:cond delay="0"/>
                                          </p:stCondLst>
                                        </p:cTn>
                                        <p:tgtEl>
                                          <p:spTgt spid="41"/>
                                        </p:tgtEl>
                                        <p:attrNameLst>
                                          <p:attrName>style.visibility</p:attrName>
                                        </p:attrNameLst>
                                      </p:cBhvr>
                                      <p:to>
                                        <p:strVal val="visible"/>
                                      </p:to>
                                    </p:set>
                                    <p:anim calcmode="lin" valueType="num">
                                      <p:cBhvr additive="base">
                                        <p:cTn id="76" dur="500" fill="hold"/>
                                        <p:tgtEl>
                                          <p:spTgt spid="41"/>
                                        </p:tgtEl>
                                        <p:attrNameLst>
                                          <p:attrName>ppt_x</p:attrName>
                                        </p:attrNameLst>
                                      </p:cBhvr>
                                      <p:tavLst>
                                        <p:tav tm="0">
                                          <p:val>
                                            <p:strVal val="#ppt_x"/>
                                          </p:val>
                                        </p:tav>
                                        <p:tav tm="100000">
                                          <p:val>
                                            <p:strVal val="#ppt_x"/>
                                          </p:val>
                                        </p:tav>
                                      </p:tavLst>
                                    </p:anim>
                                    <p:anim calcmode="lin" valueType="num">
                                      <p:cBhvr additive="base">
                                        <p:cTn id="77"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8" grpId="0"/>
      <p:bldP spid="29" grpId="0"/>
      <p:bldP spid="40" grpId="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9" name="Picture 3" descr="C:\Users\Administrator\Desktop\微立体创业计划\002.png"/>
          <p:cNvPicPr>
            <a:picLocks noChangeAspect="1" noChangeArrowheads="1"/>
          </p:cNvPicPr>
          <p:nvPr/>
        </p:nvPicPr>
        <p:blipFill>
          <a:blip r:embed="rId4"/>
          <a:srcRect/>
          <a:stretch>
            <a:fillRect/>
          </a:stretch>
        </p:blipFill>
        <p:spPr bwMode="auto">
          <a:xfrm>
            <a:off x="193675" y="115888"/>
            <a:ext cx="935038" cy="936625"/>
          </a:xfrm>
          <a:prstGeom prst="rect">
            <a:avLst/>
          </a:prstGeom>
          <a:noFill/>
          <a:effectLst>
            <a:outerShdw blurRad="292100" dist="177800" dir="2460000" sx="99000" sy="99000" algn="l" rotWithShape="0">
              <a:prstClr val="black">
                <a:alpha val="39000"/>
              </a:prstClr>
            </a:outerShdw>
          </a:effectLst>
          <a:extLst/>
        </p:spPr>
      </p:pic>
      <p:sp>
        <p:nvSpPr>
          <p:cNvPr id="5" name="KSO_Shape"/>
          <p:cNvSpPr>
            <a:spLocks/>
          </p:cNvSpPr>
          <p:nvPr/>
        </p:nvSpPr>
        <p:spPr bwMode="auto">
          <a:xfrm>
            <a:off x="449263" y="404813"/>
            <a:ext cx="423862" cy="360362"/>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dirty="0">
              <a:solidFill>
                <a:srgbClr val="008AF2"/>
              </a:solidFill>
              <a:latin typeface="+mn-lt"/>
              <a:ea typeface="宋体" panose="02010600030101010101" pitchFamily="2" charset="-122"/>
            </a:endParaRPr>
          </a:p>
        </p:txBody>
      </p:sp>
      <p:sp>
        <p:nvSpPr>
          <p:cNvPr id="6" name="TextBox 5"/>
          <p:cNvSpPr txBox="1"/>
          <p:nvPr/>
        </p:nvSpPr>
        <p:spPr>
          <a:xfrm>
            <a:off x="1128713" y="404813"/>
            <a:ext cx="1569660" cy="369332"/>
          </a:xfrm>
          <a:prstGeom prst="rect">
            <a:avLst/>
          </a:prstGeom>
          <a:noFill/>
        </p:spPr>
        <p:txBody>
          <a:bodyPr wrap="none">
            <a:spAutoFit/>
          </a:bodyPr>
          <a:lstStyle/>
          <a:p>
            <a:pPr fontAlgn="auto">
              <a:spcBef>
                <a:spcPts val="0"/>
              </a:spcBef>
              <a:spcAft>
                <a:spcPts val="0"/>
              </a:spcAft>
              <a:defRPr/>
            </a:pPr>
            <a:r>
              <a:rPr lang="zh-CN" altLang="en-US" b="1" dirty="0">
                <a:solidFill>
                  <a:srgbClr val="0070C0"/>
                </a:solidFill>
                <a:latin typeface="微软雅黑" pitchFamily="34" charset="-122"/>
                <a:ea typeface="微软雅黑" pitchFamily="34" charset="-122"/>
                <a:sym typeface="Arial" pitchFamily="34" charset="0"/>
              </a:rPr>
              <a:t>部分定做案例</a:t>
            </a:r>
            <a:endParaRPr lang="zh-CN" altLang="en-US" sz="1400" baseline="-3000" dirty="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endParaRPr>
          </a:p>
        </p:txBody>
      </p:sp>
      <p:grpSp>
        <p:nvGrpSpPr>
          <p:cNvPr id="37" name="组合 36"/>
          <p:cNvGrpSpPr/>
          <p:nvPr/>
        </p:nvGrpSpPr>
        <p:grpSpPr>
          <a:xfrm>
            <a:off x="5350682" y="2935038"/>
            <a:ext cx="1490637" cy="1490638"/>
            <a:chOff x="4993868" y="2326868"/>
            <a:chExt cx="2204265" cy="2204265"/>
          </a:xfrm>
          <a:effectLst>
            <a:outerShdw blurRad="177800" dist="88900" dir="2700000" algn="tl" rotWithShape="0">
              <a:prstClr val="black">
                <a:alpha val="25000"/>
              </a:prstClr>
            </a:outerShdw>
          </a:effectLst>
        </p:grpSpPr>
        <p:sp>
          <p:nvSpPr>
            <p:cNvPr id="38" name="任意多边形 37"/>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39" name="椭圆 38"/>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0" name="椭圆 39"/>
            <p:cNvSpPr/>
            <p:nvPr/>
          </p:nvSpPr>
          <p:spPr>
            <a:xfrm>
              <a:off x="5370108" y="2708871"/>
              <a:ext cx="1451783" cy="1451783"/>
            </a:xfrm>
            <a:prstGeom prst="ellipse">
              <a:avLst/>
            </a:prstGeom>
            <a:solidFill>
              <a:srgbClr val="F9F9F9"/>
            </a:soli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5855131" y="3444525"/>
            <a:ext cx="494435" cy="471664"/>
            <a:chOff x="8145843" y="5425657"/>
            <a:chExt cx="494435" cy="471664"/>
          </a:xfrm>
          <a:solidFill>
            <a:srgbClr val="0070C0"/>
          </a:solidFill>
        </p:grpSpPr>
        <p:sp>
          <p:nvSpPr>
            <p:cNvPr id="42" name="Freeform 850"/>
            <p:cNvSpPr>
              <a:spLocks/>
            </p:cNvSpPr>
            <p:nvPr/>
          </p:nvSpPr>
          <p:spPr bwMode="auto">
            <a:xfrm>
              <a:off x="8294391" y="5425657"/>
              <a:ext cx="89996" cy="101923"/>
            </a:xfrm>
            <a:custGeom>
              <a:avLst/>
              <a:gdLst>
                <a:gd name="T0" fmla="*/ 9 w 35"/>
                <a:gd name="T1" fmla="*/ 35 h 40"/>
                <a:gd name="T2" fmla="*/ 5 w 35"/>
                <a:gd name="T3" fmla="*/ 13 h 40"/>
                <a:gd name="T4" fmla="*/ 27 w 35"/>
                <a:gd name="T5" fmla="*/ 4 h 40"/>
                <a:gd name="T6" fmla="*/ 30 w 35"/>
                <a:gd name="T7" fmla="*/ 27 h 40"/>
                <a:gd name="T8" fmla="*/ 9 w 35"/>
                <a:gd name="T9" fmla="*/ 35 h 40"/>
              </a:gdLst>
              <a:ahLst/>
              <a:cxnLst>
                <a:cxn ang="0">
                  <a:pos x="T0" y="T1"/>
                </a:cxn>
                <a:cxn ang="0">
                  <a:pos x="T2" y="T3"/>
                </a:cxn>
                <a:cxn ang="0">
                  <a:pos x="T4" y="T5"/>
                </a:cxn>
                <a:cxn ang="0">
                  <a:pos x="T6" y="T7"/>
                </a:cxn>
                <a:cxn ang="0">
                  <a:pos x="T8" y="T9"/>
                </a:cxn>
              </a:cxnLst>
              <a:rect l="0" t="0" r="r" b="b"/>
              <a:pathLst>
                <a:path w="35" h="40">
                  <a:moveTo>
                    <a:pt x="9" y="35"/>
                  </a:moveTo>
                  <a:cubicBezTo>
                    <a:pt x="2" y="31"/>
                    <a:pt x="0" y="21"/>
                    <a:pt x="5" y="13"/>
                  </a:cubicBezTo>
                  <a:cubicBezTo>
                    <a:pt x="10" y="4"/>
                    <a:pt x="20" y="0"/>
                    <a:pt x="27" y="4"/>
                  </a:cubicBezTo>
                  <a:cubicBezTo>
                    <a:pt x="34" y="8"/>
                    <a:pt x="35" y="19"/>
                    <a:pt x="30" y="27"/>
                  </a:cubicBezTo>
                  <a:cubicBezTo>
                    <a:pt x="25" y="36"/>
                    <a:pt x="16" y="40"/>
                    <a:pt x="9" y="35"/>
                  </a:cubicBezTo>
                  <a:close/>
                </a:path>
              </a:pathLst>
            </a:custGeom>
            <a:grpFill/>
            <a:ln>
              <a:noFill/>
            </a:ln>
            <a:extLst/>
          </p:spPr>
          <p:txBody>
            <a:bodyPr/>
            <a:lstStyle/>
            <a:p>
              <a:pPr fontAlgn="auto">
                <a:spcBef>
                  <a:spcPts val="0"/>
                </a:spcBef>
                <a:spcAft>
                  <a:spcPts val="0"/>
                </a:spcAft>
                <a:defRPr/>
              </a:pP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Freeform 851"/>
            <p:cNvSpPr>
              <a:spLocks/>
            </p:cNvSpPr>
            <p:nvPr/>
          </p:nvSpPr>
          <p:spPr bwMode="auto">
            <a:xfrm>
              <a:off x="8145843" y="5499388"/>
              <a:ext cx="489012" cy="397933"/>
            </a:xfrm>
            <a:custGeom>
              <a:avLst/>
              <a:gdLst>
                <a:gd name="T0" fmla="*/ 3 w 191"/>
                <a:gd name="T1" fmla="*/ 12 h 155"/>
                <a:gd name="T2" fmla="*/ 4 w 191"/>
                <a:gd name="T3" fmla="*/ 12 h 155"/>
                <a:gd name="T4" fmla="*/ 10 w 191"/>
                <a:gd name="T5" fmla="*/ 10 h 155"/>
                <a:gd name="T6" fmla="*/ 35 w 191"/>
                <a:gd name="T7" fmla="*/ 1 h 155"/>
                <a:gd name="T8" fmla="*/ 58 w 191"/>
                <a:gd name="T9" fmla="*/ 6 h 155"/>
                <a:gd name="T10" fmla="*/ 52 w 191"/>
                <a:gd name="T11" fmla="*/ 9 h 155"/>
                <a:gd name="T12" fmla="*/ 50 w 191"/>
                <a:gd name="T13" fmla="*/ 19 h 155"/>
                <a:gd name="T14" fmla="*/ 60 w 191"/>
                <a:gd name="T15" fmla="*/ 14 h 155"/>
                <a:gd name="T16" fmla="*/ 64 w 191"/>
                <a:gd name="T17" fmla="*/ 7 h 155"/>
                <a:gd name="T18" fmla="*/ 65 w 191"/>
                <a:gd name="T19" fmla="*/ 15 h 155"/>
                <a:gd name="T20" fmla="*/ 53 w 191"/>
                <a:gd name="T21" fmla="*/ 41 h 155"/>
                <a:gd name="T22" fmla="*/ 65 w 191"/>
                <a:gd name="T23" fmla="*/ 20 h 155"/>
                <a:gd name="T24" fmla="*/ 70 w 191"/>
                <a:gd name="T25" fmla="*/ 19 h 155"/>
                <a:gd name="T26" fmla="*/ 75 w 191"/>
                <a:gd name="T27" fmla="*/ 50 h 155"/>
                <a:gd name="T28" fmla="*/ 95 w 191"/>
                <a:gd name="T29" fmla="*/ 63 h 155"/>
                <a:gd name="T30" fmla="*/ 130 w 191"/>
                <a:gd name="T31" fmla="*/ 35 h 155"/>
                <a:gd name="T32" fmla="*/ 191 w 191"/>
                <a:gd name="T33" fmla="*/ 79 h 155"/>
                <a:gd name="T34" fmla="*/ 183 w 191"/>
                <a:gd name="T35" fmla="*/ 81 h 155"/>
                <a:gd name="T36" fmla="*/ 92 w 191"/>
                <a:gd name="T37" fmla="*/ 81 h 155"/>
                <a:gd name="T38" fmla="*/ 77 w 191"/>
                <a:gd name="T39" fmla="*/ 79 h 155"/>
                <a:gd name="T40" fmla="*/ 71 w 191"/>
                <a:gd name="T41" fmla="*/ 71 h 155"/>
                <a:gd name="T42" fmla="*/ 61 w 191"/>
                <a:gd name="T43" fmla="*/ 63 h 155"/>
                <a:gd name="T44" fmla="*/ 61 w 191"/>
                <a:gd name="T45" fmla="*/ 63 h 155"/>
                <a:gd name="T46" fmla="*/ 61 w 191"/>
                <a:gd name="T47" fmla="*/ 63 h 155"/>
                <a:gd name="T48" fmla="*/ 57 w 191"/>
                <a:gd name="T49" fmla="*/ 57 h 155"/>
                <a:gd name="T50" fmla="*/ 57 w 191"/>
                <a:gd name="T51" fmla="*/ 55 h 155"/>
                <a:gd name="T52" fmla="*/ 56 w 191"/>
                <a:gd name="T53" fmla="*/ 50 h 155"/>
                <a:gd name="T54" fmla="*/ 60 w 191"/>
                <a:gd name="T55" fmla="*/ 94 h 155"/>
                <a:gd name="T56" fmla="*/ 46 w 191"/>
                <a:gd name="T57" fmla="*/ 155 h 155"/>
                <a:gd name="T58" fmla="*/ 41 w 191"/>
                <a:gd name="T59" fmla="*/ 105 h 155"/>
                <a:gd name="T60" fmla="*/ 40 w 191"/>
                <a:gd name="T61" fmla="*/ 104 h 155"/>
                <a:gd name="T62" fmla="*/ 32 w 191"/>
                <a:gd name="T63" fmla="*/ 87 h 155"/>
                <a:gd name="T64" fmla="*/ 5 w 191"/>
                <a:gd name="T65" fmla="*/ 152 h 155"/>
                <a:gd name="T66" fmla="*/ 2 w 191"/>
                <a:gd name="T67" fmla="*/ 66 h 155"/>
                <a:gd name="T68" fmla="*/ 15 w 191"/>
                <a:gd name="T69" fmla="*/ 40 h 155"/>
                <a:gd name="T70" fmla="*/ 1 w 191"/>
                <a:gd name="T71" fmla="*/ 29 h 155"/>
                <a:gd name="T72" fmla="*/ 0 w 191"/>
                <a:gd name="T73" fmla="*/ 28 h 155"/>
                <a:gd name="T74" fmla="*/ 3 w 191"/>
                <a:gd name="T75" fmla="*/ 1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5">
                  <a:moveTo>
                    <a:pt x="3" y="12"/>
                  </a:moveTo>
                  <a:cubicBezTo>
                    <a:pt x="3" y="12"/>
                    <a:pt x="3" y="12"/>
                    <a:pt x="3" y="12"/>
                  </a:cubicBezTo>
                  <a:cubicBezTo>
                    <a:pt x="3" y="12"/>
                    <a:pt x="3" y="12"/>
                    <a:pt x="3" y="12"/>
                  </a:cubicBezTo>
                  <a:cubicBezTo>
                    <a:pt x="4" y="12"/>
                    <a:pt x="4" y="12"/>
                    <a:pt x="4" y="12"/>
                  </a:cubicBezTo>
                  <a:cubicBezTo>
                    <a:pt x="6" y="11"/>
                    <a:pt x="6" y="11"/>
                    <a:pt x="6" y="11"/>
                  </a:cubicBezTo>
                  <a:cubicBezTo>
                    <a:pt x="10" y="10"/>
                    <a:pt x="10" y="10"/>
                    <a:pt x="10" y="10"/>
                  </a:cubicBezTo>
                  <a:cubicBezTo>
                    <a:pt x="19" y="7"/>
                    <a:pt x="19" y="7"/>
                    <a:pt x="19" y="7"/>
                  </a:cubicBezTo>
                  <a:cubicBezTo>
                    <a:pt x="35" y="1"/>
                    <a:pt x="35" y="1"/>
                    <a:pt x="35" y="1"/>
                  </a:cubicBezTo>
                  <a:cubicBezTo>
                    <a:pt x="37" y="0"/>
                    <a:pt x="44" y="0"/>
                    <a:pt x="46" y="1"/>
                  </a:cubicBezTo>
                  <a:cubicBezTo>
                    <a:pt x="51" y="2"/>
                    <a:pt x="54" y="4"/>
                    <a:pt x="58" y="6"/>
                  </a:cubicBezTo>
                  <a:cubicBezTo>
                    <a:pt x="57" y="6"/>
                    <a:pt x="57" y="6"/>
                    <a:pt x="57" y="6"/>
                  </a:cubicBezTo>
                  <a:cubicBezTo>
                    <a:pt x="52" y="9"/>
                    <a:pt x="52" y="9"/>
                    <a:pt x="52" y="9"/>
                  </a:cubicBezTo>
                  <a:cubicBezTo>
                    <a:pt x="54" y="15"/>
                    <a:pt x="54" y="15"/>
                    <a:pt x="54" y="15"/>
                  </a:cubicBezTo>
                  <a:cubicBezTo>
                    <a:pt x="50" y="19"/>
                    <a:pt x="50" y="19"/>
                    <a:pt x="50" y="19"/>
                  </a:cubicBezTo>
                  <a:cubicBezTo>
                    <a:pt x="45" y="43"/>
                    <a:pt x="45" y="43"/>
                    <a:pt x="45" y="43"/>
                  </a:cubicBezTo>
                  <a:cubicBezTo>
                    <a:pt x="60" y="14"/>
                    <a:pt x="60" y="14"/>
                    <a:pt x="60" y="14"/>
                  </a:cubicBezTo>
                  <a:cubicBezTo>
                    <a:pt x="60" y="13"/>
                    <a:pt x="60" y="13"/>
                    <a:pt x="60" y="13"/>
                  </a:cubicBezTo>
                  <a:cubicBezTo>
                    <a:pt x="64" y="7"/>
                    <a:pt x="64" y="7"/>
                    <a:pt x="64" y="7"/>
                  </a:cubicBezTo>
                  <a:cubicBezTo>
                    <a:pt x="67" y="9"/>
                    <a:pt x="67" y="9"/>
                    <a:pt x="67" y="9"/>
                  </a:cubicBezTo>
                  <a:cubicBezTo>
                    <a:pt x="65" y="15"/>
                    <a:pt x="65" y="15"/>
                    <a:pt x="65" y="15"/>
                  </a:cubicBezTo>
                  <a:cubicBezTo>
                    <a:pt x="64" y="16"/>
                    <a:pt x="64" y="16"/>
                    <a:pt x="64" y="16"/>
                  </a:cubicBezTo>
                  <a:cubicBezTo>
                    <a:pt x="53" y="41"/>
                    <a:pt x="53" y="41"/>
                    <a:pt x="53" y="41"/>
                  </a:cubicBezTo>
                  <a:cubicBezTo>
                    <a:pt x="65" y="26"/>
                    <a:pt x="65" y="26"/>
                    <a:pt x="65" y="26"/>
                  </a:cubicBezTo>
                  <a:cubicBezTo>
                    <a:pt x="65" y="20"/>
                    <a:pt x="65" y="20"/>
                    <a:pt x="65" y="20"/>
                  </a:cubicBezTo>
                  <a:cubicBezTo>
                    <a:pt x="69" y="19"/>
                    <a:pt x="69" y="19"/>
                    <a:pt x="69" y="19"/>
                  </a:cubicBezTo>
                  <a:cubicBezTo>
                    <a:pt x="69" y="19"/>
                    <a:pt x="69" y="19"/>
                    <a:pt x="70" y="19"/>
                  </a:cubicBezTo>
                  <a:cubicBezTo>
                    <a:pt x="75" y="50"/>
                    <a:pt x="75" y="50"/>
                    <a:pt x="75" y="50"/>
                  </a:cubicBezTo>
                  <a:cubicBezTo>
                    <a:pt x="75" y="50"/>
                    <a:pt x="75" y="50"/>
                    <a:pt x="75" y="50"/>
                  </a:cubicBezTo>
                  <a:cubicBezTo>
                    <a:pt x="82" y="55"/>
                    <a:pt x="82" y="55"/>
                    <a:pt x="82" y="55"/>
                  </a:cubicBezTo>
                  <a:cubicBezTo>
                    <a:pt x="95" y="63"/>
                    <a:pt x="95" y="63"/>
                    <a:pt x="95" y="63"/>
                  </a:cubicBezTo>
                  <a:cubicBezTo>
                    <a:pt x="95" y="64"/>
                    <a:pt x="95" y="64"/>
                    <a:pt x="95" y="64"/>
                  </a:cubicBezTo>
                  <a:cubicBezTo>
                    <a:pt x="130" y="35"/>
                    <a:pt x="130" y="35"/>
                    <a:pt x="130" y="35"/>
                  </a:cubicBezTo>
                  <a:cubicBezTo>
                    <a:pt x="132" y="33"/>
                    <a:pt x="136" y="33"/>
                    <a:pt x="138" y="35"/>
                  </a:cubicBezTo>
                  <a:cubicBezTo>
                    <a:pt x="191" y="79"/>
                    <a:pt x="191" y="79"/>
                    <a:pt x="191" y="79"/>
                  </a:cubicBezTo>
                  <a:cubicBezTo>
                    <a:pt x="190" y="80"/>
                    <a:pt x="189" y="81"/>
                    <a:pt x="187" y="81"/>
                  </a:cubicBezTo>
                  <a:cubicBezTo>
                    <a:pt x="183" y="81"/>
                    <a:pt x="183" y="81"/>
                    <a:pt x="183" y="81"/>
                  </a:cubicBezTo>
                  <a:cubicBezTo>
                    <a:pt x="94" y="67"/>
                    <a:pt x="94" y="67"/>
                    <a:pt x="94" y="67"/>
                  </a:cubicBezTo>
                  <a:cubicBezTo>
                    <a:pt x="92" y="81"/>
                    <a:pt x="92" y="81"/>
                    <a:pt x="92" y="81"/>
                  </a:cubicBezTo>
                  <a:cubicBezTo>
                    <a:pt x="80" y="81"/>
                    <a:pt x="80" y="81"/>
                    <a:pt x="80" y="81"/>
                  </a:cubicBezTo>
                  <a:cubicBezTo>
                    <a:pt x="79" y="81"/>
                    <a:pt x="78" y="80"/>
                    <a:pt x="77" y="79"/>
                  </a:cubicBezTo>
                  <a:cubicBezTo>
                    <a:pt x="79" y="77"/>
                    <a:pt x="79" y="77"/>
                    <a:pt x="79" y="77"/>
                  </a:cubicBezTo>
                  <a:cubicBezTo>
                    <a:pt x="71" y="71"/>
                    <a:pt x="71" y="71"/>
                    <a:pt x="71" y="71"/>
                  </a:cubicBezTo>
                  <a:cubicBezTo>
                    <a:pt x="65" y="66"/>
                    <a:pt x="65" y="66"/>
                    <a:pt x="65" y="66"/>
                  </a:cubicBezTo>
                  <a:cubicBezTo>
                    <a:pt x="61" y="63"/>
                    <a:pt x="61" y="63"/>
                    <a:pt x="61" y="63"/>
                  </a:cubicBezTo>
                  <a:cubicBezTo>
                    <a:pt x="61" y="63"/>
                    <a:pt x="61" y="63"/>
                    <a:pt x="61" y="63"/>
                  </a:cubicBezTo>
                  <a:cubicBezTo>
                    <a:pt x="61" y="63"/>
                    <a:pt x="61" y="63"/>
                    <a:pt x="61" y="63"/>
                  </a:cubicBezTo>
                  <a:cubicBezTo>
                    <a:pt x="61" y="63"/>
                    <a:pt x="61" y="63"/>
                    <a:pt x="61" y="63"/>
                  </a:cubicBezTo>
                  <a:cubicBezTo>
                    <a:pt x="61" y="63"/>
                    <a:pt x="61" y="63"/>
                    <a:pt x="61" y="63"/>
                  </a:cubicBezTo>
                  <a:cubicBezTo>
                    <a:pt x="53" y="50"/>
                    <a:pt x="59" y="59"/>
                    <a:pt x="57" y="57"/>
                  </a:cubicBezTo>
                  <a:cubicBezTo>
                    <a:pt x="57" y="57"/>
                    <a:pt x="57" y="57"/>
                    <a:pt x="57" y="57"/>
                  </a:cubicBezTo>
                  <a:cubicBezTo>
                    <a:pt x="57" y="56"/>
                    <a:pt x="57" y="56"/>
                    <a:pt x="57" y="56"/>
                  </a:cubicBezTo>
                  <a:cubicBezTo>
                    <a:pt x="57" y="55"/>
                    <a:pt x="57" y="55"/>
                    <a:pt x="57" y="55"/>
                  </a:cubicBezTo>
                  <a:cubicBezTo>
                    <a:pt x="57" y="53"/>
                    <a:pt x="57" y="53"/>
                    <a:pt x="57" y="53"/>
                  </a:cubicBezTo>
                  <a:cubicBezTo>
                    <a:pt x="56" y="50"/>
                    <a:pt x="56" y="50"/>
                    <a:pt x="56" y="50"/>
                  </a:cubicBezTo>
                  <a:cubicBezTo>
                    <a:pt x="54" y="56"/>
                    <a:pt x="51" y="63"/>
                    <a:pt x="49" y="71"/>
                  </a:cubicBezTo>
                  <a:cubicBezTo>
                    <a:pt x="51" y="76"/>
                    <a:pt x="55" y="85"/>
                    <a:pt x="60" y="94"/>
                  </a:cubicBezTo>
                  <a:cubicBezTo>
                    <a:pt x="65" y="120"/>
                    <a:pt x="64" y="137"/>
                    <a:pt x="65" y="154"/>
                  </a:cubicBezTo>
                  <a:cubicBezTo>
                    <a:pt x="46" y="155"/>
                    <a:pt x="46" y="155"/>
                    <a:pt x="46" y="155"/>
                  </a:cubicBezTo>
                  <a:cubicBezTo>
                    <a:pt x="41" y="111"/>
                    <a:pt x="41" y="111"/>
                    <a:pt x="41" y="111"/>
                  </a:cubicBezTo>
                  <a:cubicBezTo>
                    <a:pt x="41" y="105"/>
                    <a:pt x="41" y="105"/>
                    <a:pt x="41" y="105"/>
                  </a:cubicBezTo>
                  <a:cubicBezTo>
                    <a:pt x="41" y="105"/>
                    <a:pt x="41" y="105"/>
                    <a:pt x="41" y="105"/>
                  </a:cubicBezTo>
                  <a:cubicBezTo>
                    <a:pt x="40" y="104"/>
                    <a:pt x="40" y="104"/>
                    <a:pt x="40" y="104"/>
                  </a:cubicBezTo>
                  <a:cubicBezTo>
                    <a:pt x="35" y="94"/>
                    <a:pt x="35" y="94"/>
                    <a:pt x="35" y="94"/>
                  </a:cubicBezTo>
                  <a:cubicBezTo>
                    <a:pt x="32" y="87"/>
                    <a:pt x="32" y="87"/>
                    <a:pt x="32" y="87"/>
                  </a:cubicBezTo>
                  <a:cubicBezTo>
                    <a:pt x="31" y="106"/>
                    <a:pt x="28" y="136"/>
                    <a:pt x="25" y="154"/>
                  </a:cubicBezTo>
                  <a:cubicBezTo>
                    <a:pt x="5" y="152"/>
                    <a:pt x="5" y="152"/>
                    <a:pt x="5" y="152"/>
                  </a:cubicBezTo>
                  <a:cubicBezTo>
                    <a:pt x="8" y="124"/>
                    <a:pt x="10" y="98"/>
                    <a:pt x="11" y="70"/>
                  </a:cubicBezTo>
                  <a:cubicBezTo>
                    <a:pt x="8" y="69"/>
                    <a:pt x="5" y="67"/>
                    <a:pt x="2" y="66"/>
                  </a:cubicBezTo>
                  <a:cubicBezTo>
                    <a:pt x="2" y="66"/>
                    <a:pt x="2" y="66"/>
                    <a:pt x="2" y="66"/>
                  </a:cubicBezTo>
                  <a:cubicBezTo>
                    <a:pt x="6" y="57"/>
                    <a:pt x="11" y="49"/>
                    <a:pt x="15" y="40"/>
                  </a:cubicBezTo>
                  <a:cubicBezTo>
                    <a:pt x="1" y="29"/>
                    <a:pt x="1" y="29"/>
                    <a:pt x="1" y="29"/>
                  </a:cubicBezTo>
                  <a:cubicBezTo>
                    <a:pt x="1" y="29"/>
                    <a:pt x="1" y="29"/>
                    <a:pt x="1" y="29"/>
                  </a:cubicBezTo>
                  <a:cubicBezTo>
                    <a:pt x="0" y="28"/>
                    <a:pt x="0" y="28"/>
                    <a:pt x="0" y="28"/>
                  </a:cubicBezTo>
                  <a:cubicBezTo>
                    <a:pt x="0" y="28"/>
                    <a:pt x="0" y="28"/>
                    <a:pt x="0" y="28"/>
                  </a:cubicBezTo>
                  <a:cubicBezTo>
                    <a:pt x="0" y="28"/>
                    <a:pt x="0" y="28"/>
                    <a:pt x="0" y="28"/>
                  </a:cubicBezTo>
                  <a:cubicBezTo>
                    <a:pt x="0" y="28"/>
                    <a:pt x="3" y="8"/>
                    <a:pt x="3" y="12"/>
                  </a:cubicBezTo>
                  <a:close/>
                </a:path>
              </a:pathLst>
            </a:custGeom>
            <a:grpFill/>
            <a:ln>
              <a:noFill/>
            </a:ln>
            <a:extLst/>
          </p:spPr>
          <p:txBody>
            <a:bodyPr/>
            <a:lstStyle/>
            <a:p>
              <a:pPr fontAlgn="auto">
                <a:spcBef>
                  <a:spcPts val="0"/>
                </a:spcBef>
                <a:spcAft>
                  <a:spcPts val="0"/>
                </a:spcAft>
                <a:defRPr/>
              </a:pP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Freeform 852"/>
            <p:cNvSpPr>
              <a:spLocks noEditPoints="1"/>
            </p:cNvSpPr>
            <p:nvPr/>
          </p:nvSpPr>
          <p:spPr bwMode="auto">
            <a:xfrm>
              <a:off x="8337762" y="5711908"/>
              <a:ext cx="302516" cy="176739"/>
            </a:xfrm>
            <a:custGeom>
              <a:avLst/>
              <a:gdLst>
                <a:gd name="T0" fmla="*/ 63 w 118"/>
                <a:gd name="T1" fmla="*/ 46 h 69"/>
                <a:gd name="T2" fmla="*/ 118 w 118"/>
                <a:gd name="T3" fmla="*/ 0 h 69"/>
                <a:gd name="T4" fmla="*/ 118 w 118"/>
                <a:gd name="T5" fmla="*/ 63 h 69"/>
                <a:gd name="T6" fmla="*/ 112 w 118"/>
                <a:gd name="T7" fmla="*/ 69 h 69"/>
                <a:gd name="T8" fmla="*/ 5 w 118"/>
                <a:gd name="T9" fmla="*/ 69 h 69"/>
                <a:gd name="T10" fmla="*/ 0 w 118"/>
                <a:gd name="T11" fmla="*/ 63 h 69"/>
                <a:gd name="T12" fmla="*/ 0 w 118"/>
                <a:gd name="T13" fmla="*/ 0 h 69"/>
                <a:gd name="T14" fmla="*/ 55 w 118"/>
                <a:gd name="T15" fmla="*/ 46 h 69"/>
                <a:gd name="T16" fmla="*/ 63 w 118"/>
                <a:gd name="T17" fmla="*/ 46 h 69"/>
                <a:gd name="T18" fmla="*/ 84 w 118"/>
                <a:gd name="T19" fmla="*/ 39 h 69"/>
                <a:gd name="T20" fmla="*/ 110 w 118"/>
                <a:gd name="T21" fmla="*/ 64 h 69"/>
                <a:gd name="T22" fmla="*/ 111 w 118"/>
                <a:gd name="T23" fmla="*/ 64 h 69"/>
                <a:gd name="T24" fmla="*/ 113 w 118"/>
                <a:gd name="T25" fmla="*/ 64 h 69"/>
                <a:gd name="T26" fmla="*/ 113 w 118"/>
                <a:gd name="T27" fmla="*/ 61 h 69"/>
                <a:gd name="T28" fmla="*/ 87 w 118"/>
                <a:gd name="T29" fmla="*/ 36 h 69"/>
                <a:gd name="T30" fmla="*/ 84 w 118"/>
                <a:gd name="T31" fmla="*/ 37 h 69"/>
                <a:gd name="T32" fmla="*/ 84 w 118"/>
                <a:gd name="T33" fmla="*/ 39 h 69"/>
                <a:gd name="T34" fmla="*/ 34 w 118"/>
                <a:gd name="T35" fmla="*/ 37 h 69"/>
                <a:gd name="T36" fmla="*/ 31 w 118"/>
                <a:gd name="T37" fmla="*/ 36 h 69"/>
                <a:gd name="T38" fmla="*/ 5 w 118"/>
                <a:gd name="T39" fmla="*/ 61 h 69"/>
                <a:gd name="T40" fmla="*/ 5 w 118"/>
                <a:gd name="T41" fmla="*/ 64 h 69"/>
                <a:gd name="T42" fmla="*/ 6 w 118"/>
                <a:gd name="T43" fmla="*/ 64 h 69"/>
                <a:gd name="T44" fmla="*/ 8 w 118"/>
                <a:gd name="T45" fmla="*/ 64 h 69"/>
                <a:gd name="T46" fmla="*/ 34 w 118"/>
                <a:gd name="T47" fmla="*/ 39 h 69"/>
                <a:gd name="T48" fmla="*/ 34 w 118"/>
                <a:gd name="T49" fmla="*/ 3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69">
                  <a:moveTo>
                    <a:pt x="63" y="46"/>
                  </a:moveTo>
                  <a:cubicBezTo>
                    <a:pt x="118" y="0"/>
                    <a:pt x="118" y="0"/>
                    <a:pt x="118" y="0"/>
                  </a:cubicBezTo>
                  <a:cubicBezTo>
                    <a:pt x="118" y="63"/>
                    <a:pt x="118" y="63"/>
                    <a:pt x="118" y="63"/>
                  </a:cubicBezTo>
                  <a:cubicBezTo>
                    <a:pt x="118" y="66"/>
                    <a:pt x="116" y="69"/>
                    <a:pt x="112" y="69"/>
                  </a:cubicBezTo>
                  <a:cubicBezTo>
                    <a:pt x="5" y="69"/>
                    <a:pt x="5" y="69"/>
                    <a:pt x="5" y="69"/>
                  </a:cubicBezTo>
                  <a:cubicBezTo>
                    <a:pt x="2" y="69"/>
                    <a:pt x="0" y="66"/>
                    <a:pt x="0" y="63"/>
                  </a:cubicBezTo>
                  <a:cubicBezTo>
                    <a:pt x="0" y="0"/>
                    <a:pt x="0" y="0"/>
                    <a:pt x="0" y="0"/>
                  </a:cubicBezTo>
                  <a:cubicBezTo>
                    <a:pt x="55" y="46"/>
                    <a:pt x="55" y="46"/>
                    <a:pt x="55" y="46"/>
                  </a:cubicBezTo>
                  <a:cubicBezTo>
                    <a:pt x="57" y="47"/>
                    <a:pt x="61" y="47"/>
                    <a:pt x="63" y="46"/>
                  </a:cubicBezTo>
                  <a:close/>
                  <a:moveTo>
                    <a:pt x="84" y="39"/>
                  </a:moveTo>
                  <a:cubicBezTo>
                    <a:pt x="110" y="64"/>
                    <a:pt x="110" y="64"/>
                    <a:pt x="110" y="64"/>
                  </a:cubicBezTo>
                  <a:cubicBezTo>
                    <a:pt x="110" y="64"/>
                    <a:pt x="111" y="64"/>
                    <a:pt x="111" y="64"/>
                  </a:cubicBezTo>
                  <a:cubicBezTo>
                    <a:pt x="112" y="64"/>
                    <a:pt x="112" y="64"/>
                    <a:pt x="113" y="64"/>
                  </a:cubicBezTo>
                  <a:cubicBezTo>
                    <a:pt x="113" y="63"/>
                    <a:pt x="113" y="62"/>
                    <a:pt x="113" y="61"/>
                  </a:cubicBezTo>
                  <a:cubicBezTo>
                    <a:pt x="87" y="36"/>
                    <a:pt x="87" y="36"/>
                    <a:pt x="87" y="36"/>
                  </a:cubicBezTo>
                  <a:cubicBezTo>
                    <a:pt x="86" y="36"/>
                    <a:pt x="85" y="36"/>
                    <a:pt x="84" y="37"/>
                  </a:cubicBezTo>
                  <a:cubicBezTo>
                    <a:pt x="84" y="37"/>
                    <a:pt x="84" y="38"/>
                    <a:pt x="84" y="39"/>
                  </a:cubicBezTo>
                  <a:close/>
                  <a:moveTo>
                    <a:pt x="34" y="37"/>
                  </a:moveTo>
                  <a:cubicBezTo>
                    <a:pt x="33" y="36"/>
                    <a:pt x="32" y="36"/>
                    <a:pt x="31" y="36"/>
                  </a:cubicBezTo>
                  <a:cubicBezTo>
                    <a:pt x="5" y="61"/>
                    <a:pt x="5" y="61"/>
                    <a:pt x="5" y="61"/>
                  </a:cubicBezTo>
                  <a:cubicBezTo>
                    <a:pt x="4" y="62"/>
                    <a:pt x="4" y="63"/>
                    <a:pt x="5" y="64"/>
                  </a:cubicBezTo>
                  <a:cubicBezTo>
                    <a:pt x="5" y="64"/>
                    <a:pt x="6" y="64"/>
                    <a:pt x="6" y="64"/>
                  </a:cubicBezTo>
                  <a:cubicBezTo>
                    <a:pt x="7" y="64"/>
                    <a:pt x="7" y="64"/>
                    <a:pt x="8" y="64"/>
                  </a:cubicBezTo>
                  <a:cubicBezTo>
                    <a:pt x="34" y="39"/>
                    <a:pt x="34" y="39"/>
                    <a:pt x="34" y="39"/>
                  </a:cubicBezTo>
                  <a:cubicBezTo>
                    <a:pt x="34" y="38"/>
                    <a:pt x="34" y="37"/>
                    <a:pt x="34" y="37"/>
                  </a:cubicBezTo>
                  <a:close/>
                </a:path>
              </a:pathLst>
            </a:custGeom>
            <a:grpFill/>
            <a:ln>
              <a:noFill/>
            </a:ln>
            <a:extLst/>
          </p:spPr>
          <p:txBody>
            <a:bodyPr/>
            <a:lstStyle/>
            <a:p>
              <a:pPr fontAlgn="auto">
                <a:spcBef>
                  <a:spcPts val="0"/>
                </a:spcBef>
                <a:spcAft>
                  <a:spcPts val="0"/>
                </a:spcAft>
                <a:defRPr/>
              </a:pP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Freeform 853"/>
            <p:cNvSpPr>
              <a:spLocks/>
            </p:cNvSpPr>
            <p:nvPr/>
          </p:nvSpPr>
          <p:spPr bwMode="auto">
            <a:xfrm>
              <a:off x="8414746" y="5709740"/>
              <a:ext cx="169148" cy="43371"/>
            </a:xfrm>
            <a:custGeom>
              <a:avLst/>
              <a:gdLst>
                <a:gd name="T0" fmla="*/ 4 w 66"/>
                <a:gd name="T1" fmla="*/ 1 h 17"/>
                <a:gd name="T2" fmla="*/ 63 w 66"/>
                <a:gd name="T3" fmla="*/ 11 h 17"/>
                <a:gd name="T4" fmla="*/ 66 w 66"/>
                <a:gd name="T5" fmla="*/ 15 h 17"/>
                <a:gd name="T6" fmla="*/ 62 w 66"/>
                <a:gd name="T7" fmla="*/ 17 h 17"/>
                <a:gd name="T8" fmla="*/ 62 w 66"/>
                <a:gd name="T9" fmla="*/ 17 h 17"/>
                <a:gd name="T10" fmla="*/ 2 w 66"/>
                <a:gd name="T11" fmla="*/ 7 h 17"/>
                <a:gd name="T12" fmla="*/ 0 w 66"/>
                <a:gd name="T13" fmla="*/ 3 h 17"/>
                <a:gd name="T14" fmla="*/ 4 w 66"/>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7">
                  <a:moveTo>
                    <a:pt x="4" y="1"/>
                  </a:moveTo>
                  <a:cubicBezTo>
                    <a:pt x="63" y="11"/>
                    <a:pt x="63" y="11"/>
                    <a:pt x="63" y="11"/>
                  </a:cubicBezTo>
                  <a:cubicBezTo>
                    <a:pt x="65" y="11"/>
                    <a:pt x="66" y="13"/>
                    <a:pt x="66" y="15"/>
                  </a:cubicBezTo>
                  <a:cubicBezTo>
                    <a:pt x="65" y="16"/>
                    <a:pt x="64" y="17"/>
                    <a:pt x="62" y="17"/>
                  </a:cubicBezTo>
                  <a:cubicBezTo>
                    <a:pt x="62" y="17"/>
                    <a:pt x="62" y="17"/>
                    <a:pt x="62" y="17"/>
                  </a:cubicBezTo>
                  <a:cubicBezTo>
                    <a:pt x="2" y="7"/>
                    <a:pt x="2" y="7"/>
                    <a:pt x="2" y="7"/>
                  </a:cubicBezTo>
                  <a:cubicBezTo>
                    <a:pt x="1" y="7"/>
                    <a:pt x="0" y="5"/>
                    <a:pt x="0" y="3"/>
                  </a:cubicBezTo>
                  <a:cubicBezTo>
                    <a:pt x="0" y="2"/>
                    <a:pt x="2" y="0"/>
                    <a:pt x="4" y="1"/>
                  </a:cubicBezTo>
                  <a:close/>
                </a:path>
              </a:pathLst>
            </a:custGeom>
            <a:grpFill/>
            <a:ln>
              <a:noFill/>
            </a:ln>
            <a:extLst/>
          </p:spPr>
          <p:txBody>
            <a:bodyPr/>
            <a:lstStyle/>
            <a:p>
              <a:pPr fontAlgn="auto">
                <a:spcBef>
                  <a:spcPts val="0"/>
                </a:spcBef>
                <a:spcAft>
                  <a:spcPts val="0"/>
                </a:spcAft>
                <a:defRPr/>
              </a:pP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46" name="Freeform 854"/>
            <p:cNvSpPr>
              <a:spLocks/>
            </p:cNvSpPr>
            <p:nvPr/>
          </p:nvSpPr>
          <p:spPr bwMode="auto">
            <a:xfrm>
              <a:off x="8407156" y="5743352"/>
              <a:ext cx="135536" cy="35782"/>
            </a:xfrm>
            <a:custGeom>
              <a:avLst/>
              <a:gdLst>
                <a:gd name="T0" fmla="*/ 1 w 53"/>
                <a:gd name="T1" fmla="*/ 3 h 14"/>
                <a:gd name="T2" fmla="*/ 4 w 53"/>
                <a:gd name="T3" fmla="*/ 0 h 14"/>
                <a:gd name="T4" fmla="*/ 50 w 53"/>
                <a:gd name="T5" fmla="*/ 8 h 14"/>
                <a:gd name="T6" fmla="*/ 53 w 53"/>
                <a:gd name="T7" fmla="*/ 12 h 14"/>
                <a:gd name="T8" fmla="*/ 50 w 53"/>
                <a:gd name="T9" fmla="*/ 14 h 14"/>
                <a:gd name="T10" fmla="*/ 49 w 53"/>
                <a:gd name="T11" fmla="*/ 14 h 14"/>
                <a:gd name="T12" fmla="*/ 3 w 53"/>
                <a:gd name="T13" fmla="*/ 7 h 14"/>
                <a:gd name="T14" fmla="*/ 1 w 53"/>
                <a:gd name="T15" fmla="*/ 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4">
                  <a:moveTo>
                    <a:pt x="1" y="3"/>
                  </a:moveTo>
                  <a:cubicBezTo>
                    <a:pt x="1" y="1"/>
                    <a:pt x="2" y="0"/>
                    <a:pt x="4" y="0"/>
                  </a:cubicBezTo>
                  <a:cubicBezTo>
                    <a:pt x="50" y="8"/>
                    <a:pt x="50" y="8"/>
                    <a:pt x="50" y="8"/>
                  </a:cubicBezTo>
                  <a:cubicBezTo>
                    <a:pt x="52" y="8"/>
                    <a:pt x="53" y="10"/>
                    <a:pt x="53" y="12"/>
                  </a:cubicBezTo>
                  <a:cubicBezTo>
                    <a:pt x="53" y="13"/>
                    <a:pt x="51" y="14"/>
                    <a:pt x="50" y="14"/>
                  </a:cubicBezTo>
                  <a:cubicBezTo>
                    <a:pt x="50" y="14"/>
                    <a:pt x="49" y="14"/>
                    <a:pt x="49" y="14"/>
                  </a:cubicBezTo>
                  <a:cubicBezTo>
                    <a:pt x="3" y="7"/>
                    <a:pt x="3" y="7"/>
                    <a:pt x="3" y="7"/>
                  </a:cubicBezTo>
                  <a:cubicBezTo>
                    <a:pt x="1" y="6"/>
                    <a:pt x="0" y="5"/>
                    <a:pt x="1" y="3"/>
                  </a:cubicBezTo>
                  <a:close/>
                </a:path>
              </a:pathLst>
            </a:custGeom>
            <a:grpFill/>
            <a:ln>
              <a:noFill/>
            </a:ln>
            <a:extLst/>
          </p:spPr>
          <p:txBody>
            <a:bodyPr/>
            <a:lstStyle/>
            <a:p>
              <a:pPr fontAlgn="auto">
                <a:spcBef>
                  <a:spcPts val="0"/>
                </a:spcBef>
                <a:spcAft>
                  <a:spcPts val="0"/>
                </a:spcAft>
                <a:defRPr/>
              </a:pP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Freeform 855"/>
            <p:cNvSpPr>
              <a:spLocks/>
            </p:cNvSpPr>
            <p:nvPr/>
          </p:nvSpPr>
          <p:spPr bwMode="auto">
            <a:xfrm>
              <a:off x="8450527" y="5784555"/>
              <a:ext cx="61805" cy="22770"/>
            </a:xfrm>
            <a:custGeom>
              <a:avLst/>
              <a:gdLst>
                <a:gd name="T0" fmla="*/ 21 w 24"/>
                <a:gd name="T1" fmla="*/ 3 h 9"/>
                <a:gd name="T2" fmla="*/ 24 w 24"/>
                <a:gd name="T3" fmla="*/ 6 h 9"/>
                <a:gd name="T4" fmla="*/ 21 w 24"/>
                <a:gd name="T5" fmla="*/ 9 h 9"/>
                <a:gd name="T6" fmla="*/ 20 w 24"/>
                <a:gd name="T7" fmla="*/ 9 h 9"/>
                <a:gd name="T8" fmla="*/ 3 w 24"/>
                <a:gd name="T9" fmla="*/ 6 h 9"/>
                <a:gd name="T10" fmla="*/ 0 w 24"/>
                <a:gd name="T11" fmla="*/ 3 h 9"/>
                <a:gd name="T12" fmla="*/ 4 w 24"/>
                <a:gd name="T13" fmla="*/ 0 h 9"/>
                <a:gd name="T14" fmla="*/ 21 w 24"/>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9">
                  <a:moveTo>
                    <a:pt x="21" y="3"/>
                  </a:moveTo>
                  <a:cubicBezTo>
                    <a:pt x="23" y="3"/>
                    <a:pt x="24" y="5"/>
                    <a:pt x="24" y="6"/>
                  </a:cubicBezTo>
                  <a:cubicBezTo>
                    <a:pt x="24" y="8"/>
                    <a:pt x="22" y="9"/>
                    <a:pt x="21" y="9"/>
                  </a:cubicBezTo>
                  <a:cubicBezTo>
                    <a:pt x="21" y="9"/>
                    <a:pt x="21" y="9"/>
                    <a:pt x="20" y="9"/>
                  </a:cubicBezTo>
                  <a:cubicBezTo>
                    <a:pt x="3" y="6"/>
                    <a:pt x="3" y="6"/>
                    <a:pt x="3" y="6"/>
                  </a:cubicBezTo>
                  <a:cubicBezTo>
                    <a:pt x="1" y="6"/>
                    <a:pt x="0" y="4"/>
                    <a:pt x="0" y="3"/>
                  </a:cubicBezTo>
                  <a:cubicBezTo>
                    <a:pt x="0" y="1"/>
                    <a:pt x="2" y="0"/>
                    <a:pt x="4" y="0"/>
                  </a:cubicBezTo>
                  <a:lnTo>
                    <a:pt x="21" y="3"/>
                  </a:lnTo>
                  <a:close/>
                </a:path>
              </a:pathLst>
            </a:custGeom>
            <a:grpFill/>
            <a:ln>
              <a:noFill/>
            </a:ln>
            <a:extLst/>
          </p:spPr>
          <p:txBody>
            <a:bodyPr/>
            <a:lstStyle/>
            <a:p>
              <a:pPr fontAlgn="auto">
                <a:spcBef>
                  <a:spcPts val="0"/>
                </a:spcBef>
                <a:spcAft>
                  <a:spcPts val="0"/>
                </a:spcAft>
                <a:defRPr/>
              </a:pP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7893817" y="3457087"/>
            <a:ext cx="2556777" cy="436193"/>
            <a:chOff x="7539568" y="1725919"/>
            <a:chExt cx="3302985" cy="638629"/>
          </a:xfrm>
          <a:effectLst>
            <a:outerShdw blurRad="50800" dist="38100" dir="2700000" algn="tl" rotWithShape="0">
              <a:prstClr val="black">
                <a:alpha val="40000"/>
              </a:prstClr>
            </a:outerShdw>
          </a:effectLst>
        </p:grpSpPr>
        <p:sp>
          <p:nvSpPr>
            <p:cNvPr id="49" name="同侧圆角矩形 48"/>
            <p:cNvSpPr/>
            <p:nvPr/>
          </p:nvSpPr>
          <p:spPr>
            <a:xfrm rot="16200000" flipH="1">
              <a:off x="7948588" y="1316899"/>
              <a:ext cx="638629" cy="1456669"/>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50" name="同侧圆角矩形 49"/>
            <p:cNvSpPr/>
            <p:nvPr/>
          </p:nvSpPr>
          <p:spPr>
            <a:xfrm rot="5400000">
              <a:off x="9232949" y="754944"/>
              <a:ext cx="638629" cy="2580579"/>
            </a:xfrm>
            <a:prstGeom prst="round2SameRect">
              <a:avLst>
                <a:gd name="adj1" fmla="val 50000"/>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7893817" y="2123587"/>
            <a:ext cx="2556777" cy="436193"/>
            <a:chOff x="7539568" y="1725919"/>
            <a:chExt cx="3302985" cy="638629"/>
          </a:xfrm>
          <a:effectLst>
            <a:outerShdw blurRad="50800" dist="38100" dir="2700000" algn="tl" rotWithShape="0">
              <a:prstClr val="black">
                <a:alpha val="40000"/>
              </a:prstClr>
            </a:outerShdw>
          </a:effectLst>
        </p:grpSpPr>
        <p:sp>
          <p:nvSpPr>
            <p:cNvPr id="52" name="同侧圆角矩形 51"/>
            <p:cNvSpPr/>
            <p:nvPr/>
          </p:nvSpPr>
          <p:spPr>
            <a:xfrm rot="16200000" flipH="1">
              <a:off x="7948588" y="1316899"/>
              <a:ext cx="638629" cy="1456669"/>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53" name="同侧圆角矩形 52"/>
            <p:cNvSpPr/>
            <p:nvPr/>
          </p:nvSpPr>
          <p:spPr>
            <a:xfrm rot="5400000">
              <a:off x="9232949" y="754944"/>
              <a:ext cx="638629" cy="2580579"/>
            </a:xfrm>
            <a:prstGeom prst="round2SameRect">
              <a:avLst>
                <a:gd name="adj1" fmla="val 50000"/>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7893817" y="4790587"/>
            <a:ext cx="2556777" cy="436193"/>
            <a:chOff x="7539568" y="1725919"/>
            <a:chExt cx="3302985" cy="638629"/>
          </a:xfrm>
          <a:effectLst>
            <a:outerShdw blurRad="50800" dist="38100" dir="2700000" algn="tl" rotWithShape="0">
              <a:prstClr val="black">
                <a:alpha val="40000"/>
              </a:prstClr>
            </a:outerShdw>
          </a:effectLst>
        </p:grpSpPr>
        <p:sp>
          <p:nvSpPr>
            <p:cNvPr id="55" name="同侧圆角矩形 54"/>
            <p:cNvSpPr/>
            <p:nvPr/>
          </p:nvSpPr>
          <p:spPr>
            <a:xfrm rot="16200000" flipH="1">
              <a:off x="7948588" y="1316899"/>
              <a:ext cx="638629" cy="1456669"/>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56" name="同侧圆角矩形 55"/>
            <p:cNvSpPr/>
            <p:nvPr/>
          </p:nvSpPr>
          <p:spPr>
            <a:xfrm rot="5400000">
              <a:off x="9232949" y="754944"/>
              <a:ext cx="638629" cy="2580579"/>
            </a:xfrm>
            <a:prstGeom prst="round2SameRect">
              <a:avLst>
                <a:gd name="adj1" fmla="val 50000"/>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flipH="1">
            <a:off x="1741406" y="3457087"/>
            <a:ext cx="2556777" cy="436193"/>
            <a:chOff x="7539568" y="1725919"/>
            <a:chExt cx="3302985" cy="638629"/>
          </a:xfrm>
          <a:effectLst>
            <a:outerShdw blurRad="50800" dist="38100" dir="2700000" algn="tl" rotWithShape="0">
              <a:prstClr val="black">
                <a:alpha val="40000"/>
              </a:prstClr>
            </a:outerShdw>
          </a:effectLst>
        </p:grpSpPr>
        <p:sp>
          <p:nvSpPr>
            <p:cNvPr id="58" name="同侧圆角矩形 57"/>
            <p:cNvSpPr/>
            <p:nvPr/>
          </p:nvSpPr>
          <p:spPr>
            <a:xfrm rot="16200000" flipH="1">
              <a:off x="7948588" y="1316899"/>
              <a:ext cx="638629" cy="1456669"/>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59" name="同侧圆角矩形 58"/>
            <p:cNvSpPr/>
            <p:nvPr/>
          </p:nvSpPr>
          <p:spPr>
            <a:xfrm rot="5400000">
              <a:off x="9232949" y="754944"/>
              <a:ext cx="638629" cy="2580579"/>
            </a:xfrm>
            <a:prstGeom prst="round2SameRect">
              <a:avLst>
                <a:gd name="adj1" fmla="val 50000"/>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flipH="1">
            <a:off x="1741406" y="2123587"/>
            <a:ext cx="2556777" cy="436193"/>
            <a:chOff x="7539568" y="1725919"/>
            <a:chExt cx="3302985" cy="638629"/>
          </a:xfrm>
          <a:effectLst>
            <a:outerShdw blurRad="50800" dist="38100" dir="2700000" algn="tl" rotWithShape="0">
              <a:prstClr val="black">
                <a:alpha val="40000"/>
              </a:prstClr>
            </a:outerShdw>
          </a:effectLst>
        </p:grpSpPr>
        <p:sp>
          <p:nvSpPr>
            <p:cNvPr id="61" name="同侧圆角矩形 60"/>
            <p:cNvSpPr/>
            <p:nvPr/>
          </p:nvSpPr>
          <p:spPr>
            <a:xfrm rot="16200000" flipH="1">
              <a:off x="7948588" y="1316899"/>
              <a:ext cx="638629" cy="1456669"/>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62" name="同侧圆角矩形 61"/>
            <p:cNvSpPr/>
            <p:nvPr/>
          </p:nvSpPr>
          <p:spPr>
            <a:xfrm rot="5400000">
              <a:off x="9232949" y="754944"/>
              <a:ext cx="638629" cy="2580579"/>
            </a:xfrm>
            <a:prstGeom prst="round2SameRect">
              <a:avLst>
                <a:gd name="adj1" fmla="val 50000"/>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grpSp>
      <p:grpSp>
        <p:nvGrpSpPr>
          <p:cNvPr id="63" name="组合 62"/>
          <p:cNvGrpSpPr/>
          <p:nvPr/>
        </p:nvGrpSpPr>
        <p:grpSpPr>
          <a:xfrm flipH="1">
            <a:off x="1741406" y="4790587"/>
            <a:ext cx="2556777" cy="436193"/>
            <a:chOff x="7539568" y="1725919"/>
            <a:chExt cx="3302985" cy="638629"/>
          </a:xfrm>
          <a:effectLst>
            <a:outerShdw blurRad="50800" dist="38100" dir="2700000" algn="tl" rotWithShape="0">
              <a:prstClr val="black">
                <a:alpha val="40000"/>
              </a:prstClr>
            </a:outerShdw>
          </a:effectLst>
        </p:grpSpPr>
        <p:sp>
          <p:nvSpPr>
            <p:cNvPr id="64" name="同侧圆角矩形 63"/>
            <p:cNvSpPr/>
            <p:nvPr/>
          </p:nvSpPr>
          <p:spPr>
            <a:xfrm rot="16200000" flipH="1">
              <a:off x="7948588" y="1316899"/>
              <a:ext cx="638629" cy="1456669"/>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65" name="同侧圆角矩形 64"/>
            <p:cNvSpPr/>
            <p:nvPr/>
          </p:nvSpPr>
          <p:spPr>
            <a:xfrm rot="5400000">
              <a:off x="9232949" y="754944"/>
              <a:ext cx="638629" cy="2580579"/>
            </a:xfrm>
            <a:prstGeom prst="round2SameRect">
              <a:avLst>
                <a:gd name="adj1" fmla="val 50000"/>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grpSp>
      <p:cxnSp>
        <p:nvCxnSpPr>
          <p:cNvPr id="66" name="直接箭头连接符 65"/>
          <p:cNvCxnSpPr/>
          <p:nvPr/>
        </p:nvCxnSpPr>
        <p:spPr>
          <a:xfrm>
            <a:off x="7050088" y="3675063"/>
            <a:ext cx="682625" cy="0"/>
          </a:xfrm>
          <a:prstGeom prst="straightConnector1">
            <a:avLst/>
          </a:prstGeom>
          <a:ln w="127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7" name="直接箭头连接符 66"/>
          <p:cNvCxnSpPr/>
          <p:nvPr/>
        </p:nvCxnSpPr>
        <p:spPr>
          <a:xfrm flipH="1">
            <a:off x="4459288" y="3675063"/>
            <a:ext cx="682625" cy="0"/>
          </a:xfrm>
          <a:prstGeom prst="straightConnector1">
            <a:avLst/>
          </a:prstGeom>
          <a:ln w="127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8" name="直接箭头连接符 67"/>
          <p:cNvCxnSpPr/>
          <p:nvPr/>
        </p:nvCxnSpPr>
        <p:spPr>
          <a:xfrm flipV="1">
            <a:off x="6772275" y="2365375"/>
            <a:ext cx="944563" cy="708025"/>
          </a:xfrm>
          <a:prstGeom prst="straightConnector1">
            <a:avLst/>
          </a:prstGeom>
          <a:ln w="127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9" name="直接箭头连接符 68"/>
          <p:cNvCxnSpPr/>
          <p:nvPr/>
        </p:nvCxnSpPr>
        <p:spPr>
          <a:xfrm>
            <a:off x="6772275" y="4249738"/>
            <a:ext cx="944563" cy="708025"/>
          </a:xfrm>
          <a:prstGeom prst="straightConnector1">
            <a:avLst/>
          </a:prstGeom>
          <a:ln w="127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0" name="直接箭头连接符 69"/>
          <p:cNvCxnSpPr/>
          <p:nvPr/>
        </p:nvCxnSpPr>
        <p:spPr>
          <a:xfrm flipH="1" flipV="1">
            <a:off x="4487863" y="2365375"/>
            <a:ext cx="944562" cy="708025"/>
          </a:xfrm>
          <a:prstGeom prst="straightConnector1">
            <a:avLst/>
          </a:prstGeom>
          <a:ln w="127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1" name="直接箭头连接符 70"/>
          <p:cNvCxnSpPr/>
          <p:nvPr/>
        </p:nvCxnSpPr>
        <p:spPr>
          <a:xfrm flipH="1">
            <a:off x="4487863" y="4249738"/>
            <a:ext cx="944562" cy="708025"/>
          </a:xfrm>
          <a:prstGeom prst="straightConnector1">
            <a:avLst/>
          </a:prstGeom>
          <a:ln w="127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2" name="文本框 49"/>
          <p:cNvSpPr txBox="1"/>
          <p:nvPr/>
        </p:nvSpPr>
        <p:spPr bwMode="auto">
          <a:xfrm>
            <a:off x="1649413" y="2608263"/>
            <a:ext cx="2660650" cy="276999"/>
          </a:xfrm>
          <a:prstGeom prst="rect">
            <a:avLst/>
          </a:prstGeom>
          <a:noFill/>
        </p:spPr>
        <p:txBody>
          <a:bodyPr>
            <a:spAutoFit/>
          </a:bodyPr>
          <a:lstStyle/>
          <a:p>
            <a:pPr algn="just" fontAlgn="auto">
              <a:spcBef>
                <a:spcPts val="0"/>
              </a:spcBef>
              <a:spcAft>
                <a:spcPts val="0"/>
              </a:spcAft>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定做内容：保密</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保护客户隐私</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a:t>
            </a:r>
          </a:p>
        </p:txBody>
      </p:sp>
      <p:sp>
        <p:nvSpPr>
          <p:cNvPr id="73" name="文本框 50"/>
          <p:cNvSpPr txBox="1"/>
          <p:nvPr/>
        </p:nvSpPr>
        <p:spPr bwMode="auto">
          <a:xfrm>
            <a:off x="1695450" y="2165350"/>
            <a:ext cx="2162175" cy="400050"/>
          </a:xfrm>
          <a:prstGeom prst="rect">
            <a:avLst/>
          </a:prstGeom>
          <a:noFill/>
        </p:spPr>
        <p:txBody>
          <a:bodyPr>
            <a:spAutoFit/>
          </a:bodyPr>
          <a:lstStyle/>
          <a:p>
            <a:pPr algn="ctr" fontAlgn="auto">
              <a:spcBef>
                <a:spcPts val="0"/>
              </a:spcBef>
              <a:spcAft>
                <a:spcPts val="0"/>
              </a:spcAft>
              <a:defRPr/>
            </a:pPr>
            <a:r>
              <a:rPr lang="zh-CN" altLang="en-US" sz="2000" b="1" spc="100" dirty="0">
                <a:solidFill>
                  <a:schemeClr val="bg1"/>
                </a:solidFill>
                <a:latin typeface="微软雅黑" panose="020B0503020204020204" pitchFamily="34" charset="-122"/>
                <a:ea typeface="微软雅黑" panose="020B0503020204020204" pitchFamily="34" charset="-122"/>
              </a:rPr>
              <a:t>证券商业用途</a:t>
            </a:r>
          </a:p>
        </p:txBody>
      </p:sp>
      <p:sp>
        <p:nvSpPr>
          <p:cNvPr id="74" name="文本框 53"/>
          <p:cNvSpPr txBox="1"/>
          <p:nvPr/>
        </p:nvSpPr>
        <p:spPr bwMode="auto">
          <a:xfrm>
            <a:off x="1649413" y="3937000"/>
            <a:ext cx="2660650" cy="276999"/>
          </a:xfrm>
          <a:prstGeom prst="rect">
            <a:avLst/>
          </a:prstGeom>
          <a:noFill/>
        </p:spPr>
        <p:txBody>
          <a:bodyPr>
            <a:spAutoFit/>
          </a:bodyPr>
          <a:lstStyle/>
          <a:p>
            <a:pPr algn="just" fontAlgn="auto">
              <a:spcBef>
                <a:spcPts val="0"/>
              </a:spcBef>
              <a:spcAft>
                <a:spcPts val="0"/>
              </a:spcAft>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定制内容：保密</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保护客户隐私</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a:t>
            </a:r>
          </a:p>
        </p:txBody>
      </p:sp>
      <p:sp>
        <p:nvSpPr>
          <p:cNvPr id="75" name="文本框 54"/>
          <p:cNvSpPr txBox="1"/>
          <p:nvPr/>
        </p:nvSpPr>
        <p:spPr bwMode="auto">
          <a:xfrm>
            <a:off x="1695450" y="3495675"/>
            <a:ext cx="2162175" cy="400050"/>
          </a:xfrm>
          <a:prstGeom prst="rect">
            <a:avLst/>
          </a:prstGeom>
          <a:noFill/>
        </p:spPr>
        <p:txBody>
          <a:bodyPr>
            <a:spAutoFit/>
          </a:bodyPr>
          <a:lstStyle/>
          <a:p>
            <a:pPr algn="ctr" fontAlgn="auto">
              <a:spcBef>
                <a:spcPts val="0"/>
              </a:spcBef>
              <a:spcAft>
                <a:spcPts val="0"/>
              </a:spcAft>
              <a:defRPr/>
            </a:pPr>
            <a:r>
              <a:rPr lang="zh-CN" altLang="en-US" sz="2000" b="1" spc="100" dirty="0">
                <a:solidFill>
                  <a:schemeClr val="bg1"/>
                </a:solidFill>
                <a:latin typeface="微软雅黑" panose="020B0503020204020204" pitchFamily="34" charset="-122"/>
                <a:ea typeface="微软雅黑" panose="020B0503020204020204" pitchFamily="34" charset="-122"/>
              </a:rPr>
              <a:t>证券个人用途</a:t>
            </a:r>
          </a:p>
        </p:txBody>
      </p:sp>
      <p:sp>
        <p:nvSpPr>
          <p:cNvPr id="76" name="文本框 56"/>
          <p:cNvSpPr txBox="1"/>
          <p:nvPr/>
        </p:nvSpPr>
        <p:spPr bwMode="auto">
          <a:xfrm>
            <a:off x="1649413" y="5280025"/>
            <a:ext cx="2660650" cy="276999"/>
          </a:xfrm>
          <a:prstGeom prst="rect">
            <a:avLst/>
          </a:prstGeom>
          <a:noFill/>
        </p:spPr>
        <p:txBody>
          <a:bodyPr>
            <a:spAutoFit/>
          </a:bodyPr>
          <a:lstStyle/>
          <a:p>
            <a:pPr algn="just" fontAlgn="auto">
              <a:spcBef>
                <a:spcPts val="0"/>
              </a:spcBef>
              <a:spcAft>
                <a:spcPts val="0"/>
              </a:spcAft>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定制内容：保密</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保护客户隐私</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a:t>
            </a:r>
          </a:p>
        </p:txBody>
      </p:sp>
      <p:sp>
        <p:nvSpPr>
          <p:cNvPr id="77" name="文本框 57"/>
          <p:cNvSpPr txBox="1"/>
          <p:nvPr/>
        </p:nvSpPr>
        <p:spPr bwMode="auto">
          <a:xfrm>
            <a:off x="1695450" y="4838700"/>
            <a:ext cx="2162175" cy="400050"/>
          </a:xfrm>
          <a:prstGeom prst="rect">
            <a:avLst/>
          </a:prstGeom>
          <a:noFill/>
        </p:spPr>
        <p:txBody>
          <a:bodyPr>
            <a:spAutoFit/>
          </a:bodyPr>
          <a:lstStyle/>
          <a:p>
            <a:pPr algn="ctr" fontAlgn="auto">
              <a:spcBef>
                <a:spcPts val="0"/>
              </a:spcBef>
              <a:spcAft>
                <a:spcPts val="0"/>
              </a:spcAft>
              <a:defRPr/>
            </a:pPr>
            <a:r>
              <a:rPr lang="zh-CN" altLang="en-US" sz="2000" b="1" spc="100" dirty="0">
                <a:solidFill>
                  <a:schemeClr val="bg1"/>
                </a:solidFill>
                <a:latin typeface="微软雅黑" panose="020B0503020204020204" pitchFamily="34" charset="-122"/>
                <a:ea typeface="微软雅黑" panose="020B0503020204020204" pitchFamily="34" charset="-122"/>
              </a:rPr>
              <a:t>信息安全系统</a:t>
            </a:r>
          </a:p>
        </p:txBody>
      </p:sp>
      <p:sp>
        <p:nvSpPr>
          <p:cNvPr id="78" name="文本框 58"/>
          <p:cNvSpPr txBox="1"/>
          <p:nvPr/>
        </p:nvSpPr>
        <p:spPr bwMode="auto">
          <a:xfrm>
            <a:off x="7870825" y="2608263"/>
            <a:ext cx="2660650" cy="276999"/>
          </a:xfrm>
          <a:prstGeom prst="rect">
            <a:avLst/>
          </a:prstGeom>
          <a:noFill/>
        </p:spPr>
        <p:txBody>
          <a:bodyPr>
            <a:spAutoFit/>
          </a:bodyPr>
          <a:lstStyle/>
          <a:p>
            <a:pPr algn="just" fontAlgn="auto">
              <a:spcBef>
                <a:spcPts val="0"/>
              </a:spcBef>
              <a:spcAft>
                <a:spcPts val="0"/>
              </a:spcAft>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定做内容：保密</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保护客户隐私</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a:t>
            </a:r>
          </a:p>
        </p:txBody>
      </p:sp>
      <p:sp>
        <p:nvSpPr>
          <p:cNvPr id="79" name="文本框 59"/>
          <p:cNvSpPr txBox="1"/>
          <p:nvPr/>
        </p:nvSpPr>
        <p:spPr bwMode="auto">
          <a:xfrm>
            <a:off x="8347075" y="2165350"/>
            <a:ext cx="2160588" cy="400050"/>
          </a:xfrm>
          <a:prstGeom prst="rect">
            <a:avLst/>
          </a:prstGeom>
          <a:noFill/>
        </p:spPr>
        <p:txBody>
          <a:bodyPr>
            <a:spAutoFit/>
          </a:bodyPr>
          <a:lstStyle/>
          <a:p>
            <a:pPr algn="ctr" fontAlgn="auto">
              <a:spcBef>
                <a:spcPts val="0"/>
              </a:spcBef>
              <a:spcAft>
                <a:spcPts val="0"/>
              </a:spcAft>
              <a:defRPr/>
            </a:pPr>
            <a:r>
              <a:rPr lang="zh-CN" altLang="en-US" sz="2000" b="1" spc="100" dirty="0">
                <a:solidFill>
                  <a:schemeClr val="bg1"/>
                </a:solidFill>
                <a:latin typeface="微软雅黑" panose="020B0503020204020204" pitchFamily="34" charset="-122"/>
                <a:ea typeface="微软雅黑" panose="020B0503020204020204" pitchFamily="34" charset="-122"/>
              </a:rPr>
              <a:t>定时提醒系统</a:t>
            </a:r>
          </a:p>
        </p:txBody>
      </p:sp>
      <p:sp>
        <p:nvSpPr>
          <p:cNvPr id="80" name="文本框 62"/>
          <p:cNvSpPr txBox="1"/>
          <p:nvPr/>
        </p:nvSpPr>
        <p:spPr bwMode="auto">
          <a:xfrm>
            <a:off x="7870825" y="3933825"/>
            <a:ext cx="2660650" cy="276999"/>
          </a:xfrm>
          <a:prstGeom prst="rect">
            <a:avLst/>
          </a:prstGeom>
          <a:noFill/>
        </p:spPr>
        <p:txBody>
          <a:bodyPr>
            <a:spAutoFit/>
          </a:bodyPr>
          <a:lstStyle/>
          <a:p>
            <a:pPr algn="just" fontAlgn="auto">
              <a:spcBef>
                <a:spcPts val="0"/>
              </a:spcBef>
              <a:spcAft>
                <a:spcPts val="0"/>
              </a:spcAft>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定制内容：保密</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保护客户隐私</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a:t>
            </a:r>
          </a:p>
        </p:txBody>
      </p:sp>
      <p:sp>
        <p:nvSpPr>
          <p:cNvPr id="81" name="文本框 63"/>
          <p:cNvSpPr txBox="1"/>
          <p:nvPr/>
        </p:nvSpPr>
        <p:spPr bwMode="auto">
          <a:xfrm>
            <a:off x="8347075" y="3492500"/>
            <a:ext cx="2160588" cy="400050"/>
          </a:xfrm>
          <a:prstGeom prst="rect">
            <a:avLst/>
          </a:prstGeom>
          <a:noFill/>
        </p:spPr>
        <p:txBody>
          <a:bodyPr>
            <a:spAutoFit/>
          </a:bodyPr>
          <a:lstStyle/>
          <a:p>
            <a:pPr algn="ctr" fontAlgn="auto">
              <a:spcBef>
                <a:spcPts val="0"/>
              </a:spcBef>
              <a:spcAft>
                <a:spcPts val="0"/>
              </a:spcAft>
              <a:defRPr/>
            </a:pPr>
            <a:r>
              <a:rPr lang="zh-CN" altLang="en-US" sz="2000" b="1" spc="100" dirty="0">
                <a:solidFill>
                  <a:schemeClr val="bg1"/>
                </a:solidFill>
                <a:latin typeface="微软雅黑" panose="020B0503020204020204" pitchFamily="34" charset="-122"/>
                <a:ea typeface="微软雅黑" panose="020B0503020204020204" pitchFamily="34" charset="-122"/>
              </a:rPr>
              <a:t>公司通讯系统</a:t>
            </a:r>
          </a:p>
        </p:txBody>
      </p:sp>
      <p:sp>
        <p:nvSpPr>
          <p:cNvPr id="82" name="文本框 65"/>
          <p:cNvSpPr txBox="1"/>
          <p:nvPr/>
        </p:nvSpPr>
        <p:spPr bwMode="auto">
          <a:xfrm>
            <a:off x="7870825" y="5280025"/>
            <a:ext cx="2660650" cy="276999"/>
          </a:xfrm>
          <a:prstGeom prst="rect">
            <a:avLst/>
          </a:prstGeom>
          <a:noFill/>
        </p:spPr>
        <p:txBody>
          <a:bodyPr>
            <a:spAutoFit/>
          </a:bodyPr>
          <a:lstStyle/>
          <a:p>
            <a:pPr algn="just" fontAlgn="auto">
              <a:spcBef>
                <a:spcPts val="0"/>
              </a:spcBef>
              <a:spcAft>
                <a:spcPts val="0"/>
              </a:spcAft>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定制内容：保密</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保护客户隐私</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a:t>
            </a:r>
          </a:p>
        </p:txBody>
      </p:sp>
      <p:sp>
        <p:nvSpPr>
          <p:cNvPr id="83" name="文本框 66"/>
          <p:cNvSpPr txBox="1"/>
          <p:nvPr/>
        </p:nvSpPr>
        <p:spPr bwMode="auto">
          <a:xfrm>
            <a:off x="8347075" y="4838700"/>
            <a:ext cx="2160588" cy="400050"/>
          </a:xfrm>
          <a:prstGeom prst="rect">
            <a:avLst/>
          </a:prstGeom>
          <a:noFill/>
        </p:spPr>
        <p:txBody>
          <a:bodyPr>
            <a:spAutoFit/>
          </a:bodyPr>
          <a:lstStyle/>
          <a:p>
            <a:pPr algn="ctr" fontAlgn="auto">
              <a:spcBef>
                <a:spcPts val="0"/>
              </a:spcBef>
              <a:spcAft>
                <a:spcPts val="0"/>
              </a:spcAft>
              <a:defRPr/>
            </a:pPr>
            <a:r>
              <a:rPr lang="zh-CN" altLang="en-US" sz="2000" b="1" spc="100" dirty="0">
                <a:solidFill>
                  <a:schemeClr val="bg1"/>
                </a:solidFill>
                <a:latin typeface="微软雅黑" panose="020B0503020204020204" pitchFamily="34" charset="-122"/>
                <a:ea typeface="微软雅黑" panose="020B0503020204020204" pitchFamily="34" charset="-122"/>
              </a:rPr>
              <a:t>公共服务系统</a:t>
            </a:r>
          </a:p>
        </p:txBody>
      </p:sp>
      <p:grpSp>
        <p:nvGrpSpPr>
          <p:cNvPr id="84" name="组合 83"/>
          <p:cNvGrpSpPr/>
          <p:nvPr/>
        </p:nvGrpSpPr>
        <p:grpSpPr>
          <a:xfrm>
            <a:off x="3851244" y="2222827"/>
            <a:ext cx="274866" cy="221450"/>
            <a:chOff x="2702739" y="3017462"/>
            <a:chExt cx="535636" cy="431545"/>
          </a:xfrm>
          <a:solidFill>
            <a:schemeClr val="bg1">
              <a:lumMod val="50000"/>
            </a:schemeClr>
          </a:solidFill>
        </p:grpSpPr>
        <p:sp>
          <p:nvSpPr>
            <p:cNvPr id="85" name="Freeform 45"/>
            <p:cNvSpPr>
              <a:spLocks/>
            </p:cNvSpPr>
            <p:nvPr/>
          </p:nvSpPr>
          <p:spPr bwMode="auto">
            <a:xfrm>
              <a:off x="2772133" y="3189864"/>
              <a:ext cx="176739" cy="35782"/>
            </a:xfrm>
            <a:custGeom>
              <a:avLst/>
              <a:gdLst>
                <a:gd name="T0" fmla="*/ 63 w 69"/>
                <a:gd name="T1" fmla="*/ 14 h 14"/>
                <a:gd name="T2" fmla="*/ 7 w 69"/>
                <a:gd name="T3" fmla="*/ 14 h 14"/>
                <a:gd name="T4" fmla="*/ 0 w 69"/>
                <a:gd name="T5" fmla="*/ 7 h 14"/>
                <a:gd name="T6" fmla="*/ 7 w 69"/>
                <a:gd name="T7" fmla="*/ 0 h 14"/>
                <a:gd name="T8" fmla="*/ 63 w 69"/>
                <a:gd name="T9" fmla="*/ 0 h 14"/>
                <a:gd name="T10" fmla="*/ 69 w 69"/>
                <a:gd name="T11" fmla="*/ 7 h 14"/>
                <a:gd name="T12" fmla="*/ 63 w 69"/>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9" h="14">
                  <a:moveTo>
                    <a:pt x="63" y="14"/>
                  </a:moveTo>
                  <a:cubicBezTo>
                    <a:pt x="7" y="14"/>
                    <a:pt x="7" y="14"/>
                    <a:pt x="7" y="14"/>
                  </a:cubicBezTo>
                  <a:cubicBezTo>
                    <a:pt x="3" y="14"/>
                    <a:pt x="0" y="11"/>
                    <a:pt x="0" y="7"/>
                  </a:cubicBezTo>
                  <a:cubicBezTo>
                    <a:pt x="0" y="3"/>
                    <a:pt x="3" y="0"/>
                    <a:pt x="7" y="0"/>
                  </a:cubicBezTo>
                  <a:cubicBezTo>
                    <a:pt x="63" y="0"/>
                    <a:pt x="63" y="0"/>
                    <a:pt x="63" y="0"/>
                  </a:cubicBezTo>
                  <a:cubicBezTo>
                    <a:pt x="66" y="0"/>
                    <a:pt x="69" y="3"/>
                    <a:pt x="69" y="7"/>
                  </a:cubicBezTo>
                  <a:cubicBezTo>
                    <a:pt x="69" y="11"/>
                    <a:pt x="66" y="14"/>
                    <a:pt x="63" y="14"/>
                  </a:cubicBez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86" name="Freeform 46"/>
            <p:cNvSpPr>
              <a:spLocks/>
            </p:cNvSpPr>
            <p:nvPr/>
          </p:nvSpPr>
          <p:spPr bwMode="auto">
            <a:xfrm>
              <a:off x="2792734" y="3194201"/>
              <a:ext cx="35782" cy="72647"/>
            </a:xfrm>
            <a:custGeom>
              <a:avLst/>
              <a:gdLst>
                <a:gd name="T0" fmla="*/ 7 w 14"/>
                <a:gd name="T1" fmla="*/ 28 h 28"/>
                <a:gd name="T2" fmla="*/ 0 w 14"/>
                <a:gd name="T3" fmla="*/ 21 h 28"/>
                <a:gd name="T4" fmla="*/ 0 w 14"/>
                <a:gd name="T5" fmla="*/ 7 h 28"/>
                <a:gd name="T6" fmla="*/ 7 w 14"/>
                <a:gd name="T7" fmla="*/ 0 h 28"/>
                <a:gd name="T8" fmla="*/ 14 w 14"/>
                <a:gd name="T9" fmla="*/ 7 h 28"/>
                <a:gd name="T10" fmla="*/ 14 w 14"/>
                <a:gd name="T11" fmla="*/ 21 h 28"/>
                <a:gd name="T12" fmla="*/ 7 w 14"/>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4" h="28">
                  <a:moveTo>
                    <a:pt x="7" y="28"/>
                  </a:moveTo>
                  <a:cubicBezTo>
                    <a:pt x="3" y="28"/>
                    <a:pt x="0" y="25"/>
                    <a:pt x="0" y="21"/>
                  </a:cubicBezTo>
                  <a:cubicBezTo>
                    <a:pt x="0" y="7"/>
                    <a:pt x="0" y="7"/>
                    <a:pt x="0" y="7"/>
                  </a:cubicBezTo>
                  <a:cubicBezTo>
                    <a:pt x="0" y="3"/>
                    <a:pt x="3" y="0"/>
                    <a:pt x="7" y="0"/>
                  </a:cubicBezTo>
                  <a:cubicBezTo>
                    <a:pt x="11" y="0"/>
                    <a:pt x="14" y="3"/>
                    <a:pt x="14" y="7"/>
                  </a:cubicBezTo>
                  <a:cubicBezTo>
                    <a:pt x="14" y="21"/>
                    <a:pt x="14" y="21"/>
                    <a:pt x="14" y="21"/>
                  </a:cubicBezTo>
                  <a:cubicBezTo>
                    <a:pt x="14" y="25"/>
                    <a:pt x="11" y="28"/>
                    <a:pt x="7" y="28"/>
                  </a:cubicBez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87" name="Freeform 47"/>
            <p:cNvSpPr>
              <a:spLocks/>
            </p:cNvSpPr>
            <p:nvPr/>
          </p:nvSpPr>
          <p:spPr bwMode="auto">
            <a:xfrm>
              <a:off x="2836106" y="3194201"/>
              <a:ext cx="33613" cy="72647"/>
            </a:xfrm>
            <a:custGeom>
              <a:avLst/>
              <a:gdLst>
                <a:gd name="T0" fmla="*/ 7 w 13"/>
                <a:gd name="T1" fmla="*/ 28 h 28"/>
                <a:gd name="T2" fmla="*/ 0 w 13"/>
                <a:gd name="T3" fmla="*/ 21 h 28"/>
                <a:gd name="T4" fmla="*/ 0 w 13"/>
                <a:gd name="T5" fmla="*/ 7 h 28"/>
                <a:gd name="T6" fmla="*/ 7 w 13"/>
                <a:gd name="T7" fmla="*/ 0 h 28"/>
                <a:gd name="T8" fmla="*/ 13 w 13"/>
                <a:gd name="T9" fmla="*/ 7 h 28"/>
                <a:gd name="T10" fmla="*/ 13 w 13"/>
                <a:gd name="T11" fmla="*/ 21 h 28"/>
                <a:gd name="T12" fmla="*/ 7 w 13"/>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3" h="28">
                  <a:moveTo>
                    <a:pt x="7" y="28"/>
                  </a:moveTo>
                  <a:cubicBezTo>
                    <a:pt x="3" y="28"/>
                    <a:pt x="0" y="25"/>
                    <a:pt x="0" y="21"/>
                  </a:cubicBezTo>
                  <a:cubicBezTo>
                    <a:pt x="0" y="7"/>
                    <a:pt x="0" y="7"/>
                    <a:pt x="0" y="7"/>
                  </a:cubicBezTo>
                  <a:cubicBezTo>
                    <a:pt x="0" y="3"/>
                    <a:pt x="3" y="0"/>
                    <a:pt x="7" y="0"/>
                  </a:cubicBezTo>
                  <a:cubicBezTo>
                    <a:pt x="10" y="0"/>
                    <a:pt x="13" y="3"/>
                    <a:pt x="13" y="7"/>
                  </a:cubicBezTo>
                  <a:cubicBezTo>
                    <a:pt x="13" y="21"/>
                    <a:pt x="13" y="21"/>
                    <a:pt x="13" y="21"/>
                  </a:cubicBezTo>
                  <a:cubicBezTo>
                    <a:pt x="13" y="25"/>
                    <a:pt x="10" y="28"/>
                    <a:pt x="7" y="28"/>
                  </a:cubicBez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88" name="Freeform 48"/>
            <p:cNvSpPr>
              <a:spLocks noEditPoints="1"/>
            </p:cNvSpPr>
            <p:nvPr/>
          </p:nvSpPr>
          <p:spPr bwMode="auto">
            <a:xfrm>
              <a:off x="2920680" y="3133481"/>
              <a:ext cx="101923" cy="148547"/>
            </a:xfrm>
            <a:custGeom>
              <a:avLst/>
              <a:gdLst>
                <a:gd name="T0" fmla="*/ 20 w 40"/>
                <a:gd name="T1" fmla="*/ 58 h 58"/>
                <a:gd name="T2" fmla="*/ 0 w 40"/>
                <a:gd name="T3" fmla="*/ 38 h 58"/>
                <a:gd name="T4" fmla="*/ 0 w 40"/>
                <a:gd name="T5" fmla="*/ 20 h 58"/>
                <a:gd name="T6" fmla="*/ 20 w 40"/>
                <a:gd name="T7" fmla="*/ 0 h 58"/>
                <a:gd name="T8" fmla="*/ 40 w 40"/>
                <a:gd name="T9" fmla="*/ 20 h 58"/>
                <a:gd name="T10" fmla="*/ 40 w 40"/>
                <a:gd name="T11" fmla="*/ 38 h 58"/>
                <a:gd name="T12" fmla="*/ 20 w 40"/>
                <a:gd name="T13" fmla="*/ 58 h 58"/>
                <a:gd name="T14" fmla="*/ 20 w 40"/>
                <a:gd name="T15" fmla="*/ 13 h 58"/>
                <a:gd name="T16" fmla="*/ 14 w 40"/>
                <a:gd name="T17" fmla="*/ 20 h 58"/>
                <a:gd name="T18" fmla="*/ 14 w 40"/>
                <a:gd name="T19" fmla="*/ 38 h 58"/>
                <a:gd name="T20" fmla="*/ 20 w 40"/>
                <a:gd name="T21" fmla="*/ 45 h 58"/>
                <a:gd name="T22" fmla="*/ 27 w 40"/>
                <a:gd name="T23" fmla="*/ 38 h 58"/>
                <a:gd name="T24" fmla="*/ 27 w 40"/>
                <a:gd name="T25" fmla="*/ 20 h 58"/>
                <a:gd name="T26" fmla="*/ 20 w 40"/>
                <a:gd name="T2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58">
                  <a:moveTo>
                    <a:pt x="20" y="58"/>
                  </a:moveTo>
                  <a:cubicBezTo>
                    <a:pt x="9" y="58"/>
                    <a:pt x="0" y="49"/>
                    <a:pt x="0" y="38"/>
                  </a:cubicBezTo>
                  <a:cubicBezTo>
                    <a:pt x="0" y="20"/>
                    <a:pt x="0" y="20"/>
                    <a:pt x="0" y="20"/>
                  </a:cubicBezTo>
                  <a:cubicBezTo>
                    <a:pt x="0" y="9"/>
                    <a:pt x="9" y="0"/>
                    <a:pt x="20" y="0"/>
                  </a:cubicBezTo>
                  <a:cubicBezTo>
                    <a:pt x="31" y="0"/>
                    <a:pt x="40" y="9"/>
                    <a:pt x="40" y="20"/>
                  </a:cubicBezTo>
                  <a:cubicBezTo>
                    <a:pt x="40" y="38"/>
                    <a:pt x="40" y="38"/>
                    <a:pt x="40" y="38"/>
                  </a:cubicBezTo>
                  <a:cubicBezTo>
                    <a:pt x="40" y="49"/>
                    <a:pt x="31" y="58"/>
                    <a:pt x="20" y="58"/>
                  </a:cubicBezTo>
                  <a:close/>
                  <a:moveTo>
                    <a:pt x="20" y="13"/>
                  </a:moveTo>
                  <a:cubicBezTo>
                    <a:pt x="17" y="13"/>
                    <a:pt x="14" y="16"/>
                    <a:pt x="14" y="20"/>
                  </a:cubicBezTo>
                  <a:cubicBezTo>
                    <a:pt x="14" y="38"/>
                    <a:pt x="14" y="38"/>
                    <a:pt x="14" y="38"/>
                  </a:cubicBezTo>
                  <a:cubicBezTo>
                    <a:pt x="14" y="42"/>
                    <a:pt x="17" y="45"/>
                    <a:pt x="20" y="45"/>
                  </a:cubicBezTo>
                  <a:cubicBezTo>
                    <a:pt x="24" y="45"/>
                    <a:pt x="27" y="42"/>
                    <a:pt x="27" y="38"/>
                  </a:cubicBezTo>
                  <a:cubicBezTo>
                    <a:pt x="27" y="20"/>
                    <a:pt x="27" y="20"/>
                    <a:pt x="27" y="20"/>
                  </a:cubicBezTo>
                  <a:cubicBezTo>
                    <a:pt x="27" y="16"/>
                    <a:pt x="24" y="13"/>
                    <a:pt x="20" y="13"/>
                  </a:cubicBez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89" name="Freeform 49"/>
            <p:cNvSpPr>
              <a:spLocks noEditPoints="1"/>
            </p:cNvSpPr>
            <p:nvPr/>
          </p:nvSpPr>
          <p:spPr bwMode="auto">
            <a:xfrm>
              <a:off x="2702739" y="3017462"/>
              <a:ext cx="535636" cy="431545"/>
            </a:xfrm>
            <a:custGeom>
              <a:avLst/>
              <a:gdLst>
                <a:gd name="T0" fmla="*/ 200 w 209"/>
                <a:gd name="T1" fmla="*/ 140 h 168"/>
                <a:gd name="T2" fmla="*/ 159 w 209"/>
                <a:gd name="T3" fmla="*/ 114 h 168"/>
                <a:gd name="T4" fmla="*/ 148 w 209"/>
                <a:gd name="T5" fmla="*/ 112 h 168"/>
                <a:gd name="T6" fmla="*/ 144 w 209"/>
                <a:gd name="T7" fmla="*/ 113 h 168"/>
                <a:gd name="T8" fmla="*/ 137 w 209"/>
                <a:gd name="T9" fmla="*/ 109 h 168"/>
                <a:gd name="T10" fmla="*/ 144 w 209"/>
                <a:gd name="T11" fmla="*/ 60 h 168"/>
                <a:gd name="T12" fmla="*/ 60 w 209"/>
                <a:gd name="T13" fmla="*/ 9 h 168"/>
                <a:gd name="T14" fmla="*/ 9 w 209"/>
                <a:gd name="T15" fmla="*/ 92 h 168"/>
                <a:gd name="T16" fmla="*/ 93 w 209"/>
                <a:gd name="T17" fmla="*/ 143 h 168"/>
                <a:gd name="T18" fmla="*/ 129 w 209"/>
                <a:gd name="T19" fmla="*/ 121 h 168"/>
                <a:gd name="T20" fmla="*/ 136 w 209"/>
                <a:gd name="T21" fmla="*/ 125 h 168"/>
                <a:gd name="T22" fmla="*/ 143 w 209"/>
                <a:gd name="T23" fmla="*/ 139 h 168"/>
                <a:gd name="T24" fmla="*/ 183 w 209"/>
                <a:gd name="T25" fmla="*/ 165 h 168"/>
                <a:gd name="T26" fmla="*/ 195 w 209"/>
                <a:gd name="T27" fmla="*/ 167 h 168"/>
                <a:gd name="T28" fmla="*/ 204 w 209"/>
                <a:gd name="T29" fmla="*/ 161 h 168"/>
                <a:gd name="T30" fmla="*/ 200 w 209"/>
                <a:gd name="T31" fmla="*/ 140 h 168"/>
                <a:gd name="T32" fmla="*/ 90 w 209"/>
                <a:gd name="T33" fmla="*/ 131 h 168"/>
                <a:gd name="T34" fmla="*/ 22 w 209"/>
                <a:gd name="T35" fmla="*/ 89 h 168"/>
                <a:gd name="T36" fmla="*/ 63 w 209"/>
                <a:gd name="T37" fmla="*/ 21 h 168"/>
                <a:gd name="T38" fmla="*/ 131 w 209"/>
                <a:gd name="T39" fmla="*/ 63 h 168"/>
                <a:gd name="T40" fmla="*/ 90 w 209"/>
                <a:gd name="T41" fmla="*/ 13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9" h="168">
                  <a:moveTo>
                    <a:pt x="200" y="140"/>
                  </a:moveTo>
                  <a:cubicBezTo>
                    <a:pt x="159" y="114"/>
                    <a:pt x="159" y="114"/>
                    <a:pt x="159" y="114"/>
                  </a:cubicBezTo>
                  <a:cubicBezTo>
                    <a:pt x="156" y="111"/>
                    <a:pt x="152" y="111"/>
                    <a:pt x="148" y="112"/>
                  </a:cubicBezTo>
                  <a:cubicBezTo>
                    <a:pt x="146" y="112"/>
                    <a:pt x="145" y="113"/>
                    <a:pt x="144" y="113"/>
                  </a:cubicBezTo>
                  <a:cubicBezTo>
                    <a:pt x="137" y="109"/>
                    <a:pt x="137" y="109"/>
                    <a:pt x="137" y="109"/>
                  </a:cubicBezTo>
                  <a:cubicBezTo>
                    <a:pt x="145" y="94"/>
                    <a:pt x="148" y="77"/>
                    <a:pt x="144" y="60"/>
                  </a:cubicBezTo>
                  <a:cubicBezTo>
                    <a:pt x="135" y="22"/>
                    <a:pt x="97" y="0"/>
                    <a:pt x="60" y="9"/>
                  </a:cubicBezTo>
                  <a:cubicBezTo>
                    <a:pt x="23" y="18"/>
                    <a:pt x="0" y="55"/>
                    <a:pt x="9" y="92"/>
                  </a:cubicBezTo>
                  <a:cubicBezTo>
                    <a:pt x="18" y="129"/>
                    <a:pt x="56" y="152"/>
                    <a:pt x="93" y="143"/>
                  </a:cubicBezTo>
                  <a:cubicBezTo>
                    <a:pt x="108" y="140"/>
                    <a:pt x="120" y="132"/>
                    <a:pt x="129" y="121"/>
                  </a:cubicBezTo>
                  <a:cubicBezTo>
                    <a:pt x="136" y="125"/>
                    <a:pt x="136" y="125"/>
                    <a:pt x="136" y="125"/>
                  </a:cubicBezTo>
                  <a:cubicBezTo>
                    <a:pt x="136" y="131"/>
                    <a:pt x="138" y="136"/>
                    <a:pt x="143" y="139"/>
                  </a:cubicBezTo>
                  <a:cubicBezTo>
                    <a:pt x="183" y="165"/>
                    <a:pt x="183" y="165"/>
                    <a:pt x="183" y="165"/>
                  </a:cubicBezTo>
                  <a:cubicBezTo>
                    <a:pt x="187" y="168"/>
                    <a:pt x="191" y="168"/>
                    <a:pt x="195" y="167"/>
                  </a:cubicBezTo>
                  <a:cubicBezTo>
                    <a:pt x="199" y="166"/>
                    <a:pt x="202" y="164"/>
                    <a:pt x="204" y="161"/>
                  </a:cubicBezTo>
                  <a:cubicBezTo>
                    <a:pt x="209" y="154"/>
                    <a:pt x="207" y="144"/>
                    <a:pt x="200" y="140"/>
                  </a:cubicBezTo>
                  <a:close/>
                  <a:moveTo>
                    <a:pt x="90" y="131"/>
                  </a:moveTo>
                  <a:cubicBezTo>
                    <a:pt x="60" y="138"/>
                    <a:pt x="29" y="120"/>
                    <a:pt x="22" y="89"/>
                  </a:cubicBezTo>
                  <a:cubicBezTo>
                    <a:pt x="14" y="59"/>
                    <a:pt x="33" y="28"/>
                    <a:pt x="63" y="21"/>
                  </a:cubicBezTo>
                  <a:cubicBezTo>
                    <a:pt x="94" y="14"/>
                    <a:pt x="124" y="32"/>
                    <a:pt x="131" y="63"/>
                  </a:cubicBezTo>
                  <a:cubicBezTo>
                    <a:pt x="139" y="93"/>
                    <a:pt x="120" y="123"/>
                    <a:pt x="90" y="131"/>
                  </a:cubicBez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8066252" y="2233677"/>
            <a:ext cx="277649" cy="199750"/>
            <a:chOff x="3820635" y="3071676"/>
            <a:chExt cx="541058" cy="389258"/>
          </a:xfrm>
          <a:solidFill>
            <a:schemeClr val="bg1">
              <a:lumMod val="50000"/>
            </a:schemeClr>
          </a:solidFill>
        </p:grpSpPr>
        <p:sp>
          <p:nvSpPr>
            <p:cNvPr id="91" name="Freeform 226"/>
            <p:cNvSpPr>
              <a:spLocks noEditPoints="1"/>
            </p:cNvSpPr>
            <p:nvPr/>
          </p:nvSpPr>
          <p:spPr bwMode="auto">
            <a:xfrm>
              <a:off x="3820635" y="3071676"/>
              <a:ext cx="438051" cy="389258"/>
            </a:xfrm>
            <a:custGeom>
              <a:avLst/>
              <a:gdLst>
                <a:gd name="T0" fmla="*/ 166 w 171"/>
                <a:gd name="T1" fmla="*/ 0 h 152"/>
                <a:gd name="T2" fmla="*/ 6 w 171"/>
                <a:gd name="T3" fmla="*/ 0 h 152"/>
                <a:gd name="T4" fmla="*/ 0 w 171"/>
                <a:gd name="T5" fmla="*/ 6 h 152"/>
                <a:gd name="T6" fmla="*/ 0 w 171"/>
                <a:gd name="T7" fmla="*/ 147 h 152"/>
                <a:gd name="T8" fmla="*/ 6 w 171"/>
                <a:gd name="T9" fmla="*/ 152 h 152"/>
                <a:gd name="T10" fmla="*/ 166 w 171"/>
                <a:gd name="T11" fmla="*/ 152 h 152"/>
                <a:gd name="T12" fmla="*/ 171 w 171"/>
                <a:gd name="T13" fmla="*/ 147 h 152"/>
                <a:gd name="T14" fmla="*/ 171 w 171"/>
                <a:gd name="T15" fmla="*/ 6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3"/>
                    <a:pt x="0" y="6"/>
                  </a:cubicBezTo>
                  <a:cubicBezTo>
                    <a:pt x="0" y="147"/>
                    <a:pt x="0" y="147"/>
                    <a:pt x="0" y="147"/>
                  </a:cubicBezTo>
                  <a:cubicBezTo>
                    <a:pt x="0" y="150"/>
                    <a:pt x="3" y="152"/>
                    <a:pt x="6" y="152"/>
                  </a:cubicBezTo>
                  <a:cubicBezTo>
                    <a:pt x="166" y="152"/>
                    <a:pt x="166" y="152"/>
                    <a:pt x="166" y="152"/>
                  </a:cubicBezTo>
                  <a:cubicBezTo>
                    <a:pt x="169" y="152"/>
                    <a:pt x="171" y="150"/>
                    <a:pt x="171" y="147"/>
                  </a:cubicBezTo>
                  <a:cubicBezTo>
                    <a:pt x="171" y="6"/>
                    <a:pt x="171" y="6"/>
                    <a:pt x="171" y="6"/>
                  </a:cubicBezTo>
                  <a:cubicBezTo>
                    <a:pt x="171" y="3"/>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92" name="Freeform 227"/>
            <p:cNvSpPr>
              <a:spLocks/>
            </p:cNvSpPr>
            <p:nvPr/>
          </p:nvSpPr>
          <p:spPr bwMode="auto">
            <a:xfrm>
              <a:off x="4117729" y="3336242"/>
              <a:ext cx="41203" cy="40119"/>
            </a:xfrm>
            <a:custGeom>
              <a:avLst/>
              <a:gdLst>
                <a:gd name="T0" fmla="*/ 12 w 38"/>
                <a:gd name="T1" fmla="*/ 0 h 37"/>
                <a:gd name="T2" fmla="*/ 12 w 38"/>
                <a:gd name="T3" fmla="*/ 2 h 37"/>
                <a:gd name="T4" fmla="*/ 0 w 38"/>
                <a:gd name="T5" fmla="*/ 37 h 37"/>
                <a:gd name="T6" fmla="*/ 36 w 38"/>
                <a:gd name="T7" fmla="*/ 28 h 37"/>
                <a:gd name="T8" fmla="*/ 38 w 38"/>
                <a:gd name="T9" fmla="*/ 26 h 37"/>
                <a:gd name="T10" fmla="*/ 12 w 38"/>
                <a:gd name="T11" fmla="*/ 0 h 37"/>
              </a:gdLst>
              <a:ahLst/>
              <a:cxnLst>
                <a:cxn ang="0">
                  <a:pos x="T0" y="T1"/>
                </a:cxn>
                <a:cxn ang="0">
                  <a:pos x="T2" y="T3"/>
                </a:cxn>
                <a:cxn ang="0">
                  <a:pos x="T4" y="T5"/>
                </a:cxn>
                <a:cxn ang="0">
                  <a:pos x="T6" y="T7"/>
                </a:cxn>
                <a:cxn ang="0">
                  <a:pos x="T8" y="T9"/>
                </a:cxn>
                <a:cxn ang="0">
                  <a:pos x="T10" y="T11"/>
                </a:cxn>
              </a:cxnLst>
              <a:rect l="0" t="0" r="r" b="b"/>
              <a:pathLst>
                <a:path w="38" h="37">
                  <a:moveTo>
                    <a:pt x="12" y="0"/>
                  </a:moveTo>
                  <a:lnTo>
                    <a:pt x="12" y="2"/>
                  </a:lnTo>
                  <a:lnTo>
                    <a:pt x="0" y="37"/>
                  </a:lnTo>
                  <a:lnTo>
                    <a:pt x="36" y="28"/>
                  </a:lnTo>
                  <a:lnTo>
                    <a:pt x="38" y="26"/>
                  </a:lnTo>
                  <a:lnTo>
                    <a:pt x="12" y="0"/>
                  </a:ln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93" name="Freeform 228"/>
            <p:cNvSpPr>
              <a:spLocks/>
            </p:cNvSpPr>
            <p:nvPr/>
          </p:nvSpPr>
          <p:spPr bwMode="auto">
            <a:xfrm>
              <a:off x="4281456" y="3135649"/>
              <a:ext cx="80237" cy="76984"/>
            </a:xfrm>
            <a:custGeom>
              <a:avLst/>
              <a:gdLst>
                <a:gd name="T0" fmla="*/ 23 w 31"/>
                <a:gd name="T1" fmla="*/ 30 h 30"/>
                <a:gd name="T2" fmla="*/ 29 w 31"/>
                <a:gd name="T3" fmla="*/ 24 h 30"/>
                <a:gd name="T4" fmla="*/ 29 w 31"/>
                <a:gd name="T5" fmla="*/ 17 h 30"/>
                <a:gd name="T6" fmla="*/ 13 w 31"/>
                <a:gd name="T7" fmla="*/ 2 h 30"/>
                <a:gd name="T8" fmla="*/ 6 w 31"/>
                <a:gd name="T9" fmla="*/ 2 h 30"/>
                <a:gd name="T10" fmla="*/ 0 w 31"/>
                <a:gd name="T11" fmla="*/ 8 h 30"/>
                <a:gd name="T12" fmla="*/ 23 w 31"/>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3" y="30"/>
                  </a:moveTo>
                  <a:cubicBezTo>
                    <a:pt x="29" y="24"/>
                    <a:pt x="29" y="24"/>
                    <a:pt x="29" y="24"/>
                  </a:cubicBezTo>
                  <a:cubicBezTo>
                    <a:pt x="31" y="22"/>
                    <a:pt x="31" y="19"/>
                    <a:pt x="29" y="17"/>
                  </a:cubicBezTo>
                  <a:cubicBezTo>
                    <a:pt x="13" y="2"/>
                    <a:pt x="13" y="2"/>
                    <a:pt x="13" y="2"/>
                  </a:cubicBezTo>
                  <a:cubicBezTo>
                    <a:pt x="11" y="0"/>
                    <a:pt x="8" y="0"/>
                    <a:pt x="6" y="2"/>
                  </a:cubicBezTo>
                  <a:cubicBezTo>
                    <a:pt x="0" y="8"/>
                    <a:pt x="0" y="8"/>
                    <a:pt x="0" y="8"/>
                  </a:cubicBezTo>
                  <a:lnTo>
                    <a:pt x="23" y="30"/>
                  </a:ln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94" name="Freeform 229"/>
            <p:cNvSpPr>
              <a:spLocks/>
            </p:cNvSpPr>
            <p:nvPr/>
          </p:nvSpPr>
          <p:spPr bwMode="auto">
            <a:xfrm>
              <a:off x="4151342" y="3161672"/>
              <a:ext cx="182160" cy="184328"/>
            </a:xfrm>
            <a:custGeom>
              <a:avLst/>
              <a:gdLst>
                <a:gd name="T0" fmla="*/ 49 w 71"/>
                <a:gd name="T1" fmla="*/ 0 h 72"/>
                <a:gd name="T2" fmla="*/ 48 w 71"/>
                <a:gd name="T3" fmla="*/ 1 h 72"/>
                <a:gd name="T4" fmla="*/ 2 w 71"/>
                <a:gd name="T5" fmla="*/ 47 h 72"/>
                <a:gd name="T6" fmla="*/ 2 w 71"/>
                <a:gd name="T7" fmla="*/ 55 h 72"/>
                <a:gd name="T8" fmla="*/ 2 w 71"/>
                <a:gd name="T9" fmla="*/ 55 h 72"/>
                <a:gd name="T10" fmla="*/ 8 w 71"/>
                <a:gd name="T11" fmla="*/ 57 h 72"/>
                <a:gd name="T12" fmla="*/ 9 w 71"/>
                <a:gd name="T13" fmla="*/ 62 h 72"/>
                <a:gd name="T14" fmla="*/ 9 w 71"/>
                <a:gd name="T15" fmla="*/ 62 h 72"/>
                <a:gd name="T16" fmla="*/ 15 w 71"/>
                <a:gd name="T17" fmla="*/ 64 h 72"/>
                <a:gd name="T18" fmla="*/ 16 w 71"/>
                <a:gd name="T19" fmla="*/ 69 h 72"/>
                <a:gd name="T20" fmla="*/ 17 w 71"/>
                <a:gd name="T21" fmla="*/ 70 h 72"/>
                <a:gd name="T22" fmla="*/ 24 w 71"/>
                <a:gd name="T23" fmla="*/ 70 h 72"/>
                <a:gd name="T24" fmla="*/ 71 w 71"/>
                <a:gd name="T25" fmla="*/ 23 h 72"/>
                <a:gd name="T26" fmla="*/ 71 w 71"/>
                <a:gd name="T27" fmla="*/ 23 h 72"/>
                <a:gd name="T28" fmla="*/ 49 w 71"/>
                <a:gd name="T2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2">
                  <a:moveTo>
                    <a:pt x="49" y="0"/>
                  </a:moveTo>
                  <a:cubicBezTo>
                    <a:pt x="49" y="0"/>
                    <a:pt x="48" y="0"/>
                    <a:pt x="48" y="1"/>
                  </a:cubicBezTo>
                  <a:cubicBezTo>
                    <a:pt x="2" y="47"/>
                    <a:pt x="2" y="47"/>
                    <a:pt x="2" y="47"/>
                  </a:cubicBezTo>
                  <a:cubicBezTo>
                    <a:pt x="0" y="49"/>
                    <a:pt x="0" y="53"/>
                    <a:pt x="2" y="55"/>
                  </a:cubicBezTo>
                  <a:cubicBezTo>
                    <a:pt x="2" y="55"/>
                    <a:pt x="2" y="55"/>
                    <a:pt x="2" y="55"/>
                  </a:cubicBezTo>
                  <a:cubicBezTo>
                    <a:pt x="4" y="57"/>
                    <a:pt x="6" y="57"/>
                    <a:pt x="8" y="57"/>
                  </a:cubicBezTo>
                  <a:cubicBezTo>
                    <a:pt x="7" y="58"/>
                    <a:pt x="7" y="60"/>
                    <a:pt x="9" y="62"/>
                  </a:cubicBezTo>
                  <a:cubicBezTo>
                    <a:pt x="9" y="62"/>
                    <a:pt x="9" y="62"/>
                    <a:pt x="9" y="62"/>
                  </a:cubicBezTo>
                  <a:cubicBezTo>
                    <a:pt x="11" y="64"/>
                    <a:pt x="13" y="64"/>
                    <a:pt x="15" y="64"/>
                  </a:cubicBezTo>
                  <a:cubicBezTo>
                    <a:pt x="14" y="66"/>
                    <a:pt x="15" y="68"/>
                    <a:pt x="16" y="69"/>
                  </a:cubicBezTo>
                  <a:cubicBezTo>
                    <a:pt x="17" y="70"/>
                    <a:pt x="17" y="70"/>
                    <a:pt x="17" y="70"/>
                  </a:cubicBezTo>
                  <a:cubicBezTo>
                    <a:pt x="19" y="72"/>
                    <a:pt x="22" y="72"/>
                    <a:pt x="24" y="70"/>
                  </a:cubicBezTo>
                  <a:cubicBezTo>
                    <a:pt x="71" y="23"/>
                    <a:pt x="71" y="23"/>
                    <a:pt x="71" y="23"/>
                  </a:cubicBezTo>
                  <a:cubicBezTo>
                    <a:pt x="71" y="23"/>
                    <a:pt x="71" y="23"/>
                    <a:pt x="71" y="23"/>
                  </a:cubicBezTo>
                  <a:lnTo>
                    <a:pt x="49" y="0"/>
                  </a:ln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95" name="Rectangle 230"/>
            <p:cNvSpPr>
              <a:spLocks noChangeArrowheads="1"/>
            </p:cNvSpPr>
            <p:nvPr/>
          </p:nvSpPr>
          <p:spPr bwMode="auto">
            <a:xfrm>
              <a:off x="3879187" y="3222392"/>
              <a:ext cx="140957" cy="16265"/>
            </a:xfrm>
            <a:prstGeom prst="rect">
              <a:avLst/>
            </a:pr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96" name="Rectangle 231"/>
            <p:cNvSpPr>
              <a:spLocks noChangeArrowheads="1"/>
            </p:cNvSpPr>
            <p:nvPr/>
          </p:nvSpPr>
          <p:spPr bwMode="auto">
            <a:xfrm>
              <a:off x="3879187" y="3269016"/>
              <a:ext cx="225531" cy="15180"/>
            </a:xfrm>
            <a:prstGeom prst="rect">
              <a:avLst/>
            </a:pr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97" name="Rectangle 232"/>
            <p:cNvSpPr>
              <a:spLocks noChangeArrowheads="1"/>
            </p:cNvSpPr>
            <p:nvPr/>
          </p:nvSpPr>
          <p:spPr bwMode="auto">
            <a:xfrm>
              <a:off x="3879187" y="3315640"/>
              <a:ext cx="225531" cy="15180"/>
            </a:xfrm>
            <a:prstGeom prst="rect">
              <a:avLst/>
            </a:pr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98" name="Rectangle 233"/>
            <p:cNvSpPr>
              <a:spLocks noChangeArrowheads="1"/>
            </p:cNvSpPr>
            <p:nvPr/>
          </p:nvSpPr>
          <p:spPr bwMode="auto">
            <a:xfrm>
              <a:off x="3879187" y="3361180"/>
              <a:ext cx="225531" cy="15180"/>
            </a:xfrm>
            <a:prstGeom prst="rect">
              <a:avLst/>
            </a:pr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grpSp>
      <p:grpSp>
        <p:nvGrpSpPr>
          <p:cNvPr id="99" name="组合 98"/>
          <p:cNvGrpSpPr/>
          <p:nvPr/>
        </p:nvGrpSpPr>
        <p:grpSpPr>
          <a:xfrm>
            <a:off x="3863206" y="3548537"/>
            <a:ext cx="250941" cy="237030"/>
            <a:chOff x="4882149" y="3025052"/>
            <a:chExt cx="489013" cy="461905"/>
          </a:xfrm>
          <a:solidFill>
            <a:schemeClr val="bg1">
              <a:lumMod val="50000"/>
            </a:schemeClr>
          </a:solidFill>
        </p:grpSpPr>
        <p:sp>
          <p:nvSpPr>
            <p:cNvPr id="100" name="Freeform 250"/>
            <p:cNvSpPr>
              <a:spLocks/>
            </p:cNvSpPr>
            <p:nvPr/>
          </p:nvSpPr>
          <p:spPr bwMode="auto">
            <a:xfrm>
              <a:off x="4882149" y="3161672"/>
              <a:ext cx="468411" cy="325285"/>
            </a:xfrm>
            <a:custGeom>
              <a:avLst/>
              <a:gdLst>
                <a:gd name="T0" fmla="*/ 102 w 183"/>
                <a:gd name="T1" fmla="*/ 127 h 127"/>
                <a:gd name="T2" fmla="*/ 65 w 183"/>
                <a:gd name="T3" fmla="*/ 119 h 127"/>
                <a:gd name="T4" fmla="*/ 20 w 183"/>
                <a:gd name="T5" fmla="*/ 0 h 127"/>
                <a:gd name="T6" fmla="*/ 50 w 183"/>
                <a:gd name="T7" fmla="*/ 14 h 127"/>
                <a:gd name="T8" fmla="*/ 78 w 183"/>
                <a:gd name="T9" fmla="*/ 89 h 127"/>
                <a:gd name="T10" fmla="*/ 154 w 183"/>
                <a:gd name="T11" fmla="*/ 60 h 127"/>
                <a:gd name="T12" fmla="*/ 183 w 183"/>
                <a:gd name="T13" fmla="*/ 74 h 127"/>
                <a:gd name="T14" fmla="*/ 134 w 183"/>
                <a:gd name="T15" fmla="*/ 121 h 127"/>
                <a:gd name="T16" fmla="*/ 102 w 183"/>
                <a:gd name="T1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 h="127">
                  <a:moveTo>
                    <a:pt x="102" y="127"/>
                  </a:moveTo>
                  <a:cubicBezTo>
                    <a:pt x="89" y="127"/>
                    <a:pt x="77" y="124"/>
                    <a:pt x="65" y="119"/>
                  </a:cubicBezTo>
                  <a:cubicBezTo>
                    <a:pt x="20" y="98"/>
                    <a:pt x="0" y="45"/>
                    <a:pt x="20" y="0"/>
                  </a:cubicBezTo>
                  <a:cubicBezTo>
                    <a:pt x="50" y="14"/>
                    <a:pt x="50" y="14"/>
                    <a:pt x="50" y="14"/>
                  </a:cubicBezTo>
                  <a:cubicBezTo>
                    <a:pt x="37" y="42"/>
                    <a:pt x="50" y="76"/>
                    <a:pt x="78" y="89"/>
                  </a:cubicBezTo>
                  <a:cubicBezTo>
                    <a:pt x="107" y="102"/>
                    <a:pt x="141" y="89"/>
                    <a:pt x="154" y="60"/>
                  </a:cubicBezTo>
                  <a:cubicBezTo>
                    <a:pt x="183" y="74"/>
                    <a:pt x="183" y="74"/>
                    <a:pt x="183" y="74"/>
                  </a:cubicBezTo>
                  <a:cubicBezTo>
                    <a:pt x="174" y="96"/>
                    <a:pt x="156" y="112"/>
                    <a:pt x="134" y="121"/>
                  </a:cubicBezTo>
                  <a:cubicBezTo>
                    <a:pt x="123" y="125"/>
                    <a:pt x="112" y="127"/>
                    <a:pt x="102" y="127"/>
                  </a:cubicBez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01" name="Freeform 251"/>
            <p:cNvSpPr>
              <a:spLocks/>
            </p:cNvSpPr>
            <p:nvPr/>
          </p:nvSpPr>
          <p:spPr bwMode="auto">
            <a:xfrm>
              <a:off x="4942869" y="3028305"/>
              <a:ext cx="179991" cy="148547"/>
            </a:xfrm>
            <a:custGeom>
              <a:avLst/>
              <a:gdLst>
                <a:gd name="T0" fmla="*/ 70 w 70"/>
                <a:gd name="T1" fmla="*/ 0 h 58"/>
                <a:gd name="T2" fmla="*/ 8 w 70"/>
                <a:gd name="T3" fmla="*/ 33 h 58"/>
                <a:gd name="T4" fmla="*/ 0 w 70"/>
                <a:gd name="T5" fmla="*/ 45 h 58"/>
                <a:gd name="T6" fmla="*/ 30 w 70"/>
                <a:gd name="T7" fmla="*/ 58 h 58"/>
                <a:gd name="T8" fmla="*/ 33 w 70"/>
                <a:gd name="T9" fmla="*/ 53 h 58"/>
                <a:gd name="T10" fmla="*/ 70 w 70"/>
                <a:gd name="T11" fmla="*/ 33 h 58"/>
                <a:gd name="T12" fmla="*/ 70 w 7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70" h="58">
                  <a:moveTo>
                    <a:pt x="70" y="0"/>
                  </a:moveTo>
                  <a:cubicBezTo>
                    <a:pt x="45" y="2"/>
                    <a:pt x="23" y="14"/>
                    <a:pt x="8" y="33"/>
                  </a:cubicBezTo>
                  <a:cubicBezTo>
                    <a:pt x="5" y="37"/>
                    <a:pt x="2" y="41"/>
                    <a:pt x="0" y="45"/>
                  </a:cubicBezTo>
                  <a:cubicBezTo>
                    <a:pt x="30" y="58"/>
                    <a:pt x="30" y="58"/>
                    <a:pt x="30" y="58"/>
                  </a:cubicBezTo>
                  <a:cubicBezTo>
                    <a:pt x="31" y="57"/>
                    <a:pt x="32" y="55"/>
                    <a:pt x="33" y="53"/>
                  </a:cubicBezTo>
                  <a:cubicBezTo>
                    <a:pt x="42" y="42"/>
                    <a:pt x="55" y="35"/>
                    <a:pt x="70" y="33"/>
                  </a:cubicBezTo>
                  <a:lnTo>
                    <a:pt x="70" y="0"/>
                  </a:ln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02" name="Freeform 252"/>
            <p:cNvSpPr>
              <a:spLocks/>
            </p:cNvSpPr>
            <p:nvPr/>
          </p:nvSpPr>
          <p:spPr bwMode="auto">
            <a:xfrm>
              <a:off x="5284419" y="3276606"/>
              <a:ext cx="86743" cy="54214"/>
            </a:xfrm>
            <a:custGeom>
              <a:avLst/>
              <a:gdLst>
                <a:gd name="T0" fmla="*/ 1 w 34"/>
                <a:gd name="T1" fmla="*/ 0 h 21"/>
                <a:gd name="T2" fmla="*/ 0 w 34"/>
                <a:gd name="T3" fmla="*/ 8 h 21"/>
                <a:gd name="T4" fmla="*/ 29 w 34"/>
                <a:gd name="T5" fmla="*/ 21 h 21"/>
                <a:gd name="T6" fmla="*/ 34 w 34"/>
                <a:gd name="T7" fmla="*/ 0 h 21"/>
                <a:gd name="T8" fmla="*/ 1 w 34"/>
                <a:gd name="T9" fmla="*/ 0 h 21"/>
              </a:gdLst>
              <a:ahLst/>
              <a:cxnLst>
                <a:cxn ang="0">
                  <a:pos x="T0" y="T1"/>
                </a:cxn>
                <a:cxn ang="0">
                  <a:pos x="T2" y="T3"/>
                </a:cxn>
                <a:cxn ang="0">
                  <a:pos x="T4" y="T5"/>
                </a:cxn>
                <a:cxn ang="0">
                  <a:pos x="T6" y="T7"/>
                </a:cxn>
                <a:cxn ang="0">
                  <a:pos x="T8" y="T9"/>
                </a:cxn>
              </a:cxnLst>
              <a:rect l="0" t="0" r="r" b="b"/>
              <a:pathLst>
                <a:path w="34" h="21">
                  <a:moveTo>
                    <a:pt x="1" y="0"/>
                  </a:moveTo>
                  <a:cubicBezTo>
                    <a:pt x="1" y="3"/>
                    <a:pt x="0" y="5"/>
                    <a:pt x="0" y="8"/>
                  </a:cubicBezTo>
                  <a:cubicBezTo>
                    <a:pt x="29" y="21"/>
                    <a:pt x="29" y="21"/>
                    <a:pt x="29" y="21"/>
                  </a:cubicBezTo>
                  <a:cubicBezTo>
                    <a:pt x="32" y="14"/>
                    <a:pt x="33" y="7"/>
                    <a:pt x="34" y="0"/>
                  </a:cubicBezTo>
                  <a:lnTo>
                    <a:pt x="1" y="0"/>
                  </a:ln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03" name="Freeform 253"/>
            <p:cNvSpPr>
              <a:spLocks/>
            </p:cNvSpPr>
            <p:nvPr/>
          </p:nvSpPr>
          <p:spPr bwMode="auto">
            <a:xfrm>
              <a:off x="5143462" y="3025052"/>
              <a:ext cx="227700" cy="230953"/>
            </a:xfrm>
            <a:custGeom>
              <a:avLst/>
              <a:gdLst>
                <a:gd name="T0" fmla="*/ 89 w 89"/>
                <a:gd name="T1" fmla="*/ 90 h 90"/>
                <a:gd name="T2" fmla="*/ 57 w 89"/>
                <a:gd name="T3" fmla="*/ 90 h 90"/>
                <a:gd name="T4" fmla="*/ 0 w 89"/>
                <a:gd name="T5" fmla="*/ 33 h 90"/>
                <a:gd name="T6" fmla="*/ 0 w 89"/>
                <a:gd name="T7" fmla="*/ 0 h 90"/>
                <a:gd name="T8" fmla="*/ 89 w 89"/>
                <a:gd name="T9" fmla="*/ 90 h 90"/>
              </a:gdLst>
              <a:ahLst/>
              <a:cxnLst>
                <a:cxn ang="0">
                  <a:pos x="T0" y="T1"/>
                </a:cxn>
                <a:cxn ang="0">
                  <a:pos x="T2" y="T3"/>
                </a:cxn>
                <a:cxn ang="0">
                  <a:pos x="T4" y="T5"/>
                </a:cxn>
                <a:cxn ang="0">
                  <a:pos x="T6" y="T7"/>
                </a:cxn>
                <a:cxn ang="0">
                  <a:pos x="T8" y="T9"/>
                </a:cxn>
              </a:cxnLst>
              <a:rect l="0" t="0" r="r" b="b"/>
              <a:pathLst>
                <a:path w="89" h="90">
                  <a:moveTo>
                    <a:pt x="89" y="90"/>
                  </a:moveTo>
                  <a:cubicBezTo>
                    <a:pt x="57" y="90"/>
                    <a:pt x="57" y="90"/>
                    <a:pt x="57" y="90"/>
                  </a:cubicBezTo>
                  <a:cubicBezTo>
                    <a:pt x="57" y="59"/>
                    <a:pt x="31" y="33"/>
                    <a:pt x="0" y="33"/>
                  </a:cubicBezTo>
                  <a:cubicBezTo>
                    <a:pt x="0" y="0"/>
                    <a:pt x="0" y="0"/>
                    <a:pt x="0" y="0"/>
                  </a:cubicBezTo>
                  <a:cubicBezTo>
                    <a:pt x="49" y="0"/>
                    <a:pt x="89" y="41"/>
                    <a:pt x="89" y="90"/>
                  </a:cubicBez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04" name="Rectangle 254"/>
            <p:cNvSpPr>
              <a:spLocks noChangeArrowheads="1"/>
            </p:cNvSpPr>
            <p:nvPr/>
          </p:nvSpPr>
          <p:spPr bwMode="auto">
            <a:xfrm>
              <a:off x="5058888" y="3284196"/>
              <a:ext cx="43371" cy="54214"/>
            </a:xfrm>
            <a:prstGeom prst="rect">
              <a:avLst/>
            </a:pr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05" name="Rectangle 255"/>
            <p:cNvSpPr>
              <a:spLocks noChangeArrowheads="1"/>
            </p:cNvSpPr>
            <p:nvPr/>
          </p:nvSpPr>
          <p:spPr bwMode="auto">
            <a:xfrm>
              <a:off x="5122860" y="3218054"/>
              <a:ext cx="41203" cy="120356"/>
            </a:xfrm>
            <a:prstGeom prst="rect">
              <a:avLst/>
            </a:pr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06" name="Rectangle 256"/>
            <p:cNvSpPr>
              <a:spLocks noChangeArrowheads="1"/>
            </p:cNvSpPr>
            <p:nvPr/>
          </p:nvSpPr>
          <p:spPr bwMode="auto">
            <a:xfrm>
              <a:off x="5184664" y="3182273"/>
              <a:ext cx="41203" cy="156137"/>
            </a:xfrm>
            <a:prstGeom prst="rect">
              <a:avLst/>
            </a:pr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grpSp>
      <p:grpSp>
        <p:nvGrpSpPr>
          <p:cNvPr id="107" name="组合 106"/>
          <p:cNvGrpSpPr/>
          <p:nvPr/>
        </p:nvGrpSpPr>
        <p:grpSpPr>
          <a:xfrm>
            <a:off x="8067644" y="3529619"/>
            <a:ext cx="274866" cy="274866"/>
            <a:chOff x="5958843" y="2994692"/>
            <a:chExt cx="535637" cy="535637"/>
          </a:xfrm>
          <a:solidFill>
            <a:schemeClr val="bg1">
              <a:lumMod val="50000"/>
            </a:schemeClr>
          </a:solidFill>
        </p:grpSpPr>
        <p:sp>
          <p:nvSpPr>
            <p:cNvPr id="108" name="Freeform 257"/>
            <p:cNvSpPr>
              <a:spLocks noEditPoints="1"/>
            </p:cNvSpPr>
            <p:nvPr/>
          </p:nvSpPr>
          <p:spPr bwMode="auto">
            <a:xfrm>
              <a:off x="6077030" y="3109626"/>
              <a:ext cx="302516" cy="305768"/>
            </a:xfrm>
            <a:custGeom>
              <a:avLst/>
              <a:gdLst>
                <a:gd name="T0" fmla="*/ 101 w 118"/>
                <a:gd name="T1" fmla="*/ 91 h 119"/>
                <a:gd name="T2" fmla="*/ 107 w 118"/>
                <a:gd name="T3" fmla="*/ 77 h 119"/>
                <a:gd name="T4" fmla="*/ 23 w 118"/>
                <a:gd name="T5" fmla="*/ 25 h 119"/>
                <a:gd name="T6" fmla="*/ 30 w 118"/>
                <a:gd name="T7" fmla="*/ 25 h 119"/>
                <a:gd name="T8" fmla="*/ 27 w 118"/>
                <a:gd name="T9" fmla="*/ 24 h 119"/>
                <a:gd name="T10" fmla="*/ 21 w 118"/>
                <a:gd name="T11" fmla="*/ 35 h 119"/>
                <a:gd name="T12" fmla="*/ 28 w 118"/>
                <a:gd name="T13" fmla="*/ 33 h 119"/>
                <a:gd name="T14" fmla="*/ 33 w 118"/>
                <a:gd name="T15" fmla="*/ 41 h 119"/>
                <a:gd name="T16" fmla="*/ 25 w 118"/>
                <a:gd name="T17" fmla="*/ 46 h 119"/>
                <a:gd name="T18" fmla="*/ 15 w 118"/>
                <a:gd name="T19" fmla="*/ 54 h 119"/>
                <a:gd name="T20" fmla="*/ 25 w 118"/>
                <a:gd name="T21" fmla="*/ 63 h 119"/>
                <a:gd name="T22" fmla="*/ 40 w 118"/>
                <a:gd name="T23" fmla="*/ 72 h 119"/>
                <a:gd name="T24" fmla="*/ 34 w 118"/>
                <a:gd name="T25" fmla="*/ 89 h 119"/>
                <a:gd name="T26" fmla="*/ 28 w 118"/>
                <a:gd name="T27" fmla="*/ 102 h 119"/>
                <a:gd name="T28" fmla="*/ 25 w 118"/>
                <a:gd name="T29" fmla="*/ 92 h 119"/>
                <a:gd name="T30" fmla="*/ 21 w 118"/>
                <a:gd name="T31" fmla="*/ 70 h 119"/>
                <a:gd name="T32" fmla="*/ 11 w 118"/>
                <a:gd name="T33" fmla="*/ 57 h 119"/>
                <a:gd name="T34" fmla="*/ 34 w 118"/>
                <a:gd name="T35" fmla="*/ 12 h 119"/>
                <a:gd name="T36" fmla="*/ 23 w 118"/>
                <a:gd name="T37" fmla="*/ 20 h 119"/>
                <a:gd name="T38" fmla="*/ 105 w 118"/>
                <a:gd name="T39" fmla="*/ 50 h 119"/>
                <a:gd name="T40" fmla="*/ 98 w 118"/>
                <a:gd name="T41" fmla="*/ 59 h 119"/>
                <a:gd name="T42" fmla="*/ 94 w 118"/>
                <a:gd name="T43" fmla="*/ 64 h 119"/>
                <a:gd name="T44" fmla="*/ 86 w 118"/>
                <a:gd name="T45" fmla="*/ 65 h 119"/>
                <a:gd name="T46" fmla="*/ 76 w 118"/>
                <a:gd name="T47" fmla="*/ 55 h 119"/>
                <a:gd name="T48" fmla="*/ 70 w 118"/>
                <a:gd name="T49" fmla="*/ 60 h 119"/>
                <a:gd name="T50" fmla="*/ 70 w 118"/>
                <a:gd name="T51" fmla="*/ 70 h 119"/>
                <a:gd name="T52" fmla="*/ 57 w 118"/>
                <a:gd name="T53" fmla="*/ 77 h 119"/>
                <a:gd name="T54" fmla="*/ 45 w 118"/>
                <a:gd name="T55" fmla="*/ 58 h 119"/>
                <a:gd name="T56" fmla="*/ 61 w 118"/>
                <a:gd name="T57" fmla="*/ 51 h 119"/>
                <a:gd name="T58" fmla="*/ 63 w 118"/>
                <a:gd name="T59" fmla="*/ 49 h 119"/>
                <a:gd name="T60" fmla="*/ 59 w 118"/>
                <a:gd name="T61" fmla="*/ 48 h 119"/>
                <a:gd name="T62" fmla="*/ 48 w 118"/>
                <a:gd name="T63" fmla="*/ 48 h 119"/>
                <a:gd name="T64" fmla="*/ 50 w 118"/>
                <a:gd name="T65" fmla="*/ 39 h 119"/>
                <a:gd name="T66" fmla="*/ 54 w 118"/>
                <a:gd name="T67" fmla="*/ 38 h 119"/>
                <a:gd name="T68" fmla="*/ 59 w 118"/>
                <a:gd name="T69" fmla="*/ 24 h 119"/>
                <a:gd name="T70" fmla="*/ 75 w 118"/>
                <a:gd name="T71" fmla="*/ 25 h 119"/>
                <a:gd name="T72" fmla="*/ 83 w 118"/>
                <a:gd name="T73" fmla="*/ 20 h 119"/>
                <a:gd name="T74" fmla="*/ 95 w 118"/>
                <a:gd name="T75" fmla="*/ 21 h 119"/>
                <a:gd name="T76" fmla="*/ 105 w 118"/>
                <a:gd name="T77" fmla="*/ 63 h 119"/>
                <a:gd name="T78" fmla="*/ 105 w 118"/>
                <a:gd name="T79" fmla="*/ 70 h 119"/>
                <a:gd name="T80" fmla="*/ 102 w 118"/>
                <a:gd name="T81" fmla="*/ 68 h 119"/>
                <a:gd name="T82" fmla="*/ 105 w 118"/>
                <a:gd name="T83" fmla="*/ 59 h 119"/>
                <a:gd name="T84" fmla="*/ 107 w 118"/>
                <a:gd name="T85" fmla="*/ 50 h 119"/>
                <a:gd name="T86" fmla="*/ 109 w 118"/>
                <a:gd name="T87" fmla="*/ 39 h 119"/>
                <a:gd name="T88" fmla="*/ 86 w 118"/>
                <a:gd name="T89" fmla="*/ 66 h 119"/>
                <a:gd name="T90" fmla="*/ 73 w 118"/>
                <a:gd name="T91" fmla="*/ 76 h 119"/>
                <a:gd name="T92" fmla="*/ 35 w 118"/>
                <a:gd name="T93" fmla="*/ 26 h 119"/>
                <a:gd name="T94" fmla="*/ 31 w 118"/>
                <a:gd name="T95" fmla="*/ 17 h 119"/>
                <a:gd name="T96" fmla="*/ 46 w 118"/>
                <a:gd name="T97" fmla="*/ 11 h 119"/>
                <a:gd name="T98" fmla="*/ 50 w 118"/>
                <a:gd name="T99" fmla="*/ 18 h 119"/>
                <a:gd name="T100" fmla="*/ 42 w 118"/>
                <a:gd name="T101" fmla="*/ 27 h 119"/>
                <a:gd name="T102" fmla="*/ 57 w 118"/>
                <a:gd name="T103" fmla="*/ 16 h 119"/>
                <a:gd name="T104" fmla="*/ 59 w 118"/>
                <a:gd name="T105" fmla="*/ 14 h 119"/>
                <a:gd name="T106" fmla="*/ 47 w 118"/>
                <a:gd name="T107" fmla="*/ 27 h 119"/>
                <a:gd name="T108" fmla="*/ 75 w 118"/>
                <a:gd name="T109" fmla="*/ 19 h 119"/>
                <a:gd name="T110" fmla="*/ 87 w 118"/>
                <a:gd name="T111" fmla="*/ 15 h 119"/>
                <a:gd name="T112" fmla="*/ 27 w 118"/>
                <a:gd name="T113" fmla="*/ 59 h 119"/>
                <a:gd name="T114" fmla="*/ 24 w 118"/>
                <a:gd name="T115" fmla="*/ 59 h 119"/>
                <a:gd name="T116" fmla="*/ 23 w 118"/>
                <a:gd name="T117" fmla="*/ 55 h 119"/>
                <a:gd name="T118" fmla="*/ 111 w 118"/>
                <a:gd name="T119" fmla="*/ 7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8" h="119">
                  <a:moveTo>
                    <a:pt x="59" y="0"/>
                  </a:moveTo>
                  <a:cubicBezTo>
                    <a:pt x="26" y="0"/>
                    <a:pt x="0" y="27"/>
                    <a:pt x="0" y="60"/>
                  </a:cubicBezTo>
                  <a:cubicBezTo>
                    <a:pt x="0" y="92"/>
                    <a:pt x="26" y="119"/>
                    <a:pt x="59" y="119"/>
                  </a:cubicBezTo>
                  <a:cubicBezTo>
                    <a:pt x="91" y="119"/>
                    <a:pt x="118" y="92"/>
                    <a:pt x="118" y="60"/>
                  </a:cubicBezTo>
                  <a:cubicBezTo>
                    <a:pt x="118" y="27"/>
                    <a:pt x="91" y="0"/>
                    <a:pt x="59" y="0"/>
                  </a:cubicBezTo>
                  <a:close/>
                  <a:moveTo>
                    <a:pt x="110" y="77"/>
                  </a:moveTo>
                  <a:cubicBezTo>
                    <a:pt x="110" y="77"/>
                    <a:pt x="110" y="77"/>
                    <a:pt x="110" y="78"/>
                  </a:cubicBezTo>
                  <a:cubicBezTo>
                    <a:pt x="110" y="78"/>
                    <a:pt x="110" y="78"/>
                    <a:pt x="110" y="78"/>
                  </a:cubicBezTo>
                  <a:cubicBezTo>
                    <a:pt x="108" y="82"/>
                    <a:pt x="107" y="86"/>
                    <a:pt x="104" y="89"/>
                  </a:cubicBezTo>
                  <a:cubicBezTo>
                    <a:pt x="104" y="89"/>
                    <a:pt x="104" y="89"/>
                    <a:pt x="103" y="90"/>
                  </a:cubicBezTo>
                  <a:cubicBezTo>
                    <a:pt x="102" y="89"/>
                    <a:pt x="102" y="90"/>
                    <a:pt x="101" y="91"/>
                  </a:cubicBezTo>
                  <a:cubicBezTo>
                    <a:pt x="100" y="91"/>
                    <a:pt x="100" y="90"/>
                    <a:pt x="100" y="90"/>
                  </a:cubicBezTo>
                  <a:cubicBezTo>
                    <a:pt x="100" y="89"/>
                    <a:pt x="100" y="89"/>
                    <a:pt x="100" y="88"/>
                  </a:cubicBezTo>
                  <a:cubicBezTo>
                    <a:pt x="100" y="87"/>
                    <a:pt x="100" y="87"/>
                    <a:pt x="99" y="87"/>
                  </a:cubicBezTo>
                  <a:cubicBezTo>
                    <a:pt x="100" y="86"/>
                    <a:pt x="99" y="85"/>
                    <a:pt x="99" y="84"/>
                  </a:cubicBezTo>
                  <a:cubicBezTo>
                    <a:pt x="99" y="83"/>
                    <a:pt x="100" y="83"/>
                    <a:pt x="101" y="83"/>
                  </a:cubicBezTo>
                  <a:cubicBezTo>
                    <a:pt x="101" y="83"/>
                    <a:pt x="101" y="81"/>
                    <a:pt x="102" y="81"/>
                  </a:cubicBezTo>
                  <a:cubicBezTo>
                    <a:pt x="102" y="80"/>
                    <a:pt x="102" y="81"/>
                    <a:pt x="102" y="81"/>
                  </a:cubicBezTo>
                  <a:cubicBezTo>
                    <a:pt x="103" y="81"/>
                    <a:pt x="102" y="80"/>
                    <a:pt x="103" y="80"/>
                  </a:cubicBezTo>
                  <a:cubicBezTo>
                    <a:pt x="103" y="80"/>
                    <a:pt x="104" y="79"/>
                    <a:pt x="104" y="80"/>
                  </a:cubicBezTo>
                  <a:cubicBezTo>
                    <a:pt x="105" y="80"/>
                    <a:pt x="105" y="79"/>
                    <a:pt x="105" y="78"/>
                  </a:cubicBezTo>
                  <a:cubicBezTo>
                    <a:pt x="105" y="78"/>
                    <a:pt x="106" y="77"/>
                    <a:pt x="107" y="77"/>
                  </a:cubicBezTo>
                  <a:cubicBezTo>
                    <a:pt x="107" y="77"/>
                    <a:pt x="107" y="76"/>
                    <a:pt x="107" y="76"/>
                  </a:cubicBezTo>
                  <a:cubicBezTo>
                    <a:pt x="108" y="77"/>
                    <a:pt x="109" y="76"/>
                    <a:pt x="110" y="77"/>
                  </a:cubicBezTo>
                  <a:cubicBezTo>
                    <a:pt x="110" y="77"/>
                    <a:pt x="110" y="77"/>
                    <a:pt x="110" y="77"/>
                  </a:cubicBezTo>
                  <a:close/>
                  <a:moveTo>
                    <a:pt x="17" y="25"/>
                  </a:moveTo>
                  <a:cubicBezTo>
                    <a:pt x="17" y="25"/>
                    <a:pt x="18" y="25"/>
                    <a:pt x="18" y="25"/>
                  </a:cubicBezTo>
                  <a:cubicBezTo>
                    <a:pt x="19" y="25"/>
                    <a:pt x="19" y="24"/>
                    <a:pt x="19" y="25"/>
                  </a:cubicBezTo>
                  <a:cubicBezTo>
                    <a:pt x="19" y="25"/>
                    <a:pt x="20" y="26"/>
                    <a:pt x="20" y="26"/>
                  </a:cubicBezTo>
                  <a:cubicBezTo>
                    <a:pt x="20" y="25"/>
                    <a:pt x="20" y="24"/>
                    <a:pt x="20" y="23"/>
                  </a:cubicBezTo>
                  <a:cubicBezTo>
                    <a:pt x="20" y="23"/>
                    <a:pt x="20" y="23"/>
                    <a:pt x="20" y="22"/>
                  </a:cubicBezTo>
                  <a:cubicBezTo>
                    <a:pt x="21" y="22"/>
                    <a:pt x="21" y="23"/>
                    <a:pt x="21" y="23"/>
                  </a:cubicBezTo>
                  <a:cubicBezTo>
                    <a:pt x="22" y="24"/>
                    <a:pt x="22" y="24"/>
                    <a:pt x="23" y="25"/>
                  </a:cubicBezTo>
                  <a:cubicBezTo>
                    <a:pt x="23" y="25"/>
                    <a:pt x="22" y="25"/>
                    <a:pt x="23" y="26"/>
                  </a:cubicBezTo>
                  <a:cubicBezTo>
                    <a:pt x="23" y="25"/>
                    <a:pt x="23" y="25"/>
                    <a:pt x="24" y="24"/>
                  </a:cubicBezTo>
                  <a:cubicBezTo>
                    <a:pt x="24" y="24"/>
                    <a:pt x="23" y="24"/>
                    <a:pt x="23" y="24"/>
                  </a:cubicBezTo>
                  <a:cubicBezTo>
                    <a:pt x="22" y="23"/>
                    <a:pt x="23" y="21"/>
                    <a:pt x="24" y="20"/>
                  </a:cubicBezTo>
                  <a:cubicBezTo>
                    <a:pt x="24" y="20"/>
                    <a:pt x="24" y="21"/>
                    <a:pt x="24" y="21"/>
                  </a:cubicBezTo>
                  <a:cubicBezTo>
                    <a:pt x="25" y="21"/>
                    <a:pt x="26" y="20"/>
                    <a:pt x="26" y="22"/>
                  </a:cubicBezTo>
                  <a:cubicBezTo>
                    <a:pt x="27" y="22"/>
                    <a:pt x="27" y="21"/>
                    <a:pt x="28" y="21"/>
                  </a:cubicBezTo>
                  <a:cubicBezTo>
                    <a:pt x="28" y="22"/>
                    <a:pt x="28" y="22"/>
                    <a:pt x="28" y="23"/>
                  </a:cubicBezTo>
                  <a:cubicBezTo>
                    <a:pt x="29" y="23"/>
                    <a:pt x="29" y="23"/>
                    <a:pt x="30" y="23"/>
                  </a:cubicBezTo>
                  <a:cubicBezTo>
                    <a:pt x="30" y="23"/>
                    <a:pt x="30" y="24"/>
                    <a:pt x="31" y="24"/>
                  </a:cubicBezTo>
                  <a:cubicBezTo>
                    <a:pt x="31" y="24"/>
                    <a:pt x="30" y="24"/>
                    <a:pt x="30" y="25"/>
                  </a:cubicBezTo>
                  <a:cubicBezTo>
                    <a:pt x="31" y="25"/>
                    <a:pt x="31" y="25"/>
                    <a:pt x="32" y="25"/>
                  </a:cubicBezTo>
                  <a:cubicBezTo>
                    <a:pt x="32" y="26"/>
                    <a:pt x="32" y="26"/>
                    <a:pt x="32" y="26"/>
                  </a:cubicBezTo>
                  <a:cubicBezTo>
                    <a:pt x="32" y="27"/>
                    <a:pt x="32" y="27"/>
                    <a:pt x="32" y="27"/>
                  </a:cubicBezTo>
                  <a:cubicBezTo>
                    <a:pt x="31" y="27"/>
                    <a:pt x="31" y="28"/>
                    <a:pt x="32" y="28"/>
                  </a:cubicBezTo>
                  <a:cubicBezTo>
                    <a:pt x="31" y="28"/>
                    <a:pt x="31" y="27"/>
                    <a:pt x="30" y="27"/>
                  </a:cubicBezTo>
                  <a:cubicBezTo>
                    <a:pt x="30" y="28"/>
                    <a:pt x="31" y="28"/>
                    <a:pt x="31" y="29"/>
                  </a:cubicBezTo>
                  <a:cubicBezTo>
                    <a:pt x="31" y="30"/>
                    <a:pt x="30" y="30"/>
                    <a:pt x="30" y="31"/>
                  </a:cubicBezTo>
                  <a:cubicBezTo>
                    <a:pt x="29" y="31"/>
                    <a:pt x="29" y="29"/>
                    <a:pt x="27" y="29"/>
                  </a:cubicBezTo>
                  <a:cubicBezTo>
                    <a:pt x="27" y="29"/>
                    <a:pt x="26" y="29"/>
                    <a:pt x="26" y="28"/>
                  </a:cubicBezTo>
                  <a:cubicBezTo>
                    <a:pt x="26" y="27"/>
                    <a:pt x="28" y="27"/>
                    <a:pt x="28" y="26"/>
                  </a:cubicBezTo>
                  <a:cubicBezTo>
                    <a:pt x="28" y="25"/>
                    <a:pt x="27" y="26"/>
                    <a:pt x="27" y="24"/>
                  </a:cubicBezTo>
                  <a:cubicBezTo>
                    <a:pt x="27" y="25"/>
                    <a:pt x="26" y="24"/>
                    <a:pt x="26" y="24"/>
                  </a:cubicBezTo>
                  <a:cubicBezTo>
                    <a:pt x="25" y="24"/>
                    <a:pt x="25" y="24"/>
                    <a:pt x="24" y="24"/>
                  </a:cubicBezTo>
                  <a:cubicBezTo>
                    <a:pt x="24" y="24"/>
                    <a:pt x="25" y="24"/>
                    <a:pt x="25" y="25"/>
                  </a:cubicBezTo>
                  <a:cubicBezTo>
                    <a:pt x="25" y="25"/>
                    <a:pt x="25" y="26"/>
                    <a:pt x="25" y="27"/>
                  </a:cubicBezTo>
                  <a:cubicBezTo>
                    <a:pt x="24" y="27"/>
                    <a:pt x="23" y="27"/>
                    <a:pt x="22" y="28"/>
                  </a:cubicBezTo>
                  <a:cubicBezTo>
                    <a:pt x="22" y="28"/>
                    <a:pt x="22" y="28"/>
                    <a:pt x="22" y="28"/>
                  </a:cubicBezTo>
                  <a:cubicBezTo>
                    <a:pt x="21" y="29"/>
                    <a:pt x="21" y="29"/>
                    <a:pt x="21" y="30"/>
                  </a:cubicBezTo>
                  <a:cubicBezTo>
                    <a:pt x="20" y="30"/>
                    <a:pt x="20" y="31"/>
                    <a:pt x="19" y="32"/>
                  </a:cubicBezTo>
                  <a:cubicBezTo>
                    <a:pt x="19" y="32"/>
                    <a:pt x="19" y="32"/>
                    <a:pt x="19" y="32"/>
                  </a:cubicBezTo>
                  <a:cubicBezTo>
                    <a:pt x="19" y="33"/>
                    <a:pt x="20" y="33"/>
                    <a:pt x="19" y="34"/>
                  </a:cubicBezTo>
                  <a:cubicBezTo>
                    <a:pt x="20" y="34"/>
                    <a:pt x="21" y="35"/>
                    <a:pt x="21" y="35"/>
                  </a:cubicBezTo>
                  <a:cubicBezTo>
                    <a:pt x="22" y="35"/>
                    <a:pt x="22" y="35"/>
                    <a:pt x="22" y="35"/>
                  </a:cubicBezTo>
                  <a:cubicBezTo>
                    <a:pt x="23" y="35"/>
                    <a:pt x="23" y="35"/>
                    <a:pt x="23" y="35"/>
                  </a:cubicBezTo>
                  <a:cubicBezTo>
                    <a:pt x="23" y="36"/>
                    <a:pt x="23" y="37"/>
                    <a:pt x="24" y="38"/>
                  </a:cubicBezTo>
                  <a:cubicBezTo>
                    <a:pt x="24" y="37"/>
                    <a:pt x="24" y="36"/>
                    <a:pt x="24" y="35"/>
                  </a:cubicBezTo>
                  <a:cubicBezTo>
                    <a:pt x="24" y="35"/>
                    <a:pt x="24" y="35"/>
                    <a:pt x="24" y="35"/>
                  </a:cubicBezTo>
                  <a:cubicBezTo>
                    <a:pt x="24" y="34"/>
                    <a:pt x="25" y="35"/>
                    <a:pt x="25" y="35"/>
                  </a:cubicBezTo>
                  <a:cubicBezTo>
                    <a:pt x="25" y="33"/>
                    <a:pt x="25" y="32"/>
                    <a:pt x="25" y="30"/>
                  </a:cubicBezTo>
                  <a:cubicBezTo>
                    <a:pt x="26" y="30"/>
                    <a:pt x="26" y="30"/>
                    <a:pt x="26" y="30"/>
                  </a:cubicBezTo>
                  <a:cubicBezTo>
                    <a:pt x="26" y="30"/>
                    <a:pt x="26" y="30"/>
                    <a:pt x="27" y="30"/>
                  </a:cubicBezTo>
                  <a:cubicBezTo>
                    <a:pt x="28" y="30"/>
                    <a:pt x="28" y="31"/>
                    <a:pt x="28" y="31"/>
                  </a:cubicBezTo>
                  <a:cubicBezTo>
                    <a:pt x="28" y="31"/>
                    <a:pt x="28" y="32"/>
                    <a:pt x="28" y="33"/>
                  </a:cubicBezTo>
                  <a:cubicBezTo>
                    <a:pt x="29" y="33"/>
                    <a:pt x="29" y="33"/>
                    <a:pt x="30" y="33"/>
                  </a:cubicBezTo>
                  <a:cubicBezTo>
                    <a:pt x="30" y="33"/>
                    <a:pt x="30" y="32"/>
                    <a:pt x="30" y="32"/>
                  </a:cubicBezTo>
                  <a:cubicBezTo>
                    <a:pt x="31" y="32"/>
                    <a:pt x="31" y="33"/>
                    <a:pt x="31" y="34"/>
                  </a:cubicBezTo>
                  <a:cubicBezTo>
                    <a:pt x="31" y="34"/>
                    <a:pt x="31" y="35"/>
                    <a:pt x="31" y="35"/>
                  </a:cubicBezTo>
                  <a:cubicBezTo>
                    <a:pt x="31" y="36"/>
                    <a:pt x="32" y="36"/>
                    <a:pt x="32" y="37"/>
                  </a:cubicBezTo>
                  <a:cubicBezTo>
                    <a:pt x="33" y="37"/>
                    <a:pt x="33" y="36"/>
                    <a:pt x="33" y="37"/>
                  </a:cubicBezTo>
                  <a:cubicBezTo>
                    <a:pt x="33" y="38"/>
                    <a:pt x="33" y="38"/>
                    <a:pt x="33" y="39"/>
                  </a:cubicBezTo>
                  <a:cubicBezTo>
                    <a:pt x="33" y="40"/>
                    <a:pt x="33" y="41"/>
                    <a:pt x="34" y="41"/>
                  </a:cubicBezTo>
                  <a:cubicBezTo>
                    <a:pt x="34" y="41"/>
                    <a:pt x="34" y="42"/>
                    <a:pt x="34" y="42"/>
                  </a:cubicBezTo>
                  <a:cubicBezTo>
                    <a:pt x="34" y="42"/>
                    <a:pt x="33" y="42"/>
                    <a:pt x="33" y="42"/>
                  </a:cubicBezTo>
                  <a:cubicBezTo>
                    <a:pt x="33" y="42"/>
                    <a:pt x="33" y="42"/>
                    <a:pt x="33" y="41"/>
                  </a:cubicBezTo>
                  <a:cubicBezTo>
                    <a:pt x="32" y="41"/>
                    <a:pt x="32" y="42"/>
                    <a:pt x="31" y="42"/>
                  </a:cubicBezTo>
                  <a:cubicBezTo>
                    <a:pt x="32" y="40"/>
                    <a:pt x="32" y="40"/>
                    <a:pt x="33" y="39"/>
                  </a:cubicBezTo>
                  <a:cubicBezTo>
                    <a:pt x="32" y="38"/>
                    <a:pt x="31" y="40"/>
                    <a:pt x="30" y="39"/>
                  </a:cubicBezTo>
                  <a:cubicBezTo>
                    <a:pt x="30" y="40"/>
                    <a:pt x="31" y="40"/>
                    <a:pt x="30" y="40"/>
                  </a:cubicBezTo>
                  <a:cubicBezTo>
                    <a:pt x="30" y="41"/>
                    <a:pt x="29" y="41"/>
                    <a:pt x="29" y="41"/>
                  </a:cubicBezTo>
                  <a:cubicBezTo>
                    <a:pt x="29" y="42"/>
                    <a:pt x="30" y="42"/>
                    <a:pt x="31" y="42"/>
                  </a:cubicBezTo>
                  <a:cubicBezTo>
                    <a:pt x="30" y="43"/>
                    <a:pt x="29" y="43"/>
                    <a:pt x="29" y="43"/>
                  </a:cubicBezTo>
                  <a:cubicBezTo>
                    <a:pt x="29" y="43"/>
                    <a:pt x="29" y="43"/>
                    <a:pt x="29" y="43"/>
                  </a:cubicBezTo>
                  <a:cubicBezTo>
                    <a:pt x="28" y="43"/>
                    <a:pt x="27" y="43"/>
                    <a:pt x="26" y="44"/>
                  </a:cubicBezTo>
                  <a:cubicBezTo>
                    <a:pt x="26" y="45"/>
                    <a:pt x="27" y="44"/>
                    <a:pt x="27" y="45"/>
                  </a:cubicBezTo>
                  <a:cubicBezTo>
                    <a:pt x="26" y="45"/>
                    <a:pt x="26" y="46"/>
                    <a:pt x="25" y="46"/>
                  </a:cubicBezTo>
                  <a:cubicBezTo>
                    <a:pt x="25" y="47"/>
                    <a:pt x="24" y="47"/>
                    <a:pt x="25" y="48"/>
                  </a:cubicBezTo>
                  <a:cubicBezTo>
                    <a:pt x="24" y="48"/>
                    <a:pt x="24" y="49"/>
                    <a:pt x="24" y="49"/>
                  </a:cubicBezTo>
                  <a:cubicBezTo>
                    <a:pt x="24" y="49"/>
                    <a:pt x="24" y="49"/>
                    <a:pt x="24" y="50"/>
                  </a:cubicBezTo>
                  <a:cubicBezTo>
                    <a:pt x="23" y="50"/>
                    <a:pt x="22" y="51"/>
                    <a:pt x="21" y="52"/>
                  </a:cubicBezTo>
                  <a:cubicBezTo>
                    <a:pt x="21" y="53"/>
                    <a:pt x="22" y="53"/>
                    <a:pt x="22" y="53"/>
                  </a:cubicBezTo>
                  <a:cubicBezTo>
                    <a:pt x="22" y="54"/>
                    <a:pt x="22" y="54"/>
                    <a:pt x="22" y="55"/>
                  </a:cubicBezTo>
                  <a:cubicBezTo>
                    <a:pt x="21" y="55"/>
                    <a:pt x="21" y="55"/>
                    <a:pt x="21" y="54"/>
                  </a:cubicBezTo>
                  <a:cubicBezTo>
                    <a:pt x="21" y="53"/>
                    <a:pt x="19" y="53"/>
                    <a:pt x="19" y="53"/>
                  </a:cubicBezTo>
                  <a:cubicBezTo>
                    <a:pt x="18" y="53"/>
                    <a:pt x="18" y="53"/>
                    <a:pt x="18" y="54"/>
                  </a:cubicBezTo>
                  <a:cubicBezTo>
                    <a:pt x="17" y="54"/>
                    <a:pt x="17" y="53"/>
                    <a:pt x="16" y="53"/>
                  </a:cubicBezTo>
                  <a:cubicBezTo>
                    <a:pt x="16" y="53"/>
                    <a:pt x="15" y="54"/>
                    <a:pt x="15" y="54"/>
                  </a:cubicBezTo>
                  <a:cubicBezTo>
                    <a:pt x="15" y="55"/>
                    <a:pt x="14" y="59"/>
                    <a:pt x="16" y="59"/>
                  </a:cubicBezTo>
                  <a:cubicBezTo>
                    <a:pt x="17" y="59"/>
                    <a:pt x="16" y="58"/>
                    <a:pt x="17" y="57"/>
                  </a:cubicBezTo>
                  <a:cubicBezTo>
                    <a:pt x="18" y="58"/>
                    <a:pt x="18" y="58"/>
                    <a:pt x="19" y="57"/>
                  </a:cubicBezTo>
                  <a:cubicBezTo>
                    <a:pt x="19" y="59"/>
                    <a:pt x="18" y="59"/>
                    <a:pt x="18" y="60"/>
                  </a:cubicBezTo>
                  <a:cubicBezTo>
                    <a:pt x="19" y="61"/>
                    <a:pt x="20" y="60"/>
                    <a:pt x="20" y="61"/>
                  </a:cubicBezTo>
                  <a:cubicBezTo>
                    <a:pt x="20" y="62"/>
                    <a:pt x="20" y="63"/>
                    <a:pt x="20" y="64"/>
                  </a:cubicBezTo>
                  <a:cubicBezTo>
                    <a:pt x="21" y="64"/>
                    <a:pt x="21" y="64"/>
                    <a:pt x="21" y="64"/>
                  </a:cubicBezTo>
                  <a:cubicBezTo>
                    <a:pt x="22" y="64"/>
                    <a:pt x="22" y="64"/>
                    <a:pt x="22" y="65"/>
                  </a:cubicBezTo>
                  <a:cubicBezTo>
                    <a:pt x="23" y="64"/>
                    <a:pt x="23" y="64"/>
                    <a:pt x="24" y="63"/>
                  </a:cubicBezTo>
                  <a:cubicBezTo>
                    <a:pt x="24" y="63"/>
                    <a:pt x="24" y="62"/>
                    <a:pt x="24" y="62"/>
                  </a:cubicBezTo>
                  <a:cubicBezTo>
                    <a:pt x="25" y="62"/>
                    <a:pt x="25" y="63"/>
                    <a:pt x="25" y="63"/>
                  </a:cubicBezTo>
                  <a:cubicBezTo>
                    <a:pt x="26" y="63"/>
                    <a:pt x="26" y="62"/>
                    <a:pt x="26" y="62"/>
                  </a:cubicBezTo>
                  <a:cubicBezTo>
                    <a:pt x="26" y="63"/>
                    <a:pt x="27" y="63"/>
                    <a:pt x="27" y="64"/>
                  </a:cubicBezTo>
                  <a:cubicBezTo>
                    <a:pt x="28" y="64"/>
                    <a:pt x="28" y="64"/>
                    <a:pt x="28" y="64"/>
                  </a:cubicBezTo>
                  <a:cubicBezTo>
                    <a:pt x="29" y="64"/>
                    <a:pt x="30" y="64"/>
                    <a:pt x="30" y="65"/>
                  </a:cubicBezTo>
                  <a:cubicBezTo>
                    <a:pt x="31" y="66"/>
                    <a:pt x="31" y="66"/>
                    <a:pt x="32" y="67"/>
                  </a:cubicBezTo>
                  <a:cubicBezTo>
                    <a:pt x="33" y="66"/>
                    <a:pt x="34" y="68"/>
                    <a:pt x="34" y="69"/>
                  </a:cubicBezTo>
                  <a:cubicBezTo>
                    <a:pt x="34" y="70"/>
                    <a:pt x="34" y="70"/>
                    <a:pt x="35" y="70"/>
                  </a:cubicBezTo>
                  <a:cubicBezTo>
                    <a:pt x="35" y="71"/>
                    <a:pt x="36" y="70"/>
                    <a:pt x="36" y="71"/>
                  </a:cubicBezTo>
                  <a:cubicBezTo>
                    <a:pt x="37" y="71"/>
                    <a:pt x="37" y="71"/>
                    <a:pt x="38" y="71"/>
                  </a:cubicBezTo>
                  <a:cubicBezTo>
                    <a:pt x="38" y="71"/>
                    <a:pt x="39" y="71"/>
                    <a:pt x="39" y="72"/>
                  </a:cubicBezTo>
                  <a:cubicBezTo>
                    <a:pt x="40" y="72"/>
                    <a:pt x="40" y="72"/>
                    <a:pt x="40" y="72"/>
                  </a:cubicBezTo>
                  <a:cubicBezTo>
                    <a:pt x="40" y="73"/>
                    <a:pt x="41" y="73"/>
                    <a:pt x="41" y="74"/>
                  </a:cubicBezTo>
                  <a:cubicBezTo>
                    <a:pt x="41" y="74"/>
                    <a:pt x="40" y="74"/>
                    <a:pt x="40" y="75"/>
                  </a:cubicBezTo>
                  <a:cubicBezTo>
                    <a:pt x="40" y="75"/>
                    <a:pt x="40" y="76"/>
                    <a:pt x="40" y="76"/>
                  </a:cubicBezTo>
                  <a:cubicBezTo>
                    <a:pt x="40" y="77"/>
                    <a:pt x="39" y="77"/>
                    <a:pt x="39" y="78"/>
                  </a:cubicBezTo>
                  <a:cubicBezTo>
                    <a:pt x="39" y="78"/>
                    <a:pt x="39" y="78"/>
                    <a:pt x="39" y="78"/>
                  </a:cubicBezTo>
                  <a:cubicBezTo>
                    <a:pt x="39" y="79"/>
                    <a:pt x="38" y="79"/>
                    <a:pt x="38" y="79"/>
                  </a:cubicBezTo>
                  <a:cubicBezTo>
                    <a:pt x="39" y="81"/>
                    <a:pt x="38" y="82"/>
                    <a:pt x="38" y="83"/>
                  </a:cubicBezTo>
                  <a:cubicBezTo>
                    <a:pt x="37" y="83"/>
                    <a:pt x="37" y="83"/>
                    <a:pt x="36" y="84"/>
                  </a:cubicBezTo>
                  <a:cubicBezTo>
                    <a:pt x="36" y="84"/>
                    <a:pt x="36" y="85"/>
                    <a:pt x="35" y="85"/>
                  </a:cubicBezTo>
                  <a:cubicBezTo>
                    <a:pt x="35" y="86"/>
                    <a:pt x="35" y="86"/>
                    <a:pt x="35" y="87"/>
                  </a:cubicBezTo>
                  <a:cubicBezTo>
                    <a:pt x="35" y="87"/>
                    <a:pt x="34" y="87"/>
                    <a:pt x="34" y="89"/>
                  </a:cubicBezTo>
                  <a:cubicBezTo>
                    <a:pt x="34" y="89"/>
                    <a:pt x="34" y="89"/>
                    <a:pt x="34" y="90"/>
                  </a:cubicBezTo>
                  <a:cubicBezTo>
                    <a:pt x="33" y="90"/>
                    <a:pt x="33" y="90"/>
                    <a:pt x="33" y="90"/>
                  </a:cubicBezTo>
                  <a:cubicBezTo>
                    <a:pt x="33" y="90"/>
                    <a:pt x="32" y="90"/>
                    <a:pt x="32" y="90"/>
                  </a:cubicBezTo>
                  <a:cubicBezTo>
                    <a:pt x="32" y="91"/>
                    <a:pt x="32" y="91"/>
                    <a:pt x="32" y="92"/>
                  </a:cubicBezTo>
                  <a:cubicBezTo>
                    <a:pt x="31" y="92"/>
                    <a:pt x="31" y="93"/>
                    <a:pt x="30" y="93"/>
                  </a:cubicBezTo>
                  <a:cubicBezTo>
                    <a:pt x="30" y="94"/>
                    <a:pt x="30" y="95"/>
                    <a:pt x="29" y="94"/>
                  </a:cubicBezTo>
                  <a:cubicBezTo>
                    <a:pt x="30" y="95"/>
                    <a:pt x="29" y="97"/>
                    <a:pt x="29" y="97"/>
                  </a:cubicBezTo>
                  <a:cubicBezTo>
                    <a:pt x="29" y="98"/>
                    <a:pt x="29" y="98"/>
                    <a:pt x="29" y="99"/>
                  </a:cubicBezTo>
                  <a:cubicBezTo>
                    <a:pt x="29" y="99"/>
                    <a:pt x="29" y="99"/>
                    <a:pt x="28" y="99"/>
                  </a:cubicBezTo>
                  <a:cubicBezTo>
                    <a:pt x="28" y="100"/>
                    <a:pt x="28" y="100"/>
                    <a:pt x="28" y="101"/>
                  </a:cubicBezTo>
                  <a:cubicBezTo>
                    <a:pt x="28" y="102"/>
                    <a:pt x="29" y="102"/>
                    <a:pt x="28" y="102"/>
                  </a:cubicBezTo>
                  <a:cubicBezTo>
                    <a:pt x="29" y="103"/>
                    <a:pt x="29" y="103"/>
                    <a:pt x="30" y="103"/>
                  </a:cubicBezTo>
                  <a:cubicBezTo>
                    <a:pt x="29" y="104"/>
                    <a:pt x="28" y="104"/>
                    <a:pt x="28" y="104"/>
                  </a:cubicBezTo>
                  <a:cubicBezTo>
                    <a:pt x="27" y="103"/>
                    <a:pt x="27" y="103"/>
                    <a:pt x="27" y="103"/>
                  </a:cubicBezTo>
                  <a:cubicBezTo>
                    <a:pt x="27" y="103"/>
                    <a:pt x="27" y="103"/>
                    <a:pt x="26" y="103"/>
                  </a:cubicBezTo>
                  <a:cubicBezTo>
                    <a:pt x="27" y="103"/>
                    <a:pt x="26" y="103"/>
                    <a:pt x="26" y="102"/>
                  </a:cubicBezTo>
                  <a:cubicBezTo>
                    <a:pt x="26" y="102"/>
                    <a:pt x="26" y="101"/>
                    <a:pt x="25" y="100"/>
                  </a:cubicBezTo>
                  <a:cubicBezTo>
                    <a:pt x="26" y="99"/>
                    <a:pt x="25" y="98"/>
                    <a:pt x="25" y="97"/>
                  </a:cubicBezTo>
                  <a:cubicBezTo>
                    <a:pt x="25" y="96"/>
                    <a:pt x="25" y="96"/>
                    <a:pt x="25" y="95"/>
                  </a:cubicBezTo>
                  <a:cubicBezTo>
                    <a:pt x="25" y="94"/>
                    <a:pt x="24" y="95"/>
                    <a:pt x="25" y="94"/>
                  </a:cubicBezTo>
                  <a:cubicBezTo>
                    <a:pt x="25" y="94"/>
                    <a:pt x="26" y="94"/>
                    <a:pt x="26" y="93"/>
                  </a:cubicBezTo>
                  <a:cubicBezTo>
                    <a:pt x="25" y="92"/>
                    <a:pt x="25" y="93"/>
                    <a:pt x="25" y="92"/>
                  </a:cubicBezTo>
                  <a:cubicBezTo>
                    <a:pt x="25" y="91"/>
                    <a:pt x="25" y="89"/>
                    <a:pt x="26" y="88"/>
                  </a:cubicBezTo>
                  <a:cubicBezTo>
                    <a:pt x="26" y="87"/>
                    <a:pt x="25" y="86"/>
                    <a:pt x="26" y="85"/>
                  </a:cubicBezTo>
                  <a:cubicBezTo>
                    <a:pt x="26" y="84"/>
                    <a:pt x="25" y="84"/>
                    <a:pt x="25" y="84"/>
                  </a:cubicBezTo>
                  <a:cubicBezTo>
                    <a:pt x="25" y="84"/>
                    <a:pt x="25" y="83"/>
                    <a:pt x="26" y="83"/>
                  </a:cubicBezTo>
                  <a:cubicBezTo>
                    <a:pt x="26" y="81"/>
                    <a:pt x="25" y="81"/>
                    <a:pt x="25" y="80"/>
                  </a:cubicBezTo>
                  <a:cubicBezTo>
                    <a:pt x="24" y="80"/>
                    <a:pt x="23" y="78"/>
                    <a:pt x="23" y="78"/>
                  </a:cubicBezTo>
                  <a:cubicBezTo>
                    <a:pt x="23" y="77"/>
                    <a:pt x="23" y="77"/>
                    <a:pt x="23" y="77"/>
                  </a:cubicBezTo>
                  <a:cubicBezTo>
                    <a:pt x="22" y="76"/>
                    <a:pt x="21" y="76"/>
                    <a:pt x="21" y="74"/>
                  </a:cubicBezTo>
                  <a:cubicBezTo>
                    <a:pt x="22" y="74"/>
                    <a:pt x="22" y="74"/>
                    <a:pt x="22" y="74"/>
                  </a:cubicBezTo>
                  <a:cubicBezTo>
                    <a:pt x="22" y="73"/>
                    <a:pt x="21" y="73"/>
                    <a:pt x="21" y="73"/>
                  </a:cubicBezTo>
                  <a:cubicBezTo>
                    <a:pt x="22" y="72"/>
                    <a:pt x="21" y="71"/>
                    <a:pt x="21" y="70"/>
                  </a:cubicBezTo>
                  <a:cubicBezTo>
                    <a:pt x="21" y="69"/>
                    <a:pt x="22" y="69"/>
                    <a:pt x="22" y="68"/>
                  </a:cubicBezTo>
                  <a:cubicBezTo>
                    <a:pt x="21" y="67"/>
                    <a:pt x="22" y="67"/>
                    <a:pt x="22" y="67"/>
                  </a:cubicBezTo>
                  <a:cubicBezTo>
                    <a:pt x="22" y="66"/>
                    <a:pt x="21" y="66"/>
                    <a:pt x="21" y="65"/>
                  </a:cubicBezTo>
                  <a:cubicBezTo>
                    <a:pt x="21" y="65"/>
                    <a:pt x="21" y="66"/>
                    <a:pt x="21" y="66"/>
                  </a:cubicBezTo>
                  <a:cubicBezTo>
                    <a:pt x="20" y="66"/>
                    <a:pt x="20" y="64"/>
                    <a:pt x="19" y="64"/>
                  </a:cubicBezTo>
                  <a:cubicBezTo>
                    <a:pt x="19" y="64"/>
                    <a:pt x="19" y="64"/>
                    <a:pt x="19" y="64"/>
                  </a:cubicBezTo>
                  <a:cubicBezTo>
                    <a:pt x="18" y="63"/>
                    <a:pt x="18" y="63"/>
                    <a:pt x="18" y="63"/>
                  </a:cubicBezTo>
                  <a:cubicBezTo>
                    <a:pt x="17" y="63"/>
                    <a:pt x="17" y="62"/>
                    <a:pt x="16" y="62"/>
                  </a:cubicBezTo>
                  <a:cubicBezTo>
                    <a:pt x="16" y="62"/>
                    <a:pt x="16" y="62"/>
                    <a:pt x="16" y="61"/>
                  </a:cubicBezTo>
                  <a:cubicBezTo>
                    <a:pt x="14" y="61"/>
                    <a:pt x="13" y="60"/>
                    <a:pt x="11" y="60"/>
                  </a:cubicBezTo>
                  <a:cubicBezTo>
                    <a:pt x="11" y="59"/>
                    <a:pt x="11" y="58"/>
                    <a:pt x="11" y="57"/>
                  </a:cubicBezTo>
                  <a:cubicBezTo>
                    <a:pt x="10" y="56"/>
                    <a:pt x="10" y="56"/>
                    <a:pt x="9" y="55"/>
                  </a:cubicBezTo>
                  <a:cubicBezTo>
                    <a:pt x="9" y="55"/>
                    <a:pt x="9" y="54"/>
                    <a:pt x="9" y="54"/>
                  </a:cubicBezTo>
                  <a:cubicBezTo>
                    <a:pt x="9" y="56"/>
                    <a:pt x="9" y="55"/>
                    <a:pt x="9" y="56"/>
                  </a:cubicBezTo>
                  <a:cubicBezTo>
                    <a:pt x="9" y="56"/>
                    <a:pt x="9" y="56"/>
                    <a:pt x="8" y="56"/>
                  </a:cubicBezTo>
                  <a:cubicBezTo>
                    <a:pt x="8" y="55"/>
                    <a:pt x="8" y="54"/>
                    <a:pt x="7" y="54"/>
                  </a:cubicBezTo>
                  <a:cubicBezTo>
                    <a:pt x="7" y="54"/>
                    <a:pt x="7" y="53"/>
                    <a:pt x="7" y="53"/>
                  </a:cubicBezTo>
                  <a:cubicBezTo>
                    <a:pt x="7" y="53"/>
                    <a:pt x="7" y="51"/>
                    <a:pt x="6" y="50"/>
                  </a:cubicBezTo>
                  <a:cubicBezTo>
                    <a:pt x="6" y="50"/>
                    <a:pt x="6" y="50"/>
                    <a:pt x="6" y="50"/>
                  </a:cubicBezTo>
                  <a:cubicBezTo>
                    <a:pt x="7" y="41"/>
                    <a:pt x="11" y="32"/>
                    <a:pt x="17" y="25"/>
                  </a:cubicBezTo>
                  <a:close/>
                  <a:moveTo>
                    <a:pt x="24" y="18"/>
                  </a:moveTo>
                  <a:cubicBezTo>
                    <a:pt x="27" y="16"/>
                    <a:pt x="30" y="14"/>
                    <a:pt x="34" y="12"/>
                  </a:cubicBezTo>
                  <a:cubicBezTo>
                    <a:pt x="34" y="12"/>
                    <a:pt x="34" y="12"/>
                    <a:pt x="34" y="12"/>
                  </a:cubicBezTo>
                  <a:cubicBezTo>
                    <a:pt x="34" y="13"/>
                    <a:pt x="33" y="13"/>
                    <a:pt x="32" y="13"/>
                  </a:cubicBezTo>
                  <a:cubicBezTo>
                    <a:pt x="32" y="13"/>
                    <a:pt x="32" y="14"/>
                    <a:pt x="32" y="14"/>
                  </a:cubicBezTo>
                  <a:cubicBezTo>
                    <a:pt x="31" y="14"/>
                    <a:pt x="31" y="15"/>
                    <a:pt x="31" y="15"/>
                  </a:cubicBezTo>
                  <a:cubicBezTo>
                    <a:pt x="30" y="15"/>
                    <a:pt x="30" y="16"/>
                    <a:pt x="29" y="16"/>
                  </a:cubicBezTo>
                  <a:cubicBezTo>
                    <a:pt x="29" y="17"/>
                    <a:pt x="28" y="17"/>
                    <a:pt x="28" y="18"/>
                  </a:cubicBezTo>
                  <a:cubicBezTo>
                    <a:pt x="27" y="18"/>
                    <a:pt x="27" y="18"/>
                    <a:pt x="26" y="18"/>
                  </a:cubicBezTo>
                  <a:cubicBezTo>
                    <a:pt x="26" y="19"/>
                    <a:pt x="27" y="18"/>
                    <a:pt x="27" y="19"/>
                  </a:cubicBezTo>
                  <a:cubicBezTo>
                    <a:pt x="27" y="19"/>
                    <a:pt x="27" y="19"/>
                    <a:pt x="26" y="19"/>
                  </a:cubicBezTo>
                  <a:cubicBezTo>
                    <a:pt x="26" y="21"/>
                    <a:pt x="24" y="20"/>
                    <a:pt x="23" y="20"/>
                  </a:cubicBezTo>
                  <a:cubicBezTo>
                    <a:pt x="23" y="20"/>
                    <a:pt x="23" y="20"/>
                    <a:pt x="23" y="20"/>
                  </a:cubicBezTo>
                  <a:cubicBezTo>
                    <a:pt x="23" y="19"/>
                    <a:pt x="23" y="19"/>
                    <a:pt x="23" y="19"/>
                  </a:cubicBezTo>
                  <a:cubicBezTo>
                    <a:pt x="24" y="19"/>
                    <a:pt x="24" y="19"/>
                    <a:pt x="25" y="19"/>
                  </a:cubicBezTo>
                  <a:cubicBezTo>
                    <a:pt x="25" y="19"/>
                    <a:pt x="24" y="18"/>
                    <a:pt x="24" y="18"/>
                  </a:cubicBezTo>
                  <a:close/>
                  <a:moveTo>
                    <a:pt x="107" y="35"/>
                  </a:moveTo>
                  <a:cubicBezTo>
                    <a:pt x="107" y="35"/>
                    <a:pt x="106" y="35"/>
                    <a:pt x="106" y="36"/>
                  </a:cubicBezTo>
                  <a:cubicBezTo>
                    <a:pt x="106" y="37"/>
                    <a:pt x="107" y="36"/>
                    <a:pt x="107" y="36"/>
                  </a:cubicBezTo>
                  <a:cubicBezTo>
                    <a:pt x="108" y="36"/>
                    <a:pt x="108" y="37"/>
                    <a:pt x="108" y="38"/>
                  </a:cubicBezTo>
                  <a:cubicBezTo>
                    <a:pt x="108" y="39"/>
                    <a:pt x="109" y="40"/>
                    <a:pt x="108" y="41"/>
                  </a:cubicBezTo>
                  <a:cubicBezTo>
                    <a:pt x="108" y="42"/>
                    <a:pt x="107" y="43"/>
                    <a:pt x="107" y="44"/>
                  </a:cubicBezTo>
                  <a:cubicBezTo>
                    <a:pt x="106" y="44"/>
                    <a:pt x="106" y="44"/>
                    <a:pt x="106" y="45"/>
                  </a:cubicBezTo>
                  <a:cubicBezTo>
                    <a:pt x="105" y="46"/>
                    <a:pt x="106" y="49"/>
                    <a:pt x="105" y="50"/>
                  </a:cubicBezTo>
                  <a:cubicBezTo>
                    <a:pt x="104" y="49"/>
                    <a:pt x="104" y="49"/>
                    <a:pt x="104" y="48"/>
                  </a:cubicBezTo>
                  <a:cubicBezTo>
                    <a:pt x="104" y="47"/>
                    <a:pt x="103" y="47"/>
                    <a:pt x="103" y="46"/>
                  </a:cubicBezTo>
                  <a:cubicBezTo>
                    <a:pt x="102" y="46"/>
                    <a:pt x="103" y="47"/>
                    <a:pt x="103" y="48"/>
                  </a:cubicBezTo>
                  <a:cubicBezTo>
                    <a:pt x="103" y="48"/>
                    <a:pt x="102" y="48"/>
                    <a:pt x="102" y="48"/>
                  </a:cubicBezTo>
                  <a:cubicBezTo>
                    <a:pt x="102" y="49"/>
                    <a:pt x="102" y="49"/>
                    <a:pt x="102" y="49"/>
                  </a:cubicBezTo>
                  <a:cubicBezTo>
                    <a:pt x="102" y="50"/>
                    <a:pt x="102" y="50"/>
                    <a:pt x="103" y="50"/>
                  </a:cubicBezTo>
                  <a:cubicBezTo>
                    <a:pt x="103" y="51"/>
                    <a:pt x="103" y="51"/>
                    <a:pt x="103" y="51"/>
                  </a:cubicBezTo>
                  <a:cubicBezTo>
                    <a:pt x="103" y="52"/>
                    <a:pt x="103" y="54"/>
                    <a:pt x="103" y="54"/>
                  </a:cubicBezTo>
                  <a:cubicBezTo>
                    <a:pt x="102" y="54"/>
                    <a:pt x="102" y="55"/>
                    <a:pt x="102" y="55"/>
                  </a:cubicBezTo>
                  <a:cubicBezTo>
                    <a:pt x="102" y="56"/>
                    <a:pt x="101" y="57"/>
                    <a:pt x="100" y="58"/>
                  </a:cubicBezTo>
                  <a:cubicBezTo>
                    <a:pt x="100" y="58"/>
                    <a:pt x="99" y="58"/>
                    <a:pt x="98" y="59"/>
                  </a:cubicBezTo>
                  <a:cubicBezTo>
                    <a:pt x="99" y="59"/>
                    <a:pt x="99" y="59"/>
                    <a:pt x="99" y="59"/>
                  </a:cubicBezTo>
                  <a:cubicBezTo>
                    <a:pt x="99" y="59"/>
                    <a:pt x="99" y="60"/>
                    <a:pt x="98" y="60"/>
                  </a:cubicBezTo>
                  <a:cubicBezTo>
                    <a:pt x="99" y="63"/>
                    <a:pt x="98" y="65"/>
                    <a:pt x="97" y="65"/>
                  </a:cubicBezTo>
                  <a:cubicBezTo>
                    <a:pt x="97" y="64"/>
                    <a:pt x="96" y="64"/>
                    <a:pt x="96" y="64"/>
                  </a:cubicBezTo>
                  <a:cubicBezTo>
                    <a:pt x="96" y="64"/>
                    <a:pt x="95" y="63"/>
                    <a:pt x="95" y="62"/>
                  </a:cubicBezTo>
                  <a:cubicBezTo>
                    <a:pt x="94" y="63"/>
                    <a:pt x="95" y="64"/>
                    <a:pt x="95" y="64"/>
                  </a:cubicBezTo>
                  <a:cubicBezTo>
                    <a:pt x="95" y="65"/>
                    <a:pt x="95" y="65"/>
                    <a:pt x="96" y="66"/>
                  </a:cubicBezTo>
                  <a:cubicBezTo>
                    <a:pt x="96" y="67"/>
                    <a:pt x="97" y="67"/>
                    <a:pt x="97" y="69"/>
                  </a:cubicBezTo>
                  <a:cubicBezTo>
                    <a:pt x="96" y="68"/>
                    <a:pt x="95" y="67"/>
                    <a:pt x="94" y="66"/>
                  </a:cubicBezTo>
                  <a:cubicBezTo>
                    <a:pt x="94" y="65"/>
                    <a:pt x="94" y="65"/>
                    <a:pt x="94" y="65"/>
                  </a:cubicBezTo>
                  <a:cubicBezTo>
                    <a:pt x="93" y="64"/>
                    <a:pt x="94" y="64"/>
                    <a:pt x="94" y="64"/>
                  </a:cubicBezTo>
                  <a:cubicBezTo>
                    <a:pt x="94" y="63"/>
                    <a:pt x="94" y="62"/>
                    <a:pt x="93" y="62"/>
                  </a:cubicBezTo>
                  <a:cubicBezTo>
                    <a:pt x="93" y="62"/>
                    <a:pt x="93" y="61"/>
                    <a:pt x="93" y="61"/>
                  </a:cubicBezTo>
                  <a:cubicBezTo>
                    <a:pt x="93" y="60"/>
                    <a:pt x="92" y="61"/>
                    <a:pt x="91" y="60"/>
                  </a:cubicBezTo>
                  <a:cubicBezTo>
                    <a:pt x="91" y="60"/>
                    <a:pt x="92" y="60"/>
                    <a:pt x="92" y="59"/>
                  </a:cubicBezTo>
                  <a:cubicBezTo>
                    <a:pt x="91" y="59"/>
                    <a:pt x="91" y="58"/>
                    <a:pt x="91" y="57"/>
                  </a:cubicBezTo>
                  <a:cubicBezTo>
                    <a:pt x="90" y="58"/>
                    <a:pt x="89" y="58"/>
                    <a:pt x="89" y="58"/>
                  </a:cubicBezTo>
                  <a:cubicBezTo>
                    <a:pt x="89" y="59"/>
                    <a:pt x="88" y="59"/>
                    <a:pt x="88" y="60"/>
                  </a:cubicBezTo>
                  <a:cubicBezTo>
                    <a:pt x="87" y="60"/>
                    <a:pt x="88" y="61"/>
                    <a:pt x="87" y="60"/>
                  </a:cubicBezTo>
                  <a:cubicBezTo>
                    <a:pt x="87" y="61"/>
                    <a:pt x="87" y="61"/>
                    <a:pt x="87" y="61"/>
                  </a:cubicBezTo>
                  <a:cubicBezTo>
                    <a:pt x="87" y="61"/>
                    <a:pt x="87" y="61"/>
                    <a:pt x="86" y="61"/>
                  </a:cubicBezTo>
                  <a:cubicBezTo>
                    <a:pt x="87" y="63"/>
                    <a:pt x="86" y="64"/>
                    <a:pt x="86" y="65"/>
                  </a:cubicBezTo>
                  <a:cubicBezTo>
                    <a:pt x="85" y="65"/>
                    <a:pt x="85" y="65"/>
                    <a:pt x="84" y="65"/>
                  </a:cubicBezTo>
                  <a:cubicBezTo>
                    <a:pt x="84" y="65"/>
                    <a:pt x="84" y="64"/>
                    <a:pt x="84" y="64"/>
                  </a:cubicBezTo>
                  <a:cubicBezTo>
                    <a:pt x="84" y="63"/>
                    <a:pt x="84" y="63"/>
                    <a:pt x="84" y="62"/>
                  </a:cubicBezTo>
                  <a:cubicBezTo>
                    <a:pt x="83" y="61"/>
                    <a:pt x="83" y="60"/>
                    <a:pt x="82" y="59"/>
                  </a:cubicBezTo>
                  <a:cubicBezTo>
                    <a:pt x="83" y="59"/>
                    <a:pt x="82" y="59"/>
                    <a:pt x="82" y="58"/>
                  </a:cubicBezTo>
                  <a:cubicBezTo>
                    <a:pt x="82" y="58"/>
                    <a:pt x="81" y="58"/>
                    <a:pt x="81" y="57"/>
                  </a:cubicBezTo>
                  <a:cubicBezTo>
                    <a:pt x="81" y="57"/>
                    <a:pt x="81" y="57"/>
                    <a:pt x="82" y="57"/>
                  </a:cubicBezTo>
                  <a:cubicBezTo>
                    <a:pt x="81" y="57"/>
                    <a:pt x="80" y="56"/>
                    <a:pt x="79" y="56"/>
                  </a:cubicBezTo>
                  <a:cubicBezTo>
                    <a:pt x="79" y="56"/>
                    <a:pt x="79" y="56"/>
                    <a:pt x="79" y="55"/>
                  </a:cubicBezTo>
                  <a:cubicBezTo>
                    <a:pt x="78" y="55"/>
                    <a:pt x="78" y="56"/>
                    <a:pt x="77" y="56"/>
                  </a:cubicBezTo>
                  <a:cubicBezTo>
                    <a:pt x="77" y="55"/>
                    <a:pt x="77" y="55"/>
                    <a:pt x="76" y="55"/>
                  </a:cubicBezTo>
                  <a:cubicBezTo>
                    <a:pt x="75" y="55"/>
                    <a:pt x="75" y="53"/>
                    <a:pt x="74" y="52"/>
                  </a:cubicBezTo>
                  <a:cubicBezTo>
                    <a:pt x="74" y="52"/>
                    <a:pt x="73" y="53"/>
                    <a:pt x="73" y="53"/>
                  </a:cubicBezTo>
                  <a:cubicBezTo>
                    <a:pt x="74" y="53"/>
                    <a:pt x="74" y="54"/>
                    <a:pt x="74" y="54"/>
                  </a:cubicBezTo>
                  <a:cubicBezTo>
                    <a:pt x="74" y="55"/>
                    <a:pt x="75" y="55"/>
                    <a:pt x="75" y="56"/>
                  </a:cubicBezTo>
                  <a:cubicBezTo>
                    <a:pt x="75" y="55"/>
                    <a:pt x="76" y="55"/>
                    <a:pt x="76" y="55"/>
                  </a:cubicBezTo>
                  <a:cubicBezTo>
                    <a:pt x="76" y="57"/>
                    <a:pt x="77" y="57"/>
                    <a:pt x="77" y="57"/>
                  </a:cubicBezTo>
                  <a:cubicBezTo>
                    <a:pt x="77" y="58"/>
                    <a:pt x="77" y="58"/>
                    <a:pt x="77" y="59"/>
                  </a:cubicBezTo>
                  <a:cubicBezTo>
                    <a:pt x="76" y="59"/>
                    <a:pt x="76" y="60"/>
                    <a:pt x="75" y="60"/>
                  </a:cubicBezTo>
                  <a:cubicBezTo>
                    <a:pt x="75" y="60"/>
                    <a:pt x="75" y="61"/>
                    <a:pt x="75" y="61"/>
                  </a:cubicBezTo>
                  <a:cubicBezTo>
                    <a:pt x="73" y="61"/>
                    <a:pt x="72" y="62"/>
                    <a:pt x="71" y="63"/>
                  </a:cubicBezTo>
                  <a:cubicBezTo>
                    <a:pt x="70" y="62"/>
                    <a:pt x="70" y="61"/>
                    <a:pt x="70" y="60"/>
                  </a:cubicBezTo>
                  <a:cubicBezTo>
                    <a:pt x="69" y="59"/>
                    <a:pt x="69" y="58"/>
                    <a:pt x="68" y="57"/>
                  </a:cubicBezTo>
                  <a:cubicBezTo>
                    <a:pt x="68" y="56"/>
                    <a:pt x="67" y="55"/>
                    <a:pt x="67" y="55"/>
                  </a:cubicBezTo>
                  <a:cubicBezTo>
                    <a:pt x="67" y="55"/>
                    <a:pt x="67" y="56"/>
                    <a:pt x="67" y="57"/>
                  </a:cubicBezTo>
                  <a:cubicBezTo>
                    <a:pt x="67" y="57"/>
                    <a:pt x="68" y="57"/>
                    <a:pt x="68" y="58"/>
                  </a:cubicBezTo>
                  <a:cubicBezTo>
                    <a:pt x="68" y="59"/>
                    <a:pt x="69" y="59"/>
                    <a:pt x="69" y="61"/>
                  </a:cubicBezTo>
                  <a:cubicBezTo>
                    <a:pt x="70" y="61"/>
                    <a:pt x="70" y="62"/>
                    <a:pt x="71" y="63"/>
                  </a:cubicBezTo>
                  <a:cubicBezTo>
                    <a:pt x="71" y="63"/>
                    <a:pt x="72" y="63"/>
                    <a:pt x="72" y="63"/>
                  </a:cubicBezTo>
                  <a:cubicBezTo>
                    <a:pt x="73" y="63"/>
                    <a:pt x="73" y="63"/>
                    <a:pt x="74" y="63"/>
                  </a:cubicBezTo>
                  <a:cubicBezTo>
                    <a:pt x="74" y="63"/>
                    <a:pt x="74" y="64"/>
                    <a:pt x="74" y="65"/>
                  </a:cubicBezTo>
                  <a:cubicBezTo>
                    <a:pt x="73" y="66"/>
                    <a:pt x="72" y="68"/>
                    <a:pt x="71" y="69"/>
                  </a:cubicBezTo>
                  <a:cubicBezTo>
                    <a:pt x="71" y="70"/>
                    <a:pt x="70" y="70"/>
                    <a:pt x="70" y="70"/>
                  </a:cubicBezTo>
                  <a:cubicBezTo>
                    <a:pt x="70" y="72"/>
                    <a:pt x="69" y="72"/>
                    <a:pt x="69" y="73"/>
                  </a:cubicBezTo>
                  <a:cubicBezTo>
                    <a:pt x="69" y="75"/>
                    <a:pt x="69" y="77"/>
                    <a:pt x="69" y="79"/>
                  </a:cubicBezTo>
                  <a:cubicBezTo>
                    <a:pt x="68" y="80"/>
                    <a:pt x="67" y="82"/>
                    <a:pt x="67" y="84"/>
                  </a:cubicBezTo>
                  <a:cubicBezTo>
                    <a:pt x="66" y="84"/>
                    <a:pt x="66" y="84"/>
                    <a:pt x="66" y="84"/>
                  </a:cubicBezTo>
                  <a:cubicBezTo>
                    <a:pt x="66" y="85"/>
                    <a:pt x="66" y="86"/>
                    <a:pt x="66" y="86"/>
                  </a:cubicBezTo>
                  <a:cubicBezTo>
                    <a:pt x="65" y="87"/>
                    <a:pt x="64" y="88"/>
                    <a:pt x="64" y="89"/>
                  </a:cubicBezTo>
                  <a:cubicBezTo>
                    <a:pt x="62" y="89"/>
                    <a:pt x="62" y="90"/>
                    <a:pt x="60" y="91"/>
                  </a:cubicBezTo>
                  <a:cubicBezTo>
                    <a:pt x="59" y="89"/>
                    <a:pt x="59" y="87"/>
                    <a:pt x="58" y="86"/>
                  </a:cubicBezTo>
                  <a:cubicBezTo>
                    <a:pt x="58" y="86"/>
                    <a:pt x="58" y="85"/>
                    <a:pt x="58" y="84"/>
                  </a:cubicBezTo>
                  <a:cubicBezTo>
                    <a:pt x="58" y="83"/>
                    <a:pt x="57" y="82"/>
                    <a:pt x="57" y="81"/>
                  </a:cubicBezTo>
                  <a:cubicBezTo>
                    <a:pt x="57" y="80"/>
                    <a:pt x="57" y="78"/>
                    <a:pt x="57" y="77"/>
                  </a:cubicBezTo>
                  <a:cubicBezTo>
                    <a:pt x="57" y="76"/>
                    <a:pt x="57" y="75"/>
                    <a:pt x="57" y="74"/>
                  </a:cubicBezTo>
                  <a:cubicBezTo>
                    <a:pt x="57" y="73"/>
                    <a:pt x="56" y="72"/>
                    <a:pt x="55" y="71"/>
                  </a:cubicBezTo>
                  <a:cubicBezTo>
                    <a:pt x="55" y="70"/>
                    <a:pt x="56" y="69"/>
                    <a:pt x="56" y="67"/>
                  </a:cubicBezTo>
                  <a:cubicBezTo>
                    <a:pt x="55" y="67"/>
                    <a:pt x="55" y="68"/>
                    <a:pt x="55" y="68"/>
                  </a:cubicBezTo>
                  <a:cubicBezTo>
                    <a:pt x="54" y="68"/>
                    <a:pt x="54" y="67"/>
                    <a:pt x="53" y="67"/>
                  </a:cubicBezTo>
                  <a:cubicBezTo>
                    <a:pt x="53" y="67"/>
                    <a:pt x="53" y="66"/>
                    <a:pt x="53" y="66"/>
                  </a:cubicBezTo>
                  <a:cubicBezTo>
                    <a:pt x="52" y="66"/>
                    <a:pt x="52" y="67"/>
                    <a:pt x="52" y="68"/>
                  </a:cubicBezTo>
                  <a:cubicBezTo>
                    <a:pt x="51" y="67"/>
                    <a:pt x="50" y="68"/>
                    <a:pt x="49" y="68"/>
                  </a:cubicBezTo>
                  <a:cubicBezTo>
                    <a:pt x="48" y="68"/>
                    <a:pt x="47" y="67"/>
                    <a:pt x="46" y="66"/>
                  </a:cubicBezTo>
                  <a:cubicBezTo>
                    <a:pt x="46" y="65"/>
                    <a:pt x="46" y="64"/>
                    <a:pt x="45" y="63"/>
                  </a:cubicBezTo>
                  <a:cubicBezTo>
                    <a:pt x="45" y="61"/>
                    <a:pt x="45" y="59"/>
                    <a:pt x="45" y="58"/>
                  </a:cubicBezTo>
                  <a:cubicBezTo>
                    <a:pt x="45" y="57"/>
                    <a:pt x="46" y="56"/>
                    <a:pt x="46" y="55"/>
                  </a:cubicBezTo>
                  <a:cubicBezTo>
                    <a:pt x="46" y="54"/>
                    <a:pt x="47" y="54"/>
                    <a:pt x="48" y="53"/>
                  </a:cubicBezTo>
                  <a:cubicBezTo>
                    <a:pt x="48" y="52"/>
                    <a:pt x="48" y="51"/>
                    <a:pt x="48" y="50"/>
                  </a:cubicBezTo>
                  <a:cubicBezTo>
                    <a:pt x="49" y="50"/>
                    <a:pt x="49" y="49"/>
                    <a:pt x="50" y="49"/>
                  </a:cubicBezTo>
                  <a:cubicBezTo>
                    <a:pt x="50" y="49"/>
                    <a:pt x="50" y="49"/>
                    <a:pt x="51" y="49"/>
                  </a:cubicBezTo>
                  <a:cubicBezTo>
                    <a:pt x="51" y="49"/>
                    <a:pt x="53" y="48"/>
                    <a:pt x="54" y="49"/>
                  </a:cubicBezTo>
                  <a:cubicBezTo>
                    <a:pt x="55" y="48"/>
                    <a:pt x="56" y="48"/>
                    <a:pt x="57" y="48"/>
                  </a:cubicBezTo>
                  <a:cubicBezTo>
                    <a:pt x="57" y="48"/>
                    <a:pt x="57" y="49"/>
                    <a:pt x="57" y="49"/>
                  </a:cubicBezTo>
                  <a:cubicBezTo>
                    <a:pt x="57" y="49"/>
                    <a:pt x="57" y="49"/>
                    <a:pt x="57" y="50"/>
                  </a:cubicBezTo>
                  <a:cubicBezTo>
                    <a:pt x="58" y="51"/>
                    <a:pt x="59" y="51"/>
                    <a:pt x="60" y="52"/>
                  </a:cubicBezTo>
                  <a:cubicBezTo>
                    <a:pt x="61" y="52"/>
                    <a:pt x="61" y="51"/>
                    <a:pt x="61" y="51"/>
                  </a:cubicBezTo>
                  <a:cubicBezTo>
                    <a:pt x="63" y="51"/>
                    <a:pt x="64" y="51"/>
                    <a:pt x="66" y="52"/>
                  </a:cubicBezTo>
                  <a:cubicBezTo>
                    <a:pt x="67" y="52"/>
                    <a:pt x="66" y="50"/>
                    <a:pt x="67" y="50"/>
                  </a:cubicBezTo>
                  <a:cubicBezTo>
                    <a:pt x="67" y="49"/>
                    <a:pt x="67" y="49"/>
                    <a:pt x="67" y="49"/>
                  </a:cubicBezTo>
                  <a:cubicBezTo>
                    <a:pt x="66" y="48"/>
                    <a:pt x="67" y="50"/>
                    <a:pt x="66" y="50"/>
                  </a:cubicBezTo>
                  <a:cubicBezTo>
                    <a:pt x="65" y="50"/>
                    <a:pt x="66" y="49"/>
                    <a:pt x="65" y="49"/>
                  </a:cubicBezTo>
                  <a:cubicBezTo>
                    <a:pt x="65" y="49"/>
                    <a:pt x="64" y="49"/>
                    <a:pt x="63" y="49"/>
                  </a:cubicBezTo>
                  <a:cubicBezTo>
                    <a:pt x="63" y="48"/>
                    <a:pt x="63" y="48"/>
                    <a:pt x="63" y="48"/>
                  </a:cubicBezTo>
                  <a:cubicBezTo>
                    <a:pt x="63" y="47"/>
                    <a:pt x="63" y="47"/>
                    <a:pt x="63" y="46"/>
                  </a:cubicBezTo>
                  <a:cubicBezTo>
                    <a:pt x="63" y="46"/>
                    <a:pt x="62" y="46"/>
                    <a:pt x="62" y="46"/>
                  </a:cubicBezTo>
                  <a:cubicBezTo>
                    <a:pt x="62" y="47"/>
                    <a:pt x="62" y="48"/>
                    <a:pt x="62" y="49"/>
                  </a:cubicBezTo>
                  <a:cubicBezTo>
                    <a:pt x="63" y="48"/>
                    <a:pt x="63" y="49"/>
                    <a:pt x="63" y="49"/>
                  </a:cubicBezTo>
                  <a:cubicBezTo>
                    <a:pt x="62" y="49"/>
                    <a:pt x="62" y="49"/>
                    <a:pt x="62" y="49"/>
                  </a:cubicBezTo>
                  <a:cubicBezTo>
                    <a:pt x="62" y="49"/>
                    <a:pt x="62" y="49"/>
                    <a:pt x="62" y="49"/>
                  </a:cubicBezTo>
                  <a:cubicBezTo>
                    <a:pt x="62" y="49"/>
                    <a:pt x="61" y="49"/>
                    <a:pt x="61" y="48"/>
                  </a:cubicBezTo>
                  <a:cubicBezTo>
                    <a:pt x="61" y="48"/>
                    <a:pt x="61" y="47"/>
                    <a:pt x="61" y="47"/>
                  </a:cubicBezTo>
                  <a:cubicBezTo>
                    <a:pt x="61" y="47"/>
                    <a:pt x="61" y="46"/>
                    <a:pt x="60" y="46"/>
                  </a:cubicBezTo>
                  <a:cubicBezTo>
                    <a:pt x="60" y="46"/>
                    <a:pt x="60" y="45"/>
                    <a:pt x="60" y="45"/>
                  </a:cubicBezTo>
                  <a:cubicBezTo>
                    <a:pt x="59" y="44"/>
                    <a:pt x="58" y="44"/>
                    <a:pt x="58" y="43"/>
                  </a:cubicBezTo>
                  <a:cubicBezTo>
                    <a:pt x="57" y="45"/>
                    <a:pt x="60" y="45"/>
                    <a:pt x="60" y="46"/>
                  </a:cubicBezTo>
                  <a:cubicBezTo>
                    <a:pt x="60" y="47"/>
                    <a:pt x="59" y="45"/>
                    <a:pt x="59" y="46"/>
                  </a:cubicBezTo>
                  <a:cubicBezTo>
                    <a:pt x="59" y="46"/>
                    <a:pt x="60" y="46"/>
                    <a:pt x="59" y="47"/>
                  </a:cubicBezTo>
                  <a:cubicBezTo>
                    <a:pt x="59" y="47"/>
                    <a:pt x="58" y="47"/>
                    <a:pt x="59" y="48"/>
                  </a:cubicBezTo>
                  <a:cubicBezTo>
                    <a:pt x="58" y="48"/>
                    <a:pt x="58" y="48"/>
                    <a:pt x="58" y="47"/>
                  </a:cubicBezTo>
                  <a:cubicBezTo>
                    <a:pt x="58" y="47"/>
                    <a:pt x="59" y="47"/>
                    <a:pt x="59" y="47"/>
                  </a:cubicBezTo>
                  <a:cubicBezTo>
                    <a:pt x="58" y="46"/>
                    <a:pt x="58" y="45"/>
                    <a:pt x="57" y="45"/>
                  </a:cubicBezTo>
                  <a:cubicBezTo>
                    <a:pt x="57" y="45"/>
                    <a:pt x="57" y="45"/>
                    <a:pt x="56" y="44"/>
                  </a:cubicBezTo>
                  <a:cubicBezTo>
                    <a:pt x="56" y="46"/>
                    <a:pt x="57" y="47"/>
                    <a:pt x="56" y="47"/>
                  </a:cubicBezTo>
                  <a:cubicBezTo>
                    <a:pt x="56" y="46"/>
                    <a:pt x="55" y="44"/>
                    <a:pt x="56" y="44"/>
                  </a:cubicBezTo>
                  <a:cubicBezTo>
                    <a:pt x="55" y="44"/>
                    <a:pt x="55" y="44"/>
                    <a:pt x="54" y="44"/>
                  </a:cubicBezTo>
                  <a:cubicBezTo>
                    <a:pt x="53" y="44"/>
                    <a:pt x="53" y="45"/>
                    <a:pt x="52" y="46"/>
                  </a:cubicBezTo>
                  <a:cubicBezTo>
                    <a:pt x="53" y="47"/>
                    <a:pt x="52" y="48"/>
                    <a:pt x="52" y="49"/>
                  </a:cubicBezTo>
                  <a:cubicBezTo>
                    <a:pt x="51" y="48"/>
                    <a:pt x="51" y="48"/>
                    <a:pt x="50" y="49"/>
                  </a:cubicBezTo>
                  <a:cubicBezTo>
                    <a:pt x="50" y="48"/>
                    <a:pt x="49" y="48"/>
                    <a:pt x="48" y="48"/>
                  </a:cubicBezTo>
                  <a:cubicBezTo>
                    <a:pt x="49" y="47"/>
                    <a:pt x="48" y="47"/>
                    <a:pt x="48" y="46"/>
                  </a:cubicBezTo>
                  <a:cubicBezTo>
                    <a:pt x="49" y="46"/>
                    <a:pt x="48" y="45"/>
                    <a:pt x="48" y="44"/>
                  </a:cubicBezTo>
                  <a:cubicBezTo>
                    <a:pt x="50" y="44"/>
                    <a:pt x="50" y="43"/>
                    <a:pt x="51" y="44"/>
                  </a:cubicBezTo>
                  <a:cubicBezTo>
                    <a:pt x="52" y="44"/>
                    <a:pt x="52" y="43"/>
                    <a:pt x="52" y="43"/>
                  </a:cubicBezTo>
                  <a:cubicBezTo>
                    <a:pt x="52" y="42"/>
                    <a:pt x="51" y="42"/>
                    <a:pt x="51" y="41"/>
                  </a:cubicBezTo>
                  <a:cubicBezTo>
                    <a:pt x="51" y="41"/>
                    <a:pt x="50" y="41"/>
                    <a:pt x="50" y="41"/>
                  </a:cubicBezTo>
                  <a:cubicBezTo>
                    <a:pt x="50" y="40"/>
                    <a:pt x="50" y="40"/>
                    <a:pt x="51" y="40"/>
                  </a:cubicBezTo>
                  <a:cubicBezTo>
                    <a:pt x="51" y="40"/>
                    <a:pt x="51" y="39"/>
                    <a:pt x="52" y="39"/>
                  </a:cubicBezTo>
                  <a:cubicBezTo>
                    <a:pt x="52" y="39"/>
                    <a:pt x="52" y="39"/>
                    <a:pt x="52" y="39"/>
                  </a:cubicBezTo>
                  <a:cubicBezTo>
                    <a:pt x="51" y="39"/>
                    <a:pt x="50" y="39"/>
                    <a:pt x="49" y="39"/>
                  </a:cubicBezTo>
                  <a:cubicBezTo>
                    <a:pt x="49" y="39"/>
                    <a:pt x="50" y="39"/>
                    <a:pt x="50" y="39"/>
                  </a:cubicBezTo>
                  <a:cubicBezTo>
                    <a:pt x="50" y="38"/>
                    <a:pt x="50" y="38"/>
                    <a:pt x="50" y="37"/>
                  </a:cubicBezTo>
                  <a:cubicBezTo>
                    <a:pt x="50" y="37"/>
                    <a:pt x="51" y="37"/>
                    <a:pt x="51" y="36"/>
                  </a:cubicBezTo>
                  <a:cubicBezTo>
                    <a:pt x="51" y="36"/>
                    <a:pt x="50" y="36"/>
                    <a:pt x="50" y="35"/>
                  </a:cubicBezTo>
                  <a:cubicBezTo>
                    <a:pt x="50" y="34"/>
                    <a:pt x="50" y="34"/>
                    <a:pt x="50" y="33"/>
                  </a:cubicBezTo>
                  <a:cubicBezTo>
                    <a:pt x="51" y="32"/>
                    <a:pt x="51" y="32"/>
                    <a:pt x="52" y="32"/>
                  </a:cubicBezTo>
                  <a:cubicBezTo>
                    <a:pt x="52" y="33"/>
                    <a:pt x="51" y="33"/>
                    <a:pt x="51" y="33"/>
                  </a:cubicBezTo>
                  <a:cubicBezTo>
                    <a:pt x="51" y="33"/>
                    <a:pt x="51" y="33"/>
                    <a:pt x="52" y="34"/>
                  </a:cubicBezTo>
                  <a:cubicBezTo>
                    <a:pt x="51" y="35"/>
                    <a:pt x="52" y="35"/>
                    <a:pt x="52" y="36"/>
                  </a:cubicBezTo>
                  <a:cubicBezTo>
                    <a:pt x="52" y="37"/>
                    <a:pt x="53" y="37"/>
                    <a:pt x="53" y="37"/>
                  </a:cubicBezTo>
                  <a:cubicBezTo>
                    <a:pt x="52" y="38"/>
                    <a:pt x="52" y="38"/>
                    <a:pt x="52" y="39"/>
                  </a:cubicBezTo>
                  <a:cubicBezTo>
                    <a:pt x="53" y="39"/>
                    <a:pt x="52" y="38"/>
                    <a:pt x="54" y="38"/>
                  </a:cubicBezTo>
                  <a:cubicBezTo>
                    <a:pt x="53" y="37"/>
                    <a:pt x="54" y="37"/>
                    <a:pt x="54" y="37"/>
                  </a:cubicBezTo>
                  <a:cubicBezTo>
                    <a:pt x="54" y="37"/>
                    <a:pt x="55" y="36"/>
                    <a:pt x="55" y="36"/>
                  </a:cubicBezTo>
                  <a:cubicBezTo>
                    <a:pt x="55" y="36"/>
                    <a:pt x="56" y="36"/>
                    <a:pt x="55" y="36"/>
                  </a:cubicBezTo>
                  <a:cubicBezTo>
                    <a:pt x="55" y="35"/>
                    <a:pt x="55" y="35"/>
                    <a:pt x="56" y="34"/>
                  </a:cubicBezTo>
                  <a:cubicBezTo>
                    <a:pt x="56" y="34"/>
                    <a:pt x="55" y="34"/>
                    <a:pt x="54" y="33"/>
                  </a:cubicBezTo>
                  <a:cubicBezTo>
                    <a:pt x="54" y="33"/>
                    <a:pt x="54" y="32"/>
                    <a:pt x="54" y="31"/>
                  </a:cubicBezTo>
                  <a:cubicBezTo>
                    <a:pt x="54" y="30"/>
                    <a:pt x="55" y="29"/>
                    <a:pt x="56" y="29"/>
                  </a:cubicBezTo>
                  <a:cubicBezTo>
                    <a:pt x="56" y="29"/>
                    <a:pt x="56" y="28"/>
                    <a:pt x="56" y="28"/>
                  </a:cubicBezTo>
                  <a:cubicBezTo>
                    <a:pt x="56" y="28"/>
                    <a:pt x="56" y="28"/>
                    <a:pt x="56" y="28"/>
                  </a:cubicBezTo>
                  <a:cubicBezTo>
                    <a:pt x="57" y="28"/>
                    <a:pt x="57" y="27"/>
                    <a:pt x="57" y="26"/>
                  </a:cubicBezTo>
                  <a:cubicBezTo>
                    <a:pt x="58" y="25"/>
                    <a:pt x="59" y="25"/>
                    <a:pt x="59" y="24"/>
                  </a:cubicBezTo>
                  <a:cubicBezTo>
                    <a:pt x="60" y="24"/>
                    <a:pt x="60" y="23"/>
                    <a:pt x="60" y="24"/>
                  </a:cubicBezTo>
                  <a:cubicBezTo>
                    <a:pt x="61" y="23"/>
                    <a:pt x="61" y="23"/>
                    <a:pt x="61" y="23"/>
                  </a:cubicBezTo>
                  <a:cubicBezTo>
                    <a:pt x="62" y="23"/>
                    <a:pt x="63" y="23"/>
                    <a:pt x="63" y="23"/>
                  </a:cubicBezTo>
                  <a:cubicBezTo>
                    <a:pt x="63" y="23"/>
                    <a:pt x="64" y="23"/>
                    <a:pt x="64" y="24"/>
                  </a:cubicBezTo>
                  <a:cubicBezTo>
                    <a:pt x="65" y="24"/>
                    <a:pt x="65" y="24"/>
                    <a:pt x="65" y="25"/>
                  </a:cubicBezTo>
                  <a:cubicBezTo>
                    <a:pt x="67" y="25"/>
                    <a:pt x="68" y="25"/>
                    <a:pt x="68" y="27"/>
                  </a:cubicBezTo>
                  <a:cubicBezTo>
                    <a:pt x="69" y="27"/>
                    <a:pt x="69" y="26"/>
                    <a:pt x="69" y="25"/>
                  </a:cubicBezTo>
                  <a:cubicBezTo>
                    <a:pt x="69" y="25"/>
                    <a:pt x="69" y="25"/>
                    <a:pt x="70" y="25"/>
                  </a:cubicBezTo>
                  <a:cubicBezTo>
                    <a:pt x="70" y="25"/>
                    <a:pt x="70" y="26"/>
                    <a:pt x="70" y="26"/>
                  </a:cubicBezTo>
                  <a:cubicBezTo>
                    <a:pt x="71" y="26"/>
                    <a:pt x="71" y="25"/>
                    <a:pt x="72" y="25"/>
                  </a:cubicBezTo>
                  <a:cubicBezTo>
                    <a:pt x="73" y="25"/>
                    <a:pt x="74" y="24"/>
                    <a:pt x="75" y="25"/>
                  </a:cubicBezTo>
                  <a:cubicBezTo>
                    <a:pt x="75" y="24"/>
                    <a:pt x="74" y="24"/>
                    <a:pt x="74" y="23"/>
                  </a:cubicBezTo>
                  <a:cubicBezTo>
                    <a:pt x="75" y="23"/>
                    <a:pt x="75" y="24"/>
                    <a:pt x="76" y="24"/>
                  </a:cubicBezTo>
                  <a:cubicBezTo>
                    <a:pt x="77" y="23"/>
                    <a:pt x="78" y="22"/>
                    <a:pt x="78" y="21"/>
                  </a:cubicBezTo>
                  <a:cubicBezTo>
                    <a:pt x="79" y="21"/>
                    <a:pt x="79" y="22"/>
                    <a:pt x="79" y="22"/>
                  </a:cubicBezTo>
                  <a:cubicBezTo>
                    <a:pt x="80" y="23"/>
                    <a:pt x="80" y="21"/>
                    <a:pt x="80" y="22"/>
                  </a:cubicBezTo>
                  <a:cubicBezTo>
                    <a:pt x="80" y="22"/>
                    <a:pt x="80" y="23"/>
                    <a:pt x="80" y="23"/>
                  </a:cubicBezTo>
                  <a:cubicBezTo>
                    <a:pt x="81" y="23"/>
                    <a:pt x="81" y="22"/>
                    <a:pt x="81" y="22"/>
                  </a:cubicBezTo>
                  <a:cubicBezTo>
                    <a:pt x="82" y="22"/>
                    <a:pt x="82" y="22"/>
                    <a:pt x="83" y="23"/>
                  </a:cubicBezTo>
                  <a:cubicBezTo>
                    <a:pt x="83" y="22"/>
                    <a:pt x="82" y="22"/>
                    <a:pt x="82" y="21"/>
                  </a:cubicBezTo>
                  <a:cubicBezTo>
                    <a:pt x="82" y="20"/>
                    <a:pt x="82" y="21"/>
                    <a:pt x="83" y="21"/>
                  </a:cubicBezTo>
                  <a:cubicBezTo>
                    <a:pt x="83" y="21"/>
                    <a:pt x="83" y="20"/>
                    <a:pt x="83" y="20"/>
                  </a:cubicBezTo>
                  <a:cubicBezTo>
                    <a:pt x="84" y="20"/>
                    <a:pt x="84" y="19"/>
                    <a:pt x="84" y="19"/>
                  </a:cubicBezTo>
                  <a:cubicBezTo>
                    <a:pt x="85" y="19"/>
                    <a:pt x="86" y="19"/>
                    <a:pt x="87" y="18"/>
                  </a:cubicBezTo>
                  <a:cubicBezTo>
                    <a:pt x="87" y="18"/>
                    <a:pt x="87" y="19"/>
                    <a:pt x="87" y="19"/>
                  </a:cubicBezTo>
                  <a:cubicBezTo>
                    <a:pt x="88" y="19"/>
                    <a:pt x="88" y="18"/>
                    <a:pt x="89" y="18"/>
                  </a:cubicBezTo>
                  <a:cubicBezTo>
                    <a:pt x="89" y="18"/>
                    <a:pt x="89" y="17"/>
                    <a:pt x="89" y="17"/>
                  </a:cubicBezTo>
                  <a:cubicBezTo>
                    <a:pt x="90" y="17"/>
                    <a:pt x="90" y="17"/>
                    <a:pt x="90" y="18"/>
                  </a:cubicBezTo>
                  <a:cubicBezTo>
                    <a:pt x="91" y="18"/>
                    <a:pt x="92" y="18"/>
                    <a:pt x="92" y="17"/>
                  </a:cubicBezTo>
                  <a:cubicBezTo>
                    <a:pt x="93" y="18"/>
                    <a:pt x="93" y="18"/>
                    <a:pt x="93" y="19"/>
                  </a:cubicBezTo>
                  <a:cubicBezTo>
                    <a:pt x="93" y="20"/>
                    <a:pt x="93" y="20"/>
                    <a:pt x="93" y="20"/>
                  </a:cubicBezTo>
                  <a:cubicBezTo>
                    <a:pt x="94" y="20"/>
                    <a:pt x="94" y="21"/>
                    <a:pt x="95" y="21"/>
                  </a:cubicBezTo>
                  <a:cubicBezTo>
                    <a:pt x="95" y="21"/>
                    <a:pt x="95" y="21"/>
                    <a:pt x="95" y="21"/>
                  </a:cubicBezTo>
                  <a:cubicBezTo>
                    <a:pt x="96" y="21"/>
                    <a:pt x="96" y="21"/>
                    <a:pt x="97" y="21"/>
                  </a:cubicBezTo>
                  <a:cubicBezTo>
                    <a:pt x="101" y="25"/>
                    <a:pt x="104" y="30"/>
                    <a:pt x="107" y="35"/>
                  </a:cubicBezTo>
                  <a:close/>
                  <a:moveTo>
                    <a:pt x="111" y="44"/>
                  </a:moveTo>
                  <a:cubicBezTo>
                    <a:pt x="111" y="44"/>
                    <a:pt x="111" y="44"/>
                    <a:pt x="111" y="44"/>
                  </a:cubicBezTo>
                  <a:cubicBezTo>
                    <a:pt x="110" y="45"/>
                    <a:pt x="110" y="44"/>
                    <a:pt x="110" y="44"/>
                  </a:cubicBezTo>
                  <a:cubicBezTo>
                    <a:pt x="109" y="44"/>
                    <a:pt x="109" y="45"/>
                    <a:pt x="109" y="44"/>
                  </a:cubicBezTo>
                  <a:cubicBezTo>
                    <a:pt x="109" y="43"/>
                    <a:pt x="109" y="43"/>
                    <a:pt x="109" y="42"/>
                  </a:cubicBezTo>
                  <a:cubicBezTo>
                    <a:pt x="109" y="42"/>
                    <a:pt x="110" y="42"/>
                    <a:pt x="110" y="42"/>
                  </a:cubicBezTo>
                  <a:cubicBezTo>
                    <a:pt x="110" y="43"/>
                    <a:pt x="111" y="44"/>
                    <a:pt x="111" y="44"/>
                  </a:cubicBezTo>
                  <a:close/>
                  <a:moveTo>
                    <a:pt x="104" y="63"/>
                  </a:moveTo>
                  <a:cubicBezTo>
                    <a:pt x="105" y="63"/>
                    <a:pt x="105" y="62"/>
                    <a:pt x="105" y="63"/>
                  </a:cubicBezTo>
                  <a:cubicBezTo>
                    <a:pt x="105" y="62"/>
                    <a:pt x="105" y="61"/>
                    <a:pt x="106" y="61"/>
                  </a:cubicBezTo>
                  <a:cubicBezTo>
                    <a:pt x="106" y="61"/>
                    <a:pt x="106" y="62"/>
                    <a:pt x="106" y="62"/>
                  </a:cubicBezTo>
                  <a:cubicBezTo>
                    <a:pt x="107" y="63"/>
                    <a:pt x="107" y="63"/>
                    <a:pt x="107" y="64"/>
                  </a:cubicBezTo>
                  <a:cubicBezTo>
                    <a:pt x="106" y="63"/>
                    <a:pt x="106" y="64"/>
                    <a:pt x="106" y="64"/>
                  </a:cubicBezTo>
                  <a:cubicBezTo>
                    <a:pt x="105" y="64"/>
                    <a:pt x="105" y="64"/>
                    <a:pt x="105" y="63"/>
                  </a:cubicBezTo>
                  <a:cubicBezTo>
                    <a:pt x="105" y="63"/>
                    <a:pt x="105" y="64"/>
                    <a:pt x="104" y="63"/>
                  </a:cubicBezTo>
                  <a:close/>
                  <a:moveTo>
                    <a:pt x="105" y="72"/>
                  </a:moveTo>
                  <a:cubicBezTo>
                    <a:pt x="104" y="72"/>
                    <a:pt x="104" y="72"/>
                    <a:pt x="104" y="71"/>
                  </a:cubicBezTo>
                  <a:cubicBezTo>
                    <a:pt x="103" y="72"/>
                    <a:pt x="103" y="72"/>
                    <a:pt x="103" y="73"/>
                  </a:cubicBezTo>
                  <a:cubicBezTo>
                    <a:pt x="102" y="72"/>
                    <a:pt x="103" y="69"/>
                    <a:pt x="104" y="69"/>
                  </a:cubicBezTo>
                  <a:cubicBezTo>
                    <a:pt x="104" y="69"/>
                    <a:pt x="105" y="69"/>
                    <a:pt x="105" y="70"/>
                  </a:cubicBezTo>
                  <a:cubicBezTo>
                    <a:pt x="105" y="70"/>
                    <a:pt x="104" y="70"/>
                    <a:pt x="104" y="70"/>
                  </a:cubicBezTo>
                  <a:cubicBezTo>
                    <a:pt x="104" y="71"/>
                    <a:pt x="105" y="71"/>
                    <a:pt x="105" y="72"/>
                  </a:cubicBezTo>
                  <a:close/>
                  <a:moveTo>
                    <a:pt x="102" y="70"/>
                  </a:moveTo>
                  <a:cubicBezTo>
                    <a:pt x="102" y="70"/>
                    <a:pt x="102" y="71"/>
                    <a:pt x="102" y="72"/>
                  </a:cubicBezTo>
                  <a:cubicBezTo>
                    <a:pt x="102" y="72"/>
                    <a:pt x="102" y="72"/>
                    <a:pt x="102" y="72"/>
                  </a:cubicBezTo>
                  <a:cubicBezTo>
                    <a:pt x="102" y="72"/>
                    <a:pt x="101" y="72"/>
                    <a:pt x="101" y="72"/>
                  </a:cubicBezTo>
                  <a:cubicBezTo>
                    <a:pt x="100" y="73"/>
                    <a:pt x="100" y="71"/>
                    <a:pt x="99" y="72"/>
                  </a:cubicBezTo>
                  <a:cubicBezTo>
                    <a:pt x="99" y="71"/>
                    <a:pt x="98" y="70"/>
                    <a:pt x="98" y="70"/>
                  </a:cubicBezTo>
                  <a:cubicBezTo>
                    <a:pt x="99" y="68"/>
                    <a:pt x="101" y="68"/>
                    <a:pt x="101" y="66"/>
                  </a:cubicBezTo>
                  <a:cubicBezTo>
                    <a:pt x="102" y="66"/>
                    <a:pt x="102" y="66"/>
                    <a:pt x="103" y="67"/>
                  </a:cubicBezTo>
                  <a:cubicBezTo>
                    <a:pt x="103" y="67"/>
                    <a:pt x="103" y="68"/>
                    <a:pt x="102" y="68"/>
                  </a:cubicBezTo>
                  <a:cubicBezTo>
                    <a:pt x="103" y="68"/>
                    <a:pt x="102" y="69"/>
                    <a:pt x="102" y="70"/>
                  </a:cubicBezTo>
                  <a:close/>
                  <a:moveTo>
                    <a:pt x="101" y="75"/>
                  </a:moveTo>
                  <a:cubicBezTo>
                    <a:pt x="99" y="75"/>
                    <a:pt x="99" y="74"/>
                    <a:pt x="97" y="74"/>
                  </a:cubicBezTo>
                  <a:cubicBezTo>
                    <a:pt x="97" y="73"/>
                    <a:pt x="97" y="73"/>
                    <a:pt x="97" y="73"/>
                  </a:cubicBezTo>
                  <a:cubicBezTo>
                    <a:pt x="98" y="73"/>
                    <a:pt x="99" y="73"/>
                    <a:pt x="101" y="73"/>
                  </a:cubicBezTo>
                  <a:cubicBezTo>
                    <a:pt x="101" y="74"/>
                    <a:pt x="101" y="74"/>
                    <a:pt x="101" y="75"/>
                  </a:cubicBezTo>
                  <a:close/>
                  <a:moveTo>
                    <a:pt x="103" y="57"/>
                  </a:moveTo>
                  <a:cubicBezTo>
                    <a:pt x="103" y="57"/>
                    <a:pt x="102" y="56"/>
                    <a:pt x="102" y="56"/>
                  </a:cubicBezTo>
                  <a:cubicBezTo>
                    <a:pt x="102" y="55"/>
                    <a:pt x="103" y="55"/>
                    <a:pt x="103" y="55"/>
                  </a:cubicBezTo>
                  <a:cubicBezTo>
                    <a:pt x="103" y="56"/>
                    <a:pt x="103" y="57"/>
                    <a:pt x="103" y="57"/>
                  </a:cubicBezTo>
                  <a:close/>
                  <a:moveTo>
                    <a:pt x="105" y="59"/>
                  </a:moveTo>
                  <a:cubicBezTo>
                    <a:pt x="105" y="60"/>
                    <a:pt x="104" y="60"/>
                    <a:pt x="104" y="61"/>
                  </a:cubicBezTo>
                  <a:cubicBezTo>
                    <a:pt x="103" y="60"/>
                    <a:pt x="103" y="60"/>
                    <a:pt x="103" y="59"/>
                  </a:cubicBezTo>
                  <a:cubicBezTo>
                    <a:pt x="103" y="58"/>
                    <a:pt x="104" y="58"/>
                    <a:pt x="105" y="59"/>
                  </a:cubicBezTo>
                  <a:close/>
                  <a:moveTo>
                    <a:pt x="109" y="69"/>
                  </a:moveTo>
                  <a:cubicBezTo>
                    <a:pt x="109" y="70"/>
                    <a:pt x="108" y="70"/>
                    <a:pt x="107" y="70"/>
                  </a:cubicBezTo>
                  <a:cubicBezTo>
                    <a:pt x="107" y="69"/>
                    <a:pt x="108" y="69"/>
                    <a:pt x="109" y="69"/>
                  </a:cubicBezTo>
                  <a:close/>
                  <a:moveTo>
                    <a:pt x="108" y="50"/>
                  </a:moveTo>
                  <a:cubicBezTo>
                    <a:pt x="108" y="50"/>
                    <a:pt x="108" y="50"/>
                    <a:pt x="108" y="50"/>
                  </a:cubicBezTo>
                  <a:cubicBezTo>
                    <a:pt x="107" y="51"/>
                    <a:pt x="107" y="51"/>
                    <a:pt x="107" y="52"/>
                  </a:cubicBezTo>
                  <a:cubicBezTo>
                    <a:pt x="106" y="51"/>
                    <a:pt x="106" y="51"/>
                    <a:pt x="106" y="50"/>
                  </a:cubicBezTo>
                  <a:cubicBezTo>
                    <a:pt x="106" y="50"/>
                    <a:pt x="107" y="50"/>
                    <a:pt x="107" y="50"/>
                  </a:cubicBezTo>
                  <a:cubicBezTo>
                    <a:pt x="107" y="50"/>
                    <a:pt x="106" y="51"/>
                    <a:pt x="106" y="50"/>
                  </a:cubicBezTo>
                  <a:cubicBezTo>
                    <a:pt x="106" y="49"/>
                    <a:pt x="107" y="49"/>
                    <a:pt x="108" y="49"/>
                  </a:cubicBezTo>
                  <a:cubicBezTo>
                    <a:pt x="109" y="48"/>
                    <a:pt x="109" y="48"/>
                    <a:pt x="110" y="47"/>
                  </a:cubicBezTo>
                  <a:cubicBezTo>
                    <a:pt x="109" y="47"/>
                    <a:pt x="110" y="47"/>
                    <a:pt x="110" y="47"/>
                  </a:cubicBezTo>
                  <a:cubicBezTo>
                    <a:pt x="109" y="46"/>
                    <a:pt x="110" y="45"/>
                    <a:pt x="110" y="44"/>
                  </a:cubicBezTo>
                  <a:cubicBezTo>
                    <a:pt x="110" y="44"/>
                    <a:pt x="110" y="44"/>
                    <a:pt x="110" y="44"/>
                  </a:cubicBezTo>
                  <a:cubicBezTo>
                    <a:pt x="110" y="46"/>
                    <a:pt x="111" y="47"/>
                    <a:pt x="111" y="49"/>
                  </a:cubicBezTo>
                  <a:cubicBezTo>
                    <a:pt x="110" y="50"/>
                    <a:pt x="109" y="50"/>
                    <a:pt x="108" y="50"/>
                  </a:cubicBezTo>
                  <a:close/>
                  <a:moveTo>
                    <a:pt x="109" y="39"/>
                  </a:moveTo>
                  <a:cubicBezTo>
                    <a:pt x="109" y="40"/>
                    <a:pt x="110" y="41"/>
                    <a:pt x="110" y="41"/>
                  </a:cubicBezTo>
                  <a:cubicBezTo>
                    <a:pt x="109" y="41"/>
                    <a:pt x="109" y="40"/>
                    <a:pt x="109" y="39"/>
                  </a:cubicBezTo>
                  <a:close/>
                  <a:moveTo>
                    <a:pt x="93" y="66"/>
                  </a:moveTo>
                  <a:cubicBezTo>
                    <a:pt x="93" y="66"/>
                    <a:pt x="93" y="67"/>
                    <a:pt x="93" y="66"/>
                  </a:cubicBezTo>
                  <a:cubicBezTo>
                    <a:pt x="94" y="66"/>
                    <a:pt x="94" y="67"/>
                    <a:pt x="94" y="67"/>
                  </a:cubicBezTo>
                  <a:cubicBezTo>
                    <a:pt x="94" y="67"/>
                    <a:pt x="95" y="68"/>
                    <a:pt x="95" y="68"/>
                  </a:cubicBezTo>
                  <a:cubicBezTo>
                    <a:pt x="95" y="69"/>
                    <a:pt x="96" y="69"/>
                    <a:pt x="96" y="70"/>
                  </a:cubicBezTo>
                  <a:cubicBezTo>
                    <a:pt x="96" y="71"/>
                    <a:pt x="97" y="72"/>
                    <a:pt x="97" y="72"/>
                  </a:cubicBezTo>
                  <a:cubicBezTo>
                    <a:pt x="96" y="73"/>
                    <a:pt x="96" y="71"/>
                    <a:pt x="95" y="71"/>
                  </a:cubicBezTo>
                  <a:cubicBezTo>
                    <a:pt x="95" y="68"/>
                    <a:pt x="93" y="69"/>
                    <a:pt x="93" y="66"/>
                  </a:cubicBezTo>
                  <a:close/>
                  <a:moveTo>
                    <a:pt x="86" y="64"/>
                  </a:moveTo>
                  <a:cubicBezTo>
                    <a:pt x="87" y="64"/>
                    <a:pt x="87" y="65"/>
                    <a:pt x="87" y="65"/>
                  </a:cubicBezTo>
                  <a:cubicBezTo>
                    <a:pt x="87" y="65"/>
                    <a:pt x="87" y="66"/>
                    <a:pt x="86" y="66"/>
                  </a:cubicBezTo>
                  <a:cubicBezTo>
                    <a:pt x="86" y="65"/>
                    <a:pt x="87" y="65"/>
                    <a:pt x="86" y="64"/>
                  </a:cubicBezTo>
                  <a:close/>
                  <a:moveTo>
                    <a:pt x="73" y="81"/>
                  </a:moveTo>
                  <a:cubicBezTo>
                    <a:pt x="73" y="81"/>
                    <a:pt x="73" y="81"/>
                    <a:pt x="73" y="81"/>
                  </a:cubicBezTo>
                  <a:cubicBezTo>
                    <a:pt x="73" y="82"/>
                    <a:pt x="73" y="82"/>
                    <a:pt x="73" y="83"/>
                  </a:cubicBezTo>
                  <a:cubicBezTo>
                    <a:pt x="72" y="83"/>
                    <a:pt x="72" y="84"/>
                    <a:pt x="72" y="85"/>
                  </a:cubicBezTo>
                  <a:cubicBezTo>
                    <a:pt x="71" y="85"/>
                    <a:pt x="71" y="85"/>
                    <a:pt x="71" y="85"/>
                  </a:cubicBezTo>
                  <a:cubicBezTo>
                    <a:pt x="70" y="84"/>
                    <a:pt x="70" y="83"/>
                    <a:pt x="70" y="83"/>
                  </a:cubicBezTo>
                  <a:cubicBezTo>
                    <a:pt x="70" y="82"/>
                    <a:pt x="70" y="82"/>
                    <a:pt x="71" y="81"/>
                  </a:cubicBezTo>
                  <a:cubicBezTo>
                    <a:pt x="71" y="81"/>
                    <a:pt x="70" y="81"/>
                    <a:pt x="70" y="80"/>
                  </a:cubicBezTo>
                  <a:cubicBezTo>
                    <a:pt x="71" y="79"/>
                    <a:pt x="71" y="79"/>
                    <a:pt x="72" y="78"/>
                  </a:cubicBezTo>
                  <a:cubicBezTo>
                    <a:pt x="72" y="77"/>
                    <a:pt x="72" y="77"/>
                    <a:pt x="73" y="76"/>
                  </a:cubicBezTo>
                  <a:cubicBezTo>
                    <a:pt x="73" y="76"/>
                    <a:pt x="73" y="78"/>
                    <a:pt x="73" y="78"/>
                  </a:cubicBezTo>
                  <a:cubicBezTo>
                    <a:pt x="73" y="79"/>
                    <a:pt x="73" y="80"/>
                    <a:pt x="73" y="81"/>
                  </a:cubicBezTo>
                  <a:close/>
                  <a:moveTo>
                    <a:pt x="32" y="100"/>
                  </a:moveTo>
                  <a:cubicBezTo>
                    <a:pt x="32" y="100"/>
                    <a:pt x="33" y="99"/>
                    <a:pt x="33" y="100"/>
                  </a:cubicBezTo>
                  <a:cubicBezTo>
                    <a:pt x="33" y="100"/>
                    <a:pt x="33" y="100"/>
                    <a:pt x="32" y="100"/>
                  </a:cubicBezTo>
                  <a:close/>
                  <a:moveTo>
                    <a:pt x="39" y="31"/>
                  </a:moveTo>
                  <a:cubicBezTo>
                    <a:pt x="39" y="32"/>
                    <a:pt x="39" y="32"/>
                    <a:pt x="38" y="32"/>
                  </a:cubicBezTo>
                  <a:cubicBezTo>
                    <a:pt x="38" y="33"/>
                    <a:pt x="38" y="32"/>
                    <a:pt x="38" y="32"/>
                  </a:cubicBezTo>
                  <a:cubicBezTo>
                    <a:pt x="37" y="32"/>
                    <a:pt x="37" y="32"/>
                    <a:pt x="36" y="32"/>
                  </a:cubicBezTo>
                  <a:cubicBezTo>
                    <a:pt x="35" y="30"/>
                    <a:pt x="36" y="28"/>
                    <a:pt x="35" y="27"/>
                  </a:cubicBezTo>
                  <a:cubicBezTo>
                    <a:pt x="35" y="26"/>
                    <a:pt x="36" y="26"/>
                    <a:pt x="35" y="26"/>
                  </a:cubicBezTo>
                  <a:cubicBezTo>
                    <a:pt x="36" y="25"/>
                    <a:pt x="36" y="25"/>
                    <a:pt x="37" y="25"/>
                  </a:cubicBezTo>
                  <a:cubicBezTo>
                    <a:pt x="36" y="24"/>
                    <a:pt x="35" y="24"/>
                    <a:pt x="35" y="23"/>
                  </a:cubicBezTo>
                  <a:cubicBezTo>
                    <a:pt x="36" y="23"/>
                    <a:pt x="36" y="23"/>
                    <a:pt x="36" y="23"/>
                  </a:cubicBezTo>
                  <a:cubicBezTo>
                    <a:pt x="36" y="22"/>
                    <a:pt x="36" y="23"/>
                    <a:pt x="35" y="23"/>
                  </a:cubicBezTo>
                  <a:cubicBezTo>
                    <a:pt x="35" y="22"/>
                    <a:pt x="35" y="22"/>
                    <a:pt x="35" y="21"/>
                  </a:cubicBezTo>
                  <a:cubicBezTo>
                    <a:pt x="35" y="21"/>
                    <a:pt x="34" y="20"/>
                    <a:pt x="35" y="19"/>
                  </a:cubicBezTo>
                  <a:cubicBezTo>
                    <a:pt x="34" y="20"/>
                    <a:pt x="33" y="19"/>
                    <a:pt x="32" y="19"/>
                  </a:cubicBezTo>
                  <a:cubicBezTo>
                    <a:pt x="32" y="19"/>
                    <a:pt x="32" y="19"/>
                    <a:pt x="32" y="19"/>
                  </a:cubicBezTo>
                  <a:cubicBezTo>
                    <a:pt x="31" y="19"/>
                    <a:pt x="30" y="19"/>
                    <a:pt x="30" y="18"/>
                  </a:cubicBezTo>
                  <a:cubicBezTo>
                    <a:pt x="31" y="17"/>
                    <a:pt x="32" y="18"/>
                    <a:pt x="32" y="18"/>
                  </a:cubicBezTo>
                  <a:cubicBezTo>
                    <a:pt x="32" y="17"/>
                    <a:pt x="32" y="17"/>
                    <a:pt x="31" y="17"/>
                  </a:cubicBezTo>
                  <a:cubicBezTo>
                    <a:pt x="31" y="17"/>
                    <a:pt x="30" y="17"/>
                    <a:pt x="30" y="17"/>
                  </a:cubicBezTo>
                  <a:cubicBezTo>
                    <a:pt x="30" y="17"/>
                    <a:pt x="30" y="17"/>
                    <a:pt x="29" y="17"/>
                  </a:cubicBezTo>
                  <a:cubicBezTo>
                    <a:pt x="30" y="16"/>
                    <a:pt x="30" y="16"/>
                    <a:pt x="31" y="16"/>
                  </a:cubicBezTo>
                  <a:cubicBezTo>
                    <a:pt x="31" y="16"/>
                    <a:pt x="32" y="16"/>
                    <a:pt x="33" y="15"/>
                  </a:cubicBezTo>
                  <a:cubicBezTo>
                    <a:pt x="33" y="15"/>
                    <a:pt x="32" y="15"/>
                    <a:pt x="32" y="14"/>
                  </a:cubicBezTo>
                  <a:cubicBezTo>
                    <a:pt x="34" y="14"/>
                    <a:pt x="35" y="13"/>
                    <a:pt x="36" y="13"/>
                  </a:cubicBezTo>
                  <a:cubicBezTo>
                    <a:pt x="38" y="13"/>
                    <a:pt x="38" y="13"/>
                    <a:pt x="40" y="13"/>
                  </a:cubicBezTo>
                  <a:cubicBezTo>
                    <a:pt x="40" y="13"/>
                    <a:pt x="39" y="12"/>
                    <a:pt x="39" y="11"/>
                  </a:cubicBezTo>
                  <a:cubicBezTo>
                    <a:pt x="40" y="11"/>
                    <a:pt x="41" y="11"/>
                    <a:pt x="42" y="11"/>
                  </a:cubicBezTo>
                  <a:cubicBezTo>
                    <a:pt x="42" y="10"/>
                    <a:pt x="44" y="11"/>
                    <a:pt x="45" y="10"/>
                  </a:cubicBezTo>
                  <a:cubicBezTo>
                    <a:pt x="45" y="11"/>
                    <a:pt x="46" y="11"/>
                    <a:pt x="46" y="11"/>
                  </a:cubicBezTo>
                  <a:cubicBezTo>
                    <a:pt x="46" y="10"/>
                    <a:pt x="47" y="11"/>
                    <a:pt x="47" y="11"/>
                  </a:cubicBezTo>
                  <a:cubicBezTo>
                    <a:pt x="48" y="11"/>
                    <a:pt x="49" y="11"/>
                    <a:pt x="50" y="12"/>
                  </a:cubicBezTo>
                  <a:cubicBezTo>
                    <a:pt x="49" y="12"/>
                    <a:pt x="48" y="12"/>
                    <a:pt x="48" y="13"/>
                  </a:cubicBezTo>
                  <a:cubicBezTo>
                    <a:pt x="48" y="13"/>
                    <a:pt x="49" y="12"/>
                    <a:pt x="50" y="13"/>
                  </a:cubicBezTo>
                  <a:cubicBezTo>
                    <a:pt x="50" y="12"/>
                    <a:pt x="50" y="13"/>
                    <a:pt x="51" y="13"/>
                  </a:cubicBezTo>
                  <a:cubicBezTo>
                    <a:pt x="51" y="14"/>
                    <a:pt x="52" y="13"/>
                    <a:pt x="52" y="14"/>
                  </a:cubicBezTo>
                  <a:cubicBezTo>
                    <a:pt x="52" y="15"/>
                    <a:pt x="51" y="14"/>
                    <a:pt x="50" y="14"/>
                  </a:cubicBezTo>
                  <a:cubicBezTo>
                    <a:pt x="50" y="14"/>
                    <a:pt x="50" y="15"/>
                    <a:pt x="49" y="15"/>
                  </a:cubicBezTo>
                  <a:cubicBezTo>
                    <a:pt x="49" y="16"/>
                    <a:pt x="49" y="16"/>
                    <a:pt x="49" y="16"/>
                  </a:cubicBezTo>
                  <a:cubicBezTo>
                    <a:pt x="49" y="16"/>
                    <a:pt x="49" y="17"/>
                    <a:pt x="48" y="17"/>
                  </a:cubicBezTo>
                  <a:cubicBezTo>
                    <a:pt x="49" y="17"/>
                    <a:pt x="50" y="17"/>
                    <a:pt x="50" y="18"/>
                  </a:cubicBezTo>
                  <a:cubicBezTo>
                    <a:pt x="49" y="18"/>
                    <a:pt x="48" y="18"/>
                    <a:pt x="48" y="18"/>
                  </a:cubicBezTo>
                  <a:cubicBezTo>
                    <a:pt x="48" y="19"/>
                    <a:pt x="49" y="21"/>
                    <a:pt x="47" y="21"/>
                  </a:cubicBezTo>
                  <a:cubicBezTo>
                    <a:pt x="47" y="22"/>
                    <a:pt x="48" y="22"/>
                    <a:pt x="48" y="23"/>
                  </a:cubicBezTo>
                  <a:cubicBezTo>
                    <a:pt x="47" y="23"/>
                    <a:pt x="47" y="22"/>
                    <a:pt x="47" y="22"/>
                  </a:cubicBezTo>
                  <a:cubicBezTo>
                    <a:pt x="46" y="23"/>
                    <a:pt x="48" y="23"/>
                    <a:pt x="47" y="24"/>
                  </a:cubicBezTo>
                  <a:cubicBezTo>
                    <a:pt x="46" y="24"/>
                    <a:pt x="46" y="23"/>
                    <a:pt x="45" y="23"/>
                  </a:cubicBezTo>
                  <a:cubicBezTo>
                    <a:pt x="45" y="23"/>
                    <a:pt x="45" y="23"/>
                    <a:pt x="45" y="23"/>
                  </a:cubicBezTo>
                  <a:cubicBezTo>
                    <a:pt x="45" y="23"/>
                    <a:pt x="46" y="24"/>
                    <a:pt x="46" y="24"/>
                  </a:cubicBezTo>
                  <a:cubicBezTo>
                    <a:pt x="47" y="24"/>
                    <a:pt x="45" y="25"/>
                    <a:pt x="45" y="25"/>
                  </a:cubicBezTo>
                  <a:cubicBezTo>
                    <a:pt x="44" y="25"/>
                    <a:pt x="44" y="26"/>
                    <a:pt x="43" y="27"/>
                  </a:cubicBezTo>
                  <a:cubicBezTo>
                    <a:pt x="43" y="27"/>
                    <a:pt x="42" y="27"/>
                    <a:pt x="42" y="27"/>
                  </a:cubicBezTo>
                  <a:cubicBezTo>
                    <a:pt x="41" y="27"/>
                    <a:pt x="41" y="28"/>
                    <a:pt x="41" y="27"/>
                  </a:cubicBezTo>
                  <a:cubicBezTo>
                    <a:pt x="40" y="27"/>
                    <a:pt x="40" y="28"/>
                    <a:pt x="40" y="28"/>
                  </a:cubicBezTo>
                  <a:cubicBezTo>
                    <a:pt x="40" y="30"/>
                    <a:pt x="39" y="30"/>
                    <a:pt x="39" y="31"/>
                  </a:cubicBezTo>
                  <a:close/>
                  <a:moveTo>
                    <a:pt x="59" y="15"/>
                  </a:moveTo>
                  <a:cubicBezTo>
                    <a:pt x="59" y="15"/>
                    <a:pt x="60" y="16"/>
                    <a:pt x="60" y="15"/>
                  </a:cubicBezTo>
                  <a:cubicBezTo>
                    <a:pt x="60" y="16"/>
                    <a:pt x="61" y="16"/>
                    <a:pt x="61" y="18"/>
                  </a:cubicBezTo>
                  <a:cubicBezTo>
                    <a:pt x="60" y="18"/>
                    <a:pt x="60" y="17"/>
                    <a:pt x="59" y="17"/>
                  </a:cubicBezTo>
                  <a:cubicBezTo>
                    <a:pt x="59" y="18"/>
                    <a:pt x="59" y="18"/>
                    <a:pt x="59" y="19"/>
                  </a:cubicBezTo>
                  <a:cubicBezTo>
                    <a:pt x="58" y="19"/>
                    <a:pt x="58" y="19"/>
                    <a:pt x="58" y="19"/>
                  </a:cubicBezTo>
                  <a:cubicBezTo>
                    <a:pt x="57" y="19"/>
                    <a:pt x="57" y="18"/>
                    <a:pt x="57" y="18"/>
                  </a:cubicBezTo>
                  <a:cubicBezTo>
                    <a:pt x="57" y="17"/>
                    <a:pt x="57" y="17"/>
                    <a:pt x="57" y="16"/>
                  </a:cubicBezTo>
                  <a:cubicBezTo>
                    <a:pt x="57" y="16"/>
                    <a:pt x="57" y="17"/>
                    <a:pt x="56" y="17"/>
                  </a:cubicBezTo>
                  <a:cubicBezTo>
                    <a:pt x="56" y="17"/>
                    <a:pt x="56" y="16"/>
                    <a:pt x="56" y="16"/>
                  </a:cubicBezTo>
                  <a:cubicBezTo>
                    <a:pt x="56" y="15"/>
                    <a:pt x="55" y="16"/>
                    <a:pt x="55" y="15"/>
                  </a:cubicBezTo>
                  <a:cubicBezTo>
                    <a:pt x="55" y="13"/>
                    <a:pt x="57" y="14"/>
                    <a:pt x="57" y="15"/>
                  </a:cubicBezTo>
                  <a:cubicBezTo>
                    <a:pt x="58" y="15"/>
                    <a:pt x="57" y="14"/>
                    <a:pt x="57" y="14"/>
                  </a:cubicBezTo>
                  <a:cubicBezTo>
                    <a:pt x="58" y="13"/>
                    <a:pt x="59" y="14"/>
                    <a:pt x="58" y="15"/>
                  </a:cubicBezTo>
                  <a:cubicBezTo>
                    <a:pt x="58" y="15"/>
                    <a:pt x="59" y="15"/>
                    <a:pt x="59" y="15"/>
                  </a:cubicBezTo>
                  <a:close/>
                  <a:moveTo>
                    <a:pt x="59" y="13"/>
                  </a:moveTo>
                  <a:cubicBezTo>
                    <a:pt x="60" y="13"/>
                    <a:pt x="62" y="13"/>
                    <a:pt x="64" y="14"/>
                  </a:cubicBezTo>
                  <a:cubicBezTo>
                    <a:pt x="64" y="15"/>
                    <a:pt x="63" y="14"/>
                    <a:pt x="63" y="15"/>
                  </a:cubicBezTo>
                  <a:cubicBezTo>
                    <a:pt x="61" y="15"/>
                    <a:pt x="60" y="15"/>
                    <a:pt x="59" y="14"/>
                  </a:cubicBezTo>
                  <a:cubicBezTo>
                    <a:pt x="59" y="14"/>
                    <a:pt x="59" y="14"/>
                    <a:pt x="59" y="13"/>
                  </a:cubicBezTo>
                  <a:close/>
                  <a:moveTo>
                    <a:pt x="50" y="37"/>
                  </a:moveTo>
                  <a:cubicBezTo>
                    <a:pt x="49" y="38"/>
                    <a:pt x="48" y="38"/>
                    <a:pt x="48" y="38"/>
                  </a:cubicBezTo>
                  <a:cubicBezTo>
                    <a:pt x="48" y="37"/>
                    <a:pt x="48" y="37"/>
                    <a:pt x="48" y="36"/>
                  </a:cubicBezTo>
                  <a:cubicBezTo>
                    <a:pt x="48" y="36"/>
                    <a:pt x="49" y="36"/>
                    <a:pt x="49" y="35"/>
                  </a:cubicBezTo>
                  <a:cubicBezTo>
                    <a:pt x="49" y="35"/>
                    <a:pt x="49" y="35"/>
                    <a:pt x="50" y="35"/>
                  </a:cubicBezTo>
                  <a:cubicBezTo>
                    <a:pt x="49" y="36"/>
                    <a:pt x="49" y="36"/>
                    <a:pt x="50" y="37"/>
                  </a:cubicBezTo>
                  <a:close/>
                  <a:moveTo>
                    <a:pt x="48" y="29"/>
                  </a:moveTo>
                  <a:cubicBezTo>
                    <a:pt x="48" y="29"/>
                    <a:pt x="48" y="28"/>
                    <a:pt x="47" y="28"/>
                  </a:cubicBezTo>
                  <a:cubicBezTo>
                    <a:pt x="47" y="28"/>
                    <a:pt x="47" y="28"/>
                    <a:pt x="47" y="27"/>
                  </a:cubicBezTo>
                  <a:cubicBezTo>
                    <a:pt x="47" y="27"/>
                    <a:pt x="47" y="28"/>
                    <a:pt x="47" y="27"/>
                  </a:cubicBezTo>
                  <a:cubicBezTo>
                    <a:pt x="47" y="27"/>
                    <a:pt x="47" y="27"/>
                    <a:pt x="47" y="26"/>
                  </a:cubicBezTo>
                  <a:cubicBezTo>
                    <a:pt x="48" y="26"/>
                    <a:pt x="48" y="27"/>
                    <a:pt x="48" y="27"/>
                  </a:cubicBezTo>
                  <a:cubicBezTo>
                    <a:pt x="49" y="26"/>
                    <a:pt x="49" y="27"/>
                    <a:pt x="50" y="27"/>
                  </a:cubicBezTo>
                  <a:cubicBezTo>
                    <a:pt x="50" y="27"/>
                    <a:pt x="51" y="28"/>
                    <a:pt x="51" y="29"/>
                  </a:cubicBezTo>
                  <a:cubicBezTo>
                    <a:pt x="50" y="29"/>
                    <a:pt x="50" y="29"/>
                    <a:pt x="50" y="29"/>
                  </a:cubicBezTo>
                  <a:cubicBezTo>
                    <a:pt x="49" y="29"/>
                    <a:pt x="48" y="29"/>
                    <a:pt x="48" y="29"/>
                  </a:cubicBezTo>
                  <a:close/>
                  <a:moveTo>
                    <a:pt x="72" y="19"/>
                  </a:moveTo>
                  <a:cubicBezTo>
                    <a:pt x="74" y="19"/>
                    <a:pt x="75" y="18"/>
                    <a:pt x="76" y="18"/>
                  </a:cubicBezTo>
                  <a:cubicBezTo>
                    <a:pt x="76" y="18"/>
                    <a:pt x="76" y="18"/>
                    <a:pt x="76" y="18"/>
                  </a:cubicBezTo>
                  <a:cubicBezTo>
                    <a:pt x="76" y="18"/>
                    <a:pt x="77" y="18"/>
                    <a:pt x="77" y="18"/>
                  </a:cubicBezTo>
                  <a:cubicBezTo>
                    <a:pt x="77" y="19"/>
                    <a:pt x="76" y="19"/>
                    <a:pt x="75" y="19"/>
                  </a:cubicBezTo>
                  <a:cubicBezTo>
                    <a:pt x="74" y="20"/>
                    <a:pt x="74" y="21"/>
                    <a:pt x="72" y="21"/>
                  </a:cubicBezTo>
                  <a:cubicBezTo>
                    <a:pt x="72" y="22"/>
                    <a:pt x="73" y="23"/>
                    <a:pt x="73" y="24"/>
                  </a:cubicBezTo>
                  <a:cubicBezTo>
                    <a:pt x="73" y="24"/>
                    <a:pt x="73" y="24"/>
                    <a:pt x="73" y="24"/>
                  </a:cubicBezTo>
                  <a:cubicBezTo>
                    <a:pt x="72" y="24"/>
                    <a:pt x="72" y="23"/>
                    <a:pt x="71" y="23"/>
                  </a:cubicBezTo>
                  <a:cubicBezTo>
                    <a:pt x="71" y="22"/>
                    <a:pt x="72" y="22"/>
                    <a:pt x="72" y="21"/>
                  </a:cubicBezTo>
                  <a:cubicBezTo>
                    <a:pt x="72" y="20"/>
                    <a:pt x="73" y="20"/>
                    <a:pt x="72" y="19"/>
                  </a:cubicBezTo>
                  <a:close/>
                  <a:moveTo>
                    <a:pt x="72" y="15"/>
                  </a:moveTo>
                  <a:cubicBezTo>
                    <a:pt x="72" y="14"/>
                    <a:pt x="74" y="13"/>
                    <a:pt x="74" y="14"/>
                  </a:cubicBezTo>
                  <a:cubicBezTo>
                    <a:pt x="73" y="14"/>
                    <a:pt x="73" y="15"/>
                    <a:pt x="72" y="15"/>
                  </a:cubicBezTo>
                  <a:close/>
                  <a:moveTo>
                    <a:pt x="84" y="14"/>
                  </a:moveTo>
                  <a:cubicBezTo>
                    <a:pt x="85" y="14"/>
                    <a:pt x="87" y="14"/>
                    <a:pt x="87" y="15"/>
                  </a:cubicBezTo>
                  <a:cubicBezTo>
                    <a:pt x="87" y="16"/>
                    <a:pt x="86" y="15"/>
                    <a:pt x="84" y="16"/>
                  </a:cubicBezTo>
                  <a:cubicBezTo>
                    <a:pt x="84" y="15"/>
                    <a:pt x="84" y="15"/>
                    <a:pt x="84" y="14"/>
                  </a:cubicBezTo>
                  <a:close/>
                  <a:moveTo>
                    <a:pt x="25" y="29"/>
                  </a:moveTo>
                  <a:cubicBezTo>
                    <a:pt x="25" y="31"/>
                    <a:pt x="23" y="28"/>
                    <a:pt x="23" y="30"/>
                  </a:cubicBezTo>
                  <a:cubicBezTo>
                    <a:pt x="23" y="30"/>
                    <a:pt x="22" y="30"/>
                    <a:pt x="22" y="29"/>
                  </a:cubicBezTo>
                  <a:cubicBezTo>
                    <a:pt x="23" y="29"/>
                    <a:pt x="23" y="28"/>
                    <a:pt x="23" y="28"/>
                  </a:cubicBezTo>
                  <a:cubicBezTo>
                    <a:pt x="24" y="28"/>
                    <a:pt x="24" y="28"/>
                    <a:pt x="24" y="28"/>
                  </a:cubicBezTo>
                  <a:cubicBezTo>
                    <a:pt x="25" y="29"/>
                    <a:pt x="24" y="29"/>
                    <a:pt x="25" y="29"/>
                  </a:cubicBezTo>
                  <a:close/>
                  <a:moveTo>
                    <a:pt x="28" y="59"/>
                  </a:moveTo>
                  <a:cubicBezTo>
                    <a:pt x="28" y="60"/>
                    <a:pt x="27" y="60"/>
                    <a:pt x="27" y="60"/>
                  </a:cubicBezTo>
                  <a:cubicBezTo>
                    <a:pt x="27" y="60"/>
                    <a:pt x="27" y="59"/>
                    <a:pt x="27" y="59"/>
                  </a:cubicBezTo>
                  <a:cubicBezTo>
                    <a:pt x="27" y="59"/>
                    <a:pt x="28" y="59"/>
                    <a:pt x="28" y="59"/>
                  </a:cubicBezTo>
                  <a:close/>
                  <a:moveTo>
                    <a:pt x="23" y="58"/>
                  </a:moveTo>
                  <a:cubicBezTo>
                    <a:pt x="22" y="58"/>
                    <a:pt x="22" y="57"/>
                    <a:pt x="21" y="57"/>
                  </a:cubicBezTo>
                  <a:cubicBezTo>
                    <a:pt x="20" y="57"/>
                    <a:pt x="20" y="58"/>
                    <a:pt x="20" y="58"/>
                  </a:cubicBezTo>
                  <a:cubicBezTo>
                    <a:pt x="20" y="57"/>
                    <a:pt x="20" y="57"/>
                    <a:pt x="20" y="57"/>
                  </a:cubicBezTo>
                  <a:cubicBezTo>
                    <a:pt x="21" y="57"/>
                    <a:pt x="22" y="57"/>
                    <a:pt x="23" y="57"/>
                  </a:cubicBezTo>
                  <a:cubicBezTo>
                    <a:pt x="23" y="57"/>
                    <a:pt x="23" y="57"/>
                    <a:pt x="24" y="57"/>
                  </a:cubicBezTo>
                  <a:cubicBezTo>
                    <a:pt x="24" y="58"/>
                    <a:pt x="24" y="58"/>
                    <a:pt x="24" y="58"/>
                  </a:cubicBezTo>
                  <a:cubicBezTo>
                    <a:pt x="25" y="58"/>
                    <a:pt x="26" y="58"/>
                    <a:pt x="26" y="59"/>
                  </a:cubicBezTo>
                  <a:cubicBezTo>
                    <a:pt x="26" y="60"/>
                    <a:pt x="25" y="59"/>
                    <a:pt x="25" y="60"/>
                  </a:cubicBezTo>
                  <a:cubicBezTo>
                    <a:pt x="25" y="60"/>
                    <a:pt x="25" y="59"/>
                    <a:pt x="24" y="59"/>
                  </a:cubicBezTo>
                  <a:cubicBezTo>
                    <a:pt x="24" y="59"/>
                    <a:pt x="24" y="59"/>
                    <a:pt x="24" y="59"/>
                  </a:cubicBezTo>
                  <a:cubicBezTo>
                    <a:pt x="24" y="58"/>
                    <a:pt x="23" y="59"/>
                    <a:pt x="23" y="58"/>
                  </a:cubicBezTo>
                  <a:close/>
                  <a:moveTo>
                    <a:pt x="23" y="60"/>
                  </a:moveTo>
                  <a:cubicBezTo>
                    <a:pt x="23" y="60"/>
                    <a:pt x="23" y="60"/>
                    <a:pt x="22" y="60"/>
                  </a:cubicBezTo>
                  <a:cubicBezTo>
                    <a:pt x="22" y="60"/>
                    <a:pt x="22" y="59"/>
                    <a:pt x="22" y="59"/>
                  </a:cubicBezTo>
                  <a:cubicBezTo>
                    <a:pt x="23" y="59"/>
                    <a:pt x="23" y="59"/>
                    <a:pt x="23" y="60"/>
                  </a:cubicBezTo>
                  <a:close/>
                  <a:moveTo>
                    <a:pt x="22" y="56"/>
                  </a:moveTo>
                  <a:cubicBezTo>
                    <a:pt x="22" y="56"/>
                    <a:pt x="22" y="56"/>
                    <a:pt x="22" y="55"/>
                  </a:cubicBezTo>
                  <a:cubicBezTo>
                    <a:pt x="23" y="55"/>
                    <a:pt x="23" y="56"/>
                    <a:pt x="23" y="56"/>
                  </a:cubicBezTo>
                  <a:cubicBezTo>
                    <a:pt x="23" y="56"/>
                    <a:pt x="22" y="56"/>
                    <a:pt x="22" y="56"/>
                  </a:cubicBezTo>
                  <a:close/>
                  <a:moveTo>
                    <a:pt x="23" y="55"/>
                  </a:moveTo>
                  <a:cubicBezTo>
                    <a:pt x="24" y="55"/>
                    <a:pt x="24" y="55"/>
                    <a:pt x="24" y="55"/>
                  </a:cubicBezTo>
                  <a:cubicBezTo>
                    <a:pt x="24" y="56"/>
                    <a:pt x="24" y="56"/>
                    <a:pt x="24" y="56"/>
                  </a:cubicBezTo>
                  <a:cubicBezTo>
                    <a:pt x="23" y="56"/>
                    <a:pt x="23" y="56"/>
                    <a:pt x="23" y="55"/>
                  </a:cubicBezTo>
                  <a:close/>
                  <a:moveTo>
                    <a:pt x="24" y="57"/>
                  </a:moveTo>
                  <a:cubicBezTo>
                    <a:pt x="24" y="57"/>
                    <a:pt x="24" y="56"/>
                    <a:pt x="24" y="56"/>
                  </a:cubicBezTo>
                  <a:cubicBezTo>
                    <a:pt x="25" y="56"/>
                    <a:pt x="25" y="56"/>
                    <a:pt x="25" y="57"/>
                  </a:cubicBezTo>
                  <a:cubicBezTo>
                    <a:pt x="25" y="57"/>
                    <a:pt x="26" y="57"/>
                    <a:pt x="26" y="57"/>
                  </a:cubicBezTo>
                  <a:cubicBezTo>
                    <a:pt x="26" y="58"/>
                    <a:pt x="25" y="58"/>
                    <a:pt x="25" y="57"/>
                  </a:cubicBezTo>
                  <a:cubicBezTo>
                    <a:pt x="25" y="57"/>
                    <a:pt x="25" y="57"/>
                    <a:pt x="24" y="57"/>
                  </a:cubicBezTo>
                  <a:close/>
                  <a:moveTo>
                    <a:pt x="111" y="74"/>
                  </a:moveTo>
                  <a:cubicBezTo>
                    <a:pt x="111" y="74"/>
                    <a:pt x="111" y="73"/>
                    <a:pt x="111" y="73"/>
                  </a:cubicBezTo>
                  <a:cubicBezTo>
                    <a:pt x="110" y="72"/>
                    <a:pt x="109" y="72"/>
                    <a:pt x="108" y="71"/>
                  </a:cubicBezTo>
                  <a:cubicBezTo>
                    <a:pt x="108" y="71"/>
                    <a:pt x="108" y="71"/>
                    <a:pt x="108" y="71"/>
                  </a:cubicBezTo>
                  <a:cubicBezTo>
                    <a:pt x="107" y="70"/>
                    <a:pt x="108" y="71"/>
                    <a:pt x="108" y="70"/>
                  </a:cubicBezTo>
                  <a:cubicBezTo>
                    <a:pt x="109" y="70"/>
                    <a:pt x="108" y="71"/>
                    <a:pt x="109" y="70"/>
                  </a:cubicBezTo>
                  <a:cubicBezTo>
                    <a:pt x="109" y="71"/>
                    <a:pt x="110" y="70"/>
                    <a:pt x="110" y="70"/>
                  </a:cubicBezTo>
                  <a:cubicBezTo>
                    <a:pt x="110" y="70"/>
                    <a:pt x="111" y="70"/>
                    <a:pt x="111" y="70"/>
                  </a:cubicBezTo>
                  <a:cubicBezTo>
                    <a:pt x="111" y="70"/>
                    <a:pt x="112" y="70"/>
                    <a:pt x="112" y="70"/>
                  </a:cubicBezTo>
                  <a:cubicBezTo>
                    <a:pt x="112" y="72"/>
                    <a:pt x="111" y="73"/>
                    <a:pt x="111" y="74"/>
                  </a:cubicBez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09" name="Freeform 258"/>
            <p:cNvSpPr>
              <a:spLocks/>
            </p:cNvSpPr>
            <p:nvPr/>
          </p:nvSpPr>
          <p:spPr bwMode="auto">
            <a:xfrm>
              <a:off x="6143171" y="31584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10" name="Freeform 259"/>
            <p:cNvSpPr>
              <a:spLocks/>
            </p:cNvSpPr>
            <p:nvPr/>
          </p:nvSpPr>
          <p:spPr bwMode="auto">
            <a:xfrm>
              <a:off x="6335089" y="3227813"/>
              <a:ext cx="3253" cy="5422"/>
            </a:xfrm>
            <a:custGeom>
              <a:avLst/>
              <a:gdLst>
                <a:gd name="T0" fmla="*/ 1 w 1"/>
                <a:gd name="T1" fmla="*/ 1 h 2"/>
                <a:gd name="T2" fmla="*/ 1 w 1"/>
                <a:gd name="T3" fmla="*/ 0 h 2"/>
                <a:gd name="T4" fmla="*/ 0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0"/>
                  </a:cubicBezTo>
                  <a:cubicBezTo>
                    <a:pt x="0" y="0"/>
                    <a:pt x="0" y="1"/>
                    <a:pt x="0" y="1"/>
                  </a:cubicBezTo>
                  <a:cubicBezTo>
                    <a:pt x="0" y="1"/>
                    <a:pt x="1" y="2"/>
                    <a:pt x="1" y="1"/>
                  </a:cubicBez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11" name="Freeform 260"/>
            <p:cNvSpPr>
              <a:spLocks/>
            </p:cNvSpPr>
            <p:nvPr/>
          </p:nvSpPr>
          <p:spPr bwMode="auto">
            <a:xfrm>
              <a:off x="6310151" y="3163840"/>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12" name="Freeform 261"/>
            <p:cNvSpPr>
              <a:spLocks/>
            </p:cNvSpPr>
            <p:nvPr/>
          </p:nvSpPr>
          <p:spPr bwMode="auto">
            <a:xfrm>
              <a:off x="6312320" y="316384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13" name="Freeform 262"/>
            <p:cNvSpPr>
              <a:spLocks/>
            </p:cNvSpPr>
            <p:nvPr/>
          </p:nvSpPr>
          <p:spPr bwMode="auto">
            <a:xfrm>
              <a:off x="6278707" y="3171431"/>
              <a:ext cx="3253" cy="3253"/>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1"/>
                    <a:pt x="1" y="1"/>
                  </a:cubicBezTo>
                  <a:cubicBezTo>
                    <a:pt x="1" y="0"/>
                    <a:pt x="1" y="1"/>
                    <a:pt x="1" y="0"/>
                  </a:cubicBez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14" name="Freeform 263"/>
            <p:cNvSpPr>
              <a:spLocks/>
            </p:cNvSpPr>
            <p:nvPr/>
          </p:nvSpPr>
          <p:spPr bwMode="auto">
            <a:xfrm>
              <a:off x="6099800" y="32484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15" name="Freeform 264"/>
            <p:cNvSpPr>
              <a:spLocks/>
            </p:cNvSpPr>
            <p:nvPr/>
          </p:nvSpPr>
          <p:spPr bwMode="auto">
            <a:xfrm>
              <a:off x="6220155" y="322239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16" name="Freeform 265"/>
            <p:cNvSpPr>
              <a:spLocks/>
            </p:cNvSpPr>
            <p:nvPr/>
          </p:nvSpPr>
          <p:spPr bwMode="auto">
            <a:xfrm>
              <a:off x="6220155" y="3179020"/>
              <a:ext cx="15180" cy="23854"/>
            </a:xfrm>
            <a:custGeom>
              <a:avLst/>
              <a:gdLst>
                <a:gd name="T0" fmla="*/ 5 w 6"/>
                <a:gd name="T1" fmla="*/ 0 h 9"/>
                <a:gd name="T2" fmla="*/ 3 w 6"/>
                <a:gd name="T3" fmla="*/ 4 h 9"/>
                <a:gd name="T4" fmla="*/ 3 w 6"/>
                <a:gd name="T5" fmla="*/ 6 h 9"/>
                <a:gd name="T6" fmla="*/ 2 w 6"/>
                <a:gd name="T7" fmla="*/ 8 h 9"/>
                <a:gd name="T8" fmla="*/ 0 w 6"/>
                <a:gd name="T9" fmla="*/ 6 h 9"/>
                <a:gd name="T10" fmla="*/ 1 w 6"/>
                <a:gd name="T11" fmla="*/ 8 h 9"/>
                <a:gd name="T12" fmla="*/ 1 w 6"/>
                <a:gd name="T13" fmla="*/ 9 h 9"/>
                <a:gd name="T14" fmla="*/ 1 w 6"/>
                <a:gd name="T15" fmla="*/ 9 h 9"/>
                <a:gd name="T16" fmla="*/ 3 w 6"/>
                <a:gd name="T17" fmla="*/ 9 h 9"/>
                <a:gd name="T18" fmla="*/ 4 w 6"/>
                <a:gd name="T19" fmla="*/ 9 h 9"/>
                <a:gd name="T20" fmla="*/ 5 w 6"/>
                <a:gd name="T21" fmla="*/ 6 h 9"/>
                <a:gd name="T22" fmla="*/ 5 w 6"/>
                <a:gd name="T23" fmla="*/ 7 h 9"/>
                <a:gd name="T24" fmla="*/ 5 w 6"/>
                <a:gd name="T25" fmla="*/ 5 h 9"/>
                <a:gd name="T26" fmla="*/ 4 w 6"/>
                <a:gd name="T27" fmla="*/ 4 h 9"/>
                <a:gd name="T28" fmla="*/ 5 w 6"/>
                <a:gd name="T29" fmla="*/ 1 h 9"/>
                <a:gd name="T30" fmla="*/ 5 w 6"/>
                <a:gd name="T3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9">
                  <a:moveTo>
                    <a:pt x="5" y="0"/>
                  </a:moveTo>
                  <a:cubicBezTo>
                    <a:pt x="5" y="2"/>
                    <a:pt x="3" y="2"/>
                    <a:pt x="3" y="4"/>
                  </a:cubicBezTo>
                  <a:cubicBezTo>
                    <a:pt x="3" y="5"/>
                    <a:pt x="3" y="5"/>
                    <a:pt x="3" y="6"/>
                  </a:cubicBezTo>
                  <a:cubicBezTo>
                    <a:pt x="3" y="7"/>
                    <a:pt x="3" y="8"/>
                    <a:pt x="2" y="8"/>
                  </a:cubicBezTo>
                  <a:cubicBezTo>
                    <a:pt x="1" y="9"/>
                    <a:pt x="1" y="6"/>
                    <a:pt x="0" y="6"/>
                  </a:cubicBezTo>
                  <a:cubicBezTo>
                    <a:pt x="0" y="7"/>
                    <a:pt x="1" y="8"/>
                    <a:pt x="1" y="8"/>
                  </a:cubicBezTo>
                  <a:cubicBezTo>
                    <a:pt x="1" y="8"/>
                    <a:pt x="1" y="9"/>
                    <a:pt x="1" y="9"/>
                  </a:cubicBezTo>
                  <a:cubicBezTo>
                    <a:pt x="1" y="9"/>
                    <a:pt x="2" y="9"/>
                    <a:pt x="1" y="9"/>
                  </a:cubicBezTo>
                  <a:cubicBezTo>
                    <a:pt x="2" y="9"/>
                    <a:pt x="2" y="9"/>
                    <a:pt x="3" y="9"/>
                  </a:cubicBezTo>
                  <a:cubicBezTo>
                    <a:pt x="3" y="9"/>
                    <a:pt x="3" y="9"/>
                    <a:pt x="4" y="9"/>
                  </a:cubicBezTo>
                  <a:cubicBezTo>
                    <a:pt x="5" y="8"/>
                    <a:pt x="4" y="7"/>
                    <a:pt x="5" y="6"/>
                  </a:cubicBezTo>
                  <a:cubicBezTo>
                    <a:pt x="6" y="5"/>
                    <a:pt x="5" y="7"/>
                    <a:pt x="5" y="7"/>
                  </a:cubicBezTo>
                  <a:cubicBezTo>
                    <a:pt x="5" y="6"/>
                    <a:pt x="5" y="5"/>
                    <a:pt x="5" y="5"/>
                  </a:cubicBezTo>
                  <a:cubicBezTo>
                    <a:pt x="5" y="4"/>
                    <a:pt x="4" y="4"/>
                    <a:pt x="4" y="4"/>
                  </a:cubicBezTo>
                  <a:cubicBezTo>
                    <a:pt x="4" y="2"/>
                    <a:pt x="5" y="2"/>
                    <a:pt x="5" y="1"/>
                  </a:cubicBezTo>
                  <a:cubicBezTo>
                    <a:pt x="5" y="0"/>
                    <a:pt x="5" y="0"/>
                    <a:pt x="5" y="0"/>
                  </a:cubicBez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17" name="Freeform 266"/>
            <p:cNvSpPr>
              <a:spLocks/>
            </p:cNvSpPr>
            <p:nvPr/>
          </p:nvSpPr>
          <p:spPr bwMode="auto">
            <a:xfrm>
              <a:off x="6158351" y="320504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18" name="Freeform 267"/>
            <p:cNvSpPr>
              <a:spLocks/>
            </p:cNvSpPr>
            <p:nvPr/>
          </p:nvSpPr>
          <p:spPr bwMode="auto">
            <a:xfrm>
              <a:off x="6325331" y="3259257"/>
              <a:ext cx="2169" cy="4337"/>
            </a:xfrm>
            <a:custGeom>
              <a:avLst/>
              <a:gdLst>
                <a:gd name="T0" fmla="*/ 0 w 1"/>
                <a:gd name="T1" fmla="*/ 0 h 2"/>
                <a:gd name="T2" fmla="*/ 1 w 1"/>
                <a:gd name="T3" fmla="*/ 2 h 2"/>
                <a:gd name="T4" fmla="*/ 1 w 1"/>
                <a:gd name="T5" fmla="*/ 2 h 2"/>
                <a:gd name="T6" fmla="*/ 1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1"/>
                    <a:pt x="1" y="1"/>
                    <a:pt x="1" y="2"/>
                  </a:cubicBezTo>
                  <a:cubicBezTo>
                    <a:pt x="1" y="2"/>
                    <a:pt x="1" y="2"/>
                    <a:pt x="1" y="2"/>
                  </a:cubicBezTo>
                  <a:cubicBezTo>
                    <a:pt x="1" y="1"/>
                    <a:pt x="1" y="1"/>
                    <a:pt x="1" y="1"/>
                  </a:cubicBezTo>
                  <a:cubicBezTo>
                    <a:pt x="1" y="1"/>
                    <a:pt x="1" y="0"/>
                    <a:pt x="0" y="0"/>
                  </a:cubicBez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19" name="Freeform 268"/>
            <p:cNvSpPr>
              <a:spLocks/>
            </p:cNvSpPr>
            <p:nvPr/>
          </p:nvSpPr>
          <p:spPr bwMode="auto">
            <a:xfrm>
              <a:off x="6242926" y="3176852"/>
              <a:ext cx="7590" cy="7590"/>
            </a:xfrm>
            <a:custGeom>
              <a:avLst/>
              <a:gdLst>
                <a:gd name="T0" fmla="*/ 0 w 3"/>
                <a:gd name="T1" fmla="*/ 1 h 3"/>
                <a:gd name="T2" fmla="*/ 1 w 3"/>
                <a:gd name="T3" fmla="*/ 2 h 3"/>
                <a:gd name="T4" fmla="*/ 2 w 3"/>
                <a:gd name="T5" fmla="*/ 2 h 3"/>
                <a:gd name="T6" fmla="*/ 3 w 3"/>
                <a:gd name="T7" fmla="*/ 1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1"/>
                    <a:pt x="0" y="3"/>
                    <a:pt x="1" y="2"/>
                  </a:cubicBezTo>
                  <a:cubicBezTo>
                    <a:pt x="2" y="2"/>
                    <a:pt x="1" y="2"/>
                    <a:pt x="2" y="2"/>
                  </a:cubicBezTo>
                  <a:cubicBezTo>
                    <a:pt x="2" y="1"/>
                    <a:pt x="3" y="2"/>
                    <a:pt x="3" y="1"/>
                  </a:cubicBezTo>
                  <a:cubicBezTo>
                    <a:pt x="2" y="0"/>
                    <a:pt x="1" y="1"/>
                    <a:pt x="0" y="1"/>
                  </a:cubicBez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20" name="Freeform 269"/>
            <p:cNvSpPr>
              <a:spLocks/>
            </p:cNvSpPr>
            <p:nvPr/>
          </p:nvSpPr>
          <p:spPr bwMode="auto">
            <a:xfrm>
              <a:off x="6238588" y="3171431"/>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21" name="Freeform 270"/>
            <p:cNvSpPr>
              <a:spLocks/>
            </p:cNvSpPr>
            <p:nvPr/>
          </p:nvSpPr>
          <p:spPr bwMode="auto">
            <a:xfrm>
              <a:off x="6248347" y="32484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22" name="Freeform 271"/>
            <p:cNvSpPr>
              <a:spLocks/>
            </p:cNvSpPr>
            <p:nvPr/>
          </p:nvSpPr>
          <p:spPr bwMode="auto">
            <a:xfrm>
              <a:off x="6248347" y="31822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23" name="Freeform 272"/>
            <p:cNvSpPr>
              <a:spLocks/>
            </p:cNvSpPr>
            <p:nvPr/>
          </p:nvSpPr>
          <p:spPr bwMode="auto">
            <a:xfrm>
              <a:off x="6278707" y="3169262"/>
              <a:ext cx="3253" cy="2169"/>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1"/>
                    <a:pt x="1" y="1"/>
                  </a:cubicBez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24" name="Freeform 273"/>
            <p:cNvSpPr>
              <a:spLocks/>
            </p:cNvSpPr>
            <p:nvPr/>
          </p:nvSpPr>
          <p:spPr bwMode="auto">
            <a:xfrm>
              <a:off x="6235335" y="3192032"/>
              <a:ext cx="325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25" name="Freeform 274"/>
            <p:cNvSpPr>
              <a:spLocks/>
            </p:cNvSpPr>
            <p:nvPr/>
          </p:nvSpPr>
          <p:spPr bwMode="auto">
            <a:xfrm>
              <a:off x="6312320" y="3161672"/>
              <a:ext cx="3253"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26" name="Freeform 275"/>
            <p:cNvSpPr>
              <a:spLocks/>
            </p:cNvSpPr>
            <p:nvPr/>
          </p:nvSpPr>
          <p:spPr bwMode="auto">
            <a:xfrm>
              <a:off x="6191964" y="3141071"/>
              <a:ext cx="7590" cy="2169"/>
            </a:xfrm>
            <a:custGeom>
              <a:avLst/>
              <a:gdLst>
                <a:gd name="T0" fmla="*/ 2 w 3"/>
                <a:gd name="T1" fmla="*/ 1 h 1"/>
                <a:gd name="T2" fmla="*/ 3 w 3"/>
                <a:gd name="T3" fmla="*/ 0 h 1"/>
                <a:gd name="T4" fmla="*/ 0 w 3"/>
                <a:gd name="T5" fmla="*/ 1 h 1"/>
                <a:gd name="T6" fmla="*/ 2 w 3"/>
                <a:gd name="T7" fmla="*/ 1 h 1"/>
              </a:gdLst>
              <a:ahLst/>
              <a:cxnLst>
                <a:cxn ang="0">
                  <a:pos x="T0" y="T1"/>
                </a:cxn>
                <a:cxn ang="0">
                  <a:pos x="T2" y="T3"/>
                </a:cxn>
                <a:cxn ang="0">
                  <a:pos x="T4" y="T5"/>
                </a:cxn>
                <a:cxn ang="0">
                  <a:pos x="T6" y="T7"/>
                </a:cxn>
              </a:cxnLst>
              <a:rect l="0" t="0" r="r" b="b"/>
              <a:pathLst>
                <a:path w="3" h="1">
                  <a:moveTo>
                    <a:pt x="2" y="1"/>
                  </a:moveTo>
                  <a:cubicBezTo>
                    <a:pt x="2" y="1"/>
                    <a:pt x="3" y="1"/>
                    <a:pt x="3" y="0"/>
                  </a:cubicBezTo>
                  <a:cubicBezTo>
                    <a:pt x="2" y="0"/>
                    <a:pt x="0" y="0"/>
                    <a:pt x="0" y="1"/>
                  </a:cubicBezTo>
                  <a:cubicBezTo>
                    <a:pt x="1" y="1"/>
                    <a:pt x="1" y="1"/>
                    <a:pt x="2" y="1"/>
                  </a:cubicBez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27" name="Freeform 276"/>
            <p:cNvSpPr>
              <a:spLocks/>
            </p:cNvSpPr>
            <p:nvPr/>
          </p:nvSpPr>
          <p:spPr bwMode="auto">
            <a:xfrm>
              <a:off x="6194132" y="3163840"/>
              <a:ext cx="3253"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0" y="0"/>
                    <a:pt x="0" y="1"/>
                    <a:pt x="0" y="1"/>
                  </a:cubicBez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28" name="Freeform 277"/>
            <p:cNvSpPr>
              <a:spLocks/>
            </p:cNvSpPr>
            <p:nvPr/>
          </p:nvSpPr>
          <p:spPr bwMode="auto">
            <a:xfrm>
              <a:off x="6097631" y="3246246"/>
              <a:ext cx="2169" cy="2169"/>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29" name="Freeform 278"/>
            <p:cNvSpPr>
              <a:spLocks/>
            </p:cNvSpPr>
            <p:nvPr/>
          </p:nvSpPr>
          <p:spPr bwMode="auto">
            <a:xfrm>
              <a:off x="6097631" y="3242993"/>
              <a:ext cx="0" cy="325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0"/>
                    <a:pt x="0" y="1"/>
                    <a:pt x="0" y="0"/>
                  </a:cubicBez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30" name="Freeform 279"/>
            <p:cNvSpPr>
              <a:spLocks/>
            </p:cNvSpPr>
            <p:nvPr/>
          </p:nvSpPr>
          <p:spPr bwMode="auto">
            <a:xfrm>
              <a:off x="5958843" y="3210465"/>
              <a:ext cx="66142" cy="107344"/>
            </a:xfrm>
            <a:custGeom>
              <a:avLst/>
              <a:gdLst>
                <a:gd name="T0" fmla="*/ 0 w 61"/>
                <a:gd name="T1" fmla="*/ 49 h 99"/>
                <a:gd name="T2" fmla="*/ 61 w 61"/>
                <a:gd name="T3" fmla="*/ 99 h 99"/>
                <a:gd name="T4" fmla="*/ 61 w 61"/>
                <a:gd name="T5" fmla="*/ 0 h 99"/>
                <a:gd name="T6" fmla="*/ 0 w 61"/>
                <a:gd name="T7" fmla="*/ 49 h 99"/>
              </a:gdLst>
              <a:ahLst/>
              <a:cxnLst>
                <a:cxn ang="0">
                  <a:pos x="T0" y="T1"/>
                </a:cxn>
                <a:cxn ang="0">
                  <a:pos x="T2" y="T3"/>
                </a:cxn>
                <a:cxn ang="0">
                  <a:pos x="T4" y="T5"/>
                </a:cxn>
                <a:cxn ang="0">
                  <a:pos x="T6" y="T7"/>
                </a:cxn>
              </a:cxnLst>
              <a:rect l="0" t="0" r="r" b="b"/>
              <a:pathLst>
                <a:path w="61" h="99">
                  <a:moveTo>
                    <a:pt x="0" y="49"/>
                  </a:moveTo>
                  <a:lnTo>
                    <a:pt x="61" y="99"/>
                  </a:lnTo>
                  <a:lnTo>
                    <a:pt x="61" y="0"/>
                  </a:lnTo>
                  <a:lnTo>
                    <a:pt x="0" y="49"/>
                  </a:ln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31" name="Freeform 280"/>
            <p:cNvSpPr>
              <a:spLocks/>
            </p:cNvSpPr>
            <p:nvPr/>
          </p:nvSpPr>
          <p:spPr bwMode="auto">
            <a:xfrm>
              <a:off x="6020647" y="3240825"/>
              <a:ext cx="40119" cy="43371"/>
            </a:xfrm>
            <a:custGeom>
              <a:avLst/>
              <a:gdLst>
                <a:gd name="T0" fmla="*/ 37 w 37"/>
                <a:gd name="T1" fmla="*/ 40 h 40"/>
                <a:gd name="T2" fmla="*/ 0 w 37"/>
                <a:gd name="T3" fmla="*/ 40 h 40"/>
                <a:gd name="T4" fmla="*/ 0 w 37"/>
                <a:gd name="T5" fmla="*/ 0 h 40"/>
                <a:gd name="T6" fmla="*/ 37 w 37"/>
                <a:gd name="T7" fmla="*/ 0 h 40"/>
                <a:gd name="T8" fmla="*/ 37 w 37"/>
                <a:gd name="T9" fmla="*/ 40 h 40"/>
                <a:gd name="T10" fmla="*/ 37 w 37"/>
                <a:gd name="T11" fmla="*/ 40 h 40"/>
              </a:gdLst>
              <a:ahLst/>
              <a:cxnLst>
                <a:cxn ang="0">
                  <a:pos x="T0" y="T1"/>
                </a:cxn>
                <a:cxn ang="0">
                  <a:pos x="T2" y="T3"/>
                </a:cxn>
                <a:cxn ang="0">
                  <a:pos x="T4" y="T5"/>
                </a:cxn>
                <a:cxn ang="0">
                  <a:pos x="T6" y="T7"/>
                </a:cxn>
                <a:cxn ang="0">
                  <a:pos x="T8" y="T9"/>
                </a:cxn>
                <a:cxn ang="0">
                  <a:pos x="T10" y="T11"/>
                </a:cxn>
              </a:cxnLst>
              <a:rect l="0" t="0" r="r" b="b"/>
              <a:pathLst>
                <a:path w="37" h="40">
                  <a:moveTo>
                    <a:pt x="37" y="40"/>
                  </a:moveTo>
                  <a:lnTo>
                    <a:pt x="0" y="40"/>
                  </a:lnTo>
                  <a:lnTo>
                    <a:pt x="0" y="0"/>
                  </a:lnTo>
                  <a:lnTo>
                    <a:pt x="37" y="0"/>
                  </a:lnTo>
                  <a:lnTo>
                    <a:pt x="37" y="40"/>
                  </a:lnTo>
                  <a:lnTo>
                    <a:pt x="37" y="40"/>
                  </a:ln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32" name="Freeform 281"/>
            <p:cNvSpPr>
              <a:spLocks/>
            </p:cNvSpPr>
            <p:nvPr/>
          </p:nvSpPr>
          <p:spPr bwMode="auto">
            <a:xfrm>
              <a:off x="6428338" y="3210465"/>
              <a:ext cx="66142" cy="107344"/>
            </a:xfrm>
            <a:custGeom>
              <a:avLst/>
              <a:gdLst>
                <a:gd name="T0" fmla="*/ 61 w 61"/>
                <a:gd name="T1" fmla="*/ 49 h 99"/>
                <a:gd name="T2" fmla="*/ 0 w 61"/>
                <a:gd name="T3" fmla="*/ 99 h 99"/>
                <a:gd name="T4" fmla="*/ 0 w 61"/>
                <a:gd name="T5" fmla="*/ 0 h 99"/>
                <a:gd name="T6" fmla="*/ 61 w 61"/>
                <a:gd name="T7" fmla="*/ 49 h 99"/>
              </a:gdLst>
              <a:ahLst/>
              <a:cxnLst>
                <a:cxn ang="0">
                  <a:pos x="T0" y="T1"/>
                </a:cxn>
                <a:cxn ang="0">
                  <a:pos x="T2" y="T3"/>
                </a:cxn>
                <a:cxn ang="0">
                  <a:pos x="T4" y="T5"/>
                </a:cxn>
                <a:cxn ang="0">
                  <a:pos x="T6" y="T7"/>
                </a:cxn>
              </a:cxnLst>
              <a:rect l="0" t="0" r="r" b="b"/>
              <a:pathLst>
                <a:path w="61" h="99">
                  <a:moveTo>
                    <a:pt x="61" y="49"/>
                  </a:moveTo>
                  <a:lnTo>
                    <a:pt x="0" y="99"/>
                  </a:lnTo>
                  <a:lnTo>
                    <a:pt x="0" y="0"/>
                  </a:lnTo>
                  <a:lnTo>
                    <a:pt x="61" y="49"/>
                  </a:ln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33" name="Freeform 282"/>
            <p:cNvSpPr>
              <a:spLocks/>
            </p:cNvSpPr>
            <p:nvPr/>
          </p:nvSpPr>
          <p:spPr bwMode="auto">
            <a:xfrm>
              <a:off x="6394725" y="3240825"/>
              <a:ext cx="41203" cy="43371"/>
            </a:xfrm>
            <a:custGeom>
              <a:avLst/>
              <a:gdLst>
                <a:gd name="T0" fmla="*/ 38 w 38"/>
                <a:gd name="T1" fmla="*/ 40 h 40"/>
                <a:gd name="T2" fmla="*/ 0 w 38"/>
                <a:gd name="T3" fmla="*/ 40 h 40"/>
                <a:gd name="T4" fmla="*/ 0 w 38"/>
                <a:gd name="T5" fmla="*/ 0 h 40"/>
                <a:gd name="T6" fmla="*/ 38 w 38"/>
                <a:gd name="T7" fmla="*/ 0 h 40"/>
                <a:gd name="T8" fmla="*/ 38 w 38"/>
                <a:gd name="T9" fmla="*/ 40 h 40"/>
                <a:gd name="T10" fmla="*/ 38 w 38"/>
                <a:gd name="T11" fmla="*/ 40 h 40"/>
              </a:gdLst>
              <a:ahLst/>
              <a:cxnLst>
                <a:cxn ang="0">
                  <a:pos x="T0" y="T1"/>
                </a:cxn>
                <a:cxn ang="0">
                  <a:pos x="T2" y="T3"/>
                </a:cxn>
                <a:cxn ang="0">
                  <a:pos x="T4" y="T5"/>
                </a:cxn>
                <a:cxn ang="0">
                  <a:pos x="T6" y="T7"/>
                </a:cxn>
                <a:cxn ang="0">
                  <a:pos x="T8" y="T9"/>
                </a:cxn>
                <a:cxn ang="0">
                  <a:pos x="T10" y="T11"/>
                </a:cxn>
              </a:cxnLst>
              <a:rect l="0" t="0" r="r" b="b"/>
              <a:pathLst>
                <a:path w="38" h="40">
                  <a:moveTo>
                    <a:pt x="38" y="40"/>
                  </a:moveTo>
                  <a:lnTo>
                    <a:pt x="0" y="40"/>
                  </a:lnTo>
                  <a:lnTo>
                    <a:pt x="0" y="0"/>
                  </a:lnTo>
                  <a:lnTo>
                    <a:pt x="38" y="0"/>
                  </a:lnTo>
                  <a:lnTo>
                    <a:pt x="38" y="40"/>
                  </a:lnTo>
                  <a:lnTo>
                    <a:pt x="38" y="40"/>
                  </a:ln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34" name="Freeform 283"/>
            <p:cNvSpPr>
              <a:spLocks/>
            </p:cNvSpPr>
            <p:nvPr/>
          </p:nvSpPr>
          <p:spPr bwMode="auto">
            <a:xfrm>
              <a:off x="6173531" y="2994692"/>
              <a:ext cx="108428" cy="67226"/>
            </a:xfrm>
            <a:custGeom>
              <a:avLst/>
              <a:gdLst>
                <a:gd name="T0" fmla="*/ 50 w 100"/>
                <a:gd name="T1" fmla="*/ 0 h 62"/>
                <a:gd name="T2" fmla="*/ 0 w 100"/>
                <a:gd name="T3" fmla="*/ 62 h 62"/>
                <a:gd name="T4" fmla="*/ 100 w 100"/>
                <a:gd name="T5" fmla="*/ 62 h 62"/>
                <a:gd name="T6" fmla="*/ 50 w 100"/>
                <a:gd name="T7" fmla="*/ 0 h 62"/>
              </a:gdLst>
              <a:ahLst/>
              <a:cxnLst>
                <a:cxn ang="0">
                  <a:pos x="T0" y="T1"/>
                </a:cxn>
                <a:cxn ang="0">
                  <a:pos x="T2" y="T3"/>
                </a:cxn>
                <a:cxn ang="0">
                  <a:pos x="T4" y="T5"/>
                </a:cxn>
                <a:cxn ang="0">
                  <a:pos x="T6" y="T7"/>
                </a:cxn>
              </a:cxnLst>
              <a:rect l="0" t="0" r="r" b="b"/>
              <a:pathLst>
                <a:path w="100" h="62">
                  <a:moveTo>
                    <a:pt x="50" y="0"/>
                  </a:moveTo>
                  <a:lnTo>
                    <a:pt x="0" y="62"/>
                  </a:lnTo>
                  <a:lnTo>
                    <a:pt x="100" y="62"/>
                  </a:lnTo>
                  <a:lnTo>
                    <a:pt x="50" y="0"/>
                  </a:ln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35" name="Freeform 284"/>
            <p:cNvSpPr>
              <a:spLocks/>
            </p:cNvSpPr>
            <p:nvPr/>
          </p:nvSpPr>
          <p:spPr bwMode="auto">
            <a:xfrm>
              <a:off x="6204975" y="3056497"/>
              <a:ext cx="43371" cy="41203"/>
            </a:xfrm>
            <a:custGeom>
              <a:avLst/>
              <a:gdLst>
                <a:gd name="T0" fmla="*/ 40 w 40"/>
                <a:gd name="T1" fmla="*/ 38 h 38"/>
                <a:gd name="T2" fmla="*/ 0 w 40"/>
                <a:gd name="T3" fmla="*/ 38 h 38"/>
                <a:gd name="T4" fmla="*/ 0 w 40"/>
                <a:gd name="T5" fmla="*/ 0 h 38"/>
                <a:gd name="T6" fmla="*/ 40 w 40"/>
                <a:gd name="T7" fmla="*/ 0 h 38"/>
                <a:gd name="T8" fmla="*/ 40 w 40"/>
                <a:gd name="T9" fmla="*/ 38 h 38"/>
                <a:gd name="T10" fmla="*/ 40 w 40"/>
                <a:gd name="T11" fmla="*/ 38 h 38"/>
              </a:gdLst>
              <a:ahLst/>
              <a:cxnLst>
                <a:cxn ang="0">
                  <a:pos x="T0" y="T1"/>
                </a:cxn>
                <a:cxn ang="0">
                  <a:pos x="T2" y="T3"/>
                </a:cxn>
                <a:cxn ang="0">
                  <a:pos x="T4" y="T5"/>
                </a:cxn>
                <a:cxn ang="0">
                  <a:pos x="T6" y="T7"/>
                </a:cxn>
                <a:cxn ang="0">
                  <a:pos x="T8" y="T9"/>
                </a:cxn>
                <a:cxn ang="0">
                  <a:pos x="T10" y="T11"/>
                </a:cxn>
              </a:cxnLst>
              <a:rect l="0" t="0" r="r" b="b"/>
              <a:pathLst>
                <a:path w="40" h="38">
                  <a:moveTo>
                    <a:pt x="40" y="38"/>
                  </a:moveTo>
                  <a:lnTo>
                    <a:pt x="0" y="38"/>
                  </a:lnTo>
                  <a:lnTo>
                    <a:pt x="0" y="0"/>
                  </a:lnTo>
                  <a:lnTo>
                    <a:pt x="40" y="0"/>
                  </a:lnTo>
                  <a:lnTo>
                    <a:pt x="40" y="38"/>
                  </a:lnTo>
                  <a:lnTo>
                    <a:pt x="40" y="38"/>
                  </a:ln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36" name="Freeform 285"/>
            <p:cNvSpPr>
              <a:spLocks/>
            </p:cNvSpPr>
            <p:nvPr/>
          </p:nvSpPr>
          <p:spPr bwMode="auto">
            <a:xfrm>
              <a:off x="6173531" y="3464187"/>
              <a:ext cx="108428" cy="66142"/>
            </a:xfrm>
            <a:custGeom>
              <a:avLst/>
              <a:gdLst>
                <a:gd name="T0" fmla="*/ 50 w 100"/>
                <a:gd name="T1" fmla="*/ 61 h 61"/>
                <a:gd name="T2" fmla="*/ 0 w 100"/>
                <a:gd name="T3" fmla="*/ 0 h 61"/>
                <a:gd name="T4" fmla="*/ 100 w 100"/>
                <a:gd name="T5" fmla="*/ 0 h 61"/>
                <a:gd name="T6" fmla="*/ 50 w 100"/>
                <a:gd name="T7" fmla="*/ 61 h 61"/>
              </a:gdLst>
              <a:ahLst/>
              <a:cxnLst>
                <a:cxn ang="0">
                  <a:pos x="T0" y="T1"/>
                </a:cxn>
                <a:cxn ang="0">
                  <a:pos x="T2" y="T3"/>
                </a:cxn>
                <a:cxn ang="0">
                  <a:pos x="T4" y="T5"/>
                </a:cxn>
                <a:cxn ang="0">
                  <a:pos x="T6" y="T7"/>
                </a:cxn>
              </a:cxnLst>
              <a:rect l="0" t="0" r="r" b="b"/>
              <a:pathLst>
                <a:path w="100" h="61">
                  <a:moveTo>
                    <a:pt x="50" y="61"/>
                  </a:moveTo>
                  <a:lnTo>
                    <a:pt x="0" y="0"/>
                  </a:lnTo>
                  <a:lnTo>
                    <a:pt x="100" y="0"/>
                  </a:lnTo>
                  <a:lnTo>
                    <a:pt x="50" y="61"/>
                  </a:ln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37" name="Freeform 286"/>
            <p:cNvSpPr>
              <a:spLocks/>
            </p:cNvSpPr>
            <p:nvPr/>
          </p:nvSpPr>
          <p:spPr bwMode="auto">
            <a:xfrm>
              <a:off x="6204975" y="3430575"/>
              <a:ext cx="43371" cy="41203"/>
            </a:xfrm>
            <a:custGeom>
              <a:avLst/>
              <a:gdLst>
                <a:gd name="T0" fmla="*/ 40 w 40"/>
                <a:gd name="T1" fmla="*/ 38 h 38"/>
                <a:gd name="T2" fmla="*/ 0 w 40"/>
                <a:gd name="T3" fmla="*/ 38 h 38"/>
                <a:gd name="T4" fmla="*/ 0 w 40"/>
                <a:gd name="T5" fmla="*/ 0 h 38"/>
                <a:gd name="T6" fmla="*/ 40 w 40"/>
                <a:gd name="T7" fmla="*/ 0 h 38"/>
                <a:gd name="T8" fmla="*/ 40 w 40"/>
                <a:gd name="T9" fmla="*/ 38 h 38"/>
                <a:gd name="T10" fmla="*/ 40 w 40"/>
                <a:gd name="T11" fmla="*/ 38 h 38"/>
              </a:gdLst>
              <a:ahLst/>
              <a:cxnLst>
                <a:cxn ang="0">
                  <a:pos x="T0" y="T1"/>
                </a:cxn>
                <a:cxn ang="0">
                  <a:pos x="T2" y="T3"/>
                </a:cxn>
                <a:cxn ang="0">
                  <a:pos x="T4" y="T5"/>
                </a:cxn>
                <a:cxn ang="0">
                  <a:pos x="T6" y="T7"/>
                </a:cxn>
                <a:cxn ang="0">
                  <a:pos x="T8" y="T9"/>
                </a:cxn>
                <a:cxn ang="0">
                  <a:pos x="T10" y="T11"/>
                </a:cxn>
              </a:cxnLst>
              <a:rect l="0" t="0" r="r" b="b"/>
              <a:pathLst>
                <a:path w="40" h="38">
                  <a:moveTo>
                    <a:pt x="40" y="38"/>
                  </a:moveTo>
                  <a:lnTo>
                    <a:pt x="0" y="38"/>
                  </a:lnTo>
                  <a:lnTo>
                    <a:pt x="0" y="0"/>
                  </a:lnTo>
                  <a:lnTo>
                    <a:pt x="40" y="0"/>
                  </a:lnTo>
                  <a:lnTo>
                    <a:pt x="40" y="38"/>
                  </a:lnTo>
                  <a:lnTo>
                    <a:pt x="40" y="38"/>
                  </a:ln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38" name="Freeform 287"/>
            <p:cNvSpPr>
              <a:spLocks/>
            </p:cNvSpPr>
            <p:nvPr/>
          </p:nvSpPr>
          <p:spPr bwMode="auto">
            <a:xfrm>
              <a:off x="6037996" y="3073845"/>
              <a:ext cx="84574" cy="84574"/>
            </a:xfrm>
            <a:custGeom>
              <a:avLst/>
              <a:gdLst>
                <a:gd name="T0" fmla="*/ 0 w 78"/>
                <a:gd name="T1" fmla="*/ 0 h 78"/>
                <a:gd name="T2" fmla="*/ 7 w 78"/>
                <a:gd name="T3" fmla="*/ 78 h 78"/>
                <a:gd name="T4" fmla="*/ 78 w 78"/>
                <a:gd name="T5" fmla="*/ 7 h 78"/>
                <a:gd name="T6" fmla="*/ 0 w 78"/>
                <a:gd name="T7" fmla="*/ 0 h 78"/>
              </a:gdLst>
              <a:ahLst/>
              <a:cxnLst>
                <a:cxn ang="0">
                  <a:pos x="T0" y="T1"/>
                </a:cxn>
                <a:cxn ang="0">
                  <a:pos x="T2" y="T3"/>
                </a:cxn>
                <a:cxn ang="0">
                  <a:pos x="T4" y="T5"/>
                </a:cxn>
                <a:cxn ang="0">
                  <a:pos x="T6" y="T7"/>
                </a:cxn>
              </a:cxnLst>
              <a:rect l="0" t="0" r="r" b="b"/>
              <a:pathLst>
                <a:path w="78" h="78">
                  <a:moveTo>
                    <a:pt x="0" y="0"/>
                  </a:moveTo>
                  <a:lnTo>
                    <a:pt x="7" y="78"/>
                  </a:lnTo>
                  <a:lnTo>
                    <a:pt x="78" y="7"/>
                  </a:lnTo>
                  <a:lnTo>
                    <a:pt x="0" y="0"/>
                  </a:ln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39" name="Freeform 288"/>
            <p:cNvSpPr>
              <a:spLocks/>
            </p:cNvSpPr>
            <p:nvPr/>
          </p:nvSpPr>
          <p:spPr bwMode="auto">
            <a:xfrm>
              <a:off x="6064018" y="3099868"/>
              <a:ext cx="61805" cy="61805"/>
            </a:xfrm>
            <a:custGeom>
              <a:avLst/>
              <a:gdLst>
                <a:gd name="T0" fmla="*/ 28 w 57"/>
                <a:gd name="T1" fmla="*/ 57 h 57"/>
                <a:gd name="T2" fmla="*/ 0 w 57"/>
                <a:gd name="T3" fmla="*/ 31 h 57"/>
                <a:gd name="T4" fmla="*/ 31 w 57"/>
                <a:gd name="T5" fmla="*/ 0 h 57"/>
                <a:gd name="T6" fmla="*/ 57 w 57"/>
                <a:gd name="T7" fmla="*/ 28 h 57"/>
                <a:gd name="T8" fmla="*/ 28 w 57"/>
                <a:gd name="T9" fmla="*/ 57 h 57"/>
                <a:gd name="T10" fmla="*/ 28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28" y="57"/>
                  </a:moveTo>
                  <a:lnTo>
                    <a:pt x="0" y="31"/>
                  </a:lnTo>
                  <a:lnTo>
                    <a:pt x="31" y="0"/>
                  </a:lnTo>
                  <a:lnTo>
                    <a:pt x="57" y="28"/>
                  </a:lnTo>
                  <a:lnTo>
                    <a:pt x="28" y="57"/>
                  </a:lnTo>
                  <a:lnTo>
                    <a:pt x="28" y="57"/>
                  </a:ln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40" name="Freeform 289"/>
            <p:cNvSpPr>
              <a:spLocks/>
            </p:cNvSpPr>
            <p:nvPr/>
          </p:nvSpPr>
          <p:spPr bwMode="auto">
            <a:xfrm>
              <a:off x="6330752" y="3366602"/>
              <a:ext cx="86743" cy="86743"/>
            </a:xfrm>
            <a:custGeom>
              <a:avLst/>
              <a:gdLst>
                <a:gd name="T0" fmla="*/ 80 w 80"/>
                <a:gd name="T1" fmla="*/ 80 h 80"/>
                <a:gd name="T2" fmla="*/ 0 w 80"/>
                <a:gd name="T3" fmla="*/ 71 h 80"/>
                <a:gd name="T4" fmla="*/ 71 w 80"/>
                <a:gd name="T5" fmla="*/ 0 h 80"/>
                <a:gd name="T6" fmla="*/ 80 w 80"/>
                <a:gd name="T7" fmla="*/ 80 h 80"/>
              </a:gdLst>
              <a:ahLst/>
              <a:cxnLst>
                <a:cxn ang="0">
                  <a:pos x="T0" y="T1"/>
                </a:cxn>
                <a:cxn ang="0">
                  <a:pos x="T2" y="T3"/>
                </a:cxn>
                <a:cxn ang="0">
                  <a:pos x="T4" y="T5"/>
                </a:cxn>
                <a:cxn ang="0">
                  <a:pos x="T6" y="T7"/>
                </a:cxn>
              </a:cxnLst>
              <a:rect l="0" t="0" r="r" b="b"/>
              <a:pathLst>
                <a:path w="80" h="80">
                  <a:moveTo>
                    <a:pt x="80" y="80"/>
                  </a:moveTo>
                  <a:lnTo>
                    <a:pt x="0" y="71"/>
                  </a:lnTo>
                  <a:lnTo>
                    <a:pt x="71" y="0"/>
                  </a:lnTo>
                  <a:lnTo>
                    <a:pt x="80" y="80"/>
                  </a:ln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41" name="Freeform 290"/>
            <p:cNvSpPr>
              <a:spLocks/>
            </p:cNvSpPr>
            <p:nvPr/>
          </p:nvSpPr>
          <p:spPr bwMode="auto">
            <a:xfrm>
              <a:off x="6327500" y="3364433"/>
              <a:ext cx="61805" cy="60720"/>
            </a:xfrm>
            <a:custGeom>
              <a:avLst/>
              <a:gdLst>
                <a:gd name="T0" fmla="*/ 29 w 57"/>
                <a:gd name="T1" fmla="*/ 56 h 56"/>
                <a:gd name="T2" fmla="*/ 0 w 57"/>
                <a:gd name="T3" fmla="*/ 30 h 56"/>
                <a:gd name="T4" fmla="*/ 31 w 57"/>
                <a:gd name="T5" fmla="*/ 0 h 56"/>
                <a:gd name="T6" fmla="*/ 57 w 57"/>
                <a:gd name="T7" fmla="*/ 28 h 56"/>
                <a:gd name="T8" fmla="*/ 29 w 57"/>
                <a:gd name="T9" fmla="*/ 56 h 56"/>
                <a:gd name="T10" fmla="*/ 29 w 57"/>
                <a:gd name="T11" fmla="*/ 56 h 56"/>
              </a:gdLst>
              <a:ahLst/>
              <a:cxnLst>
                <a:cxn ang="0">
                  <a:pos x="T0" y="T1"/>
                </a:cxn>
                <a:cxn ang="0">
                  <a:pos x="T2" y="T3"/>
                </a:cxn>
                <a:cxn ang="0">
                  <a:pos x="T4" y="T5"/>
                </a:cxn>
                <a:cxn ang="0">
                  <a:pos x="T6" y="T7"/>
                </a:cxn>
                <a:cxn ang="0">
                  <a:pos x="T8" y="T9"/>
                </a:cxn>
                <a:cxn ang="0">
                  <a:pos x="T10" y="T11"/>
                </a:cxn>
              </a:cxnLst>
              <a:rect l="0" t="0" r="r" b="b"/>
              <a:pathLst>
                <a:path w="57" h="56">
                  <a:moveTo>
                    <a:pt x="29" y="56"/>
                  </a:moveTo>
                  <a:lnTo>
                    <a:pt x="0" y="30"/>
                  </a:lnTo>
                  <a:lnTo>
                    <a:pt x="31" y="0"/>
                  </a:lnTo>
                  <a:lnTo>
                    <a:pt x="57" y="28"/>
                  </a:lnTo>
                  <a:lnTo>
                    <a:pt x="29" y="56"/>
                  </a:lnTo>
                  <a:lnTo>
                    <a:pt x="29" y="56"/>
                  </a:ln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42" name="Freeform 291"/>
            <p:cNvSpPr>
              <a:spLocks/>
            </p:cNvSpPr>
            <p:nvPr/>
          </p:nvSpPr>
          <p:spPr bwMode="auto">
            <a:xfrm>
              <a:off x="6330752" y="3073845"/>
              <a:ext cx="86743" cy="84574"/>
            </a:xfrm>
            <a:custGeom>
              <a:avLst/>
              <a:gdLst>
                <a:gd name="T0" fmla="*/ 80 w 80"/>
                <a:gd name="T1" fmla="*/ 0 h 78"/>
                <a:gd name="T2" fmla="*/ 0 w 80"/>
                <a:gd name="T3" fmla="*/ 7 h 78"/>
                <a:gd name="T4" fmla="*/ 71 w 80"/>
                <a:gd name="T5" fmla="*/ 78 h 78"/>
                <a:gd name="T6" fmla="*/ 80 w 80"/>
                <a:gd name="T7" fmla="*/ 0 h 78"/>
              </a:gdLst>
              <a:ahLst/>
              <a:cxnLst>
                <a:cxn ang="0">
                  <a:pos x="T0" y="T1"/>
                </a:cxn>
                <a:cxn ang="0">
                  <a:pos x="T2" y="T3"/>
                </a:cxn>
                <a:cxn ang="0">
                  <a:pos x="T4" y="T5"/>
                </a:cxn>
                <a:cxn ang="0">
                  <a:pos x="T6" y="T7"/>
                </a:cxn>
              </a:cxnLst>
              <a:rect l="0" t="0" r="r" b="b"/>
              <a:pathLst>
                <a:path w="80" h="78">
                  <a:moveTo>
                    <a:pt x="80" y="0"/>
                  </a:moveTo>
                  <a:lnTo>
                    <a:pt x="0" y="7"/>
                  </a:lnTo>
                  <a:lnTo>
                    <a:pt x="71" y="78"/>
                  </a:lnTo>
                  <a:lnTo>
                    <a:pt x="80" y="0"/>
                  </a:ln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43" name="Freeform 292"/>
            <p:cNvSpPr>
              <a:spLocks/>
            </p:cNvSpPr>
            <p:nvPr/>
          </p:nvSpPr>
          <p:spPr bwMode="auto">
            <a:xfrm>
              <a:off x="6327500" y="3099868"/>
              <a:ext cx="61805" cy="61805"/>
            </a:xfrm>
            <a:custGeom>
              <a:avLst/>
              <a:gdLst>
                <a:gd name="T0" fmla="*/ 31 w 57"/>
                <a:gd name="T1" fmla="*/ 57 h 57"/>
                <a:gd name="T2" fmla="*/ 0 w 57"/>
                <a:gd name="T3" fmla="*/ 28 h 57"/>
                <a:gd name="T4" fmla="*/ 29 w 57"/>
                <a:gd name="T5" fmla="*/ 0 h 57"/>
                <a:gd name="T6" fmla="*/ 57 w 57"/>
                <a:gd name="T7" fmla="*/ 31 h 57"/>
                <a:gd name="T8" fmla="*/ 31 w 57"/>
                <a:gd name="T9" fmla="*/ 57 h 57"/>
                <a:gd name="T10" fmla="*/ 31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31" y="57"/>
                  </a:moveTo>
                  <a:lnTo>
                    <a:pt x="0" y="28"/>
                  </a:lnTo>
                  <a:lnTo>
                    <a:pt x="29" y="0"/>
                  </a:lnTo>
                  <a:lnTo>
                    <a:pt x="57" y="31"/>
                  </a:lnTo>
                  <a:lnTo>
                    <a:pt x="31" y="57"/>
                  </a:lnTo>
                  <a:lnTo>
                    <a:pt x="31" y="57"/>
                  </a:ln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44" name="Freeform 293"/>
            <p:cNvSpPr>
              <a:spLocks/>
            </p:cNvSpPr>
            <p:nvPr/>
          </p:nvSpPr>
          <p:spPr bwMode="auto">
            <a:xfrm>
              <a:off x="6037996" y="3366602"/>
              <a:ext cx="84574" cy="86743"/>
            </a:xfrm>
            <a:custGeom>
              <a:avLst/>
              <a:gdLst>
                <a:gd name="T0" fmla="*/ 0 w 78"/>
                <a:gd name="T1" fmla="*/ 80 h 80"/>
                <a:gd name="T2" fmla="*/ 7 w 78"/>
                <a:gd name="T3" fmla="*/ 0 h 80"/>
                <a:gd name="T4" fmla="*/ 78 w 78"/>
                <a:gd name="T5" fmla="*/ 71 h 80"/>
                <a:gd name="T6" fmla="*/ 0 w 78"/>
                <a:gd name="T7" fmla="*/ 80 h 80"/>
              </a:gdLst>
              <a:ahLst/>
              <a:cxnLst>
                <a:cxn ang="0">
                  <a:pos x="T0" y="T1"/>
                </a:cxn>
                <a:cxn ang="0">
                  <a:pos x="T2" y="T3"/>
                </a:cxn>
                <a:cxn ang="0">
                  <a:pos x="T4" y="T5"/>
                </a:cxn>
                <a:cxn ang="0">
                  <a:pos x="T6" y="T7"/>
                </a:cxn>
              </a:cxnLst>
              <a:rect l="0" t="0" r="r" b="b"/>
              <a:pathLst>
                <a:path w="78" h="80">
                  <a:moveTo>
                    <a:pt x="0" y="80"/>
                  </a:moveTo>
                  <a:lnTo>
                    <a:pt x="7" y="0"/>
                  </a:lnTo>
                  <a:lnTo>
                    <a:pt x="78" y="71"/>
                  </a:lnTo>
                  <a:lnTo>
                    <a:pt x="0" y="80"/>
                  </a:ln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45" name="Freeform 294"/>
            <p:cNvSpPr>
              <a:spLocks/>
            </p:cNvSpPr>
            <p:nvPr/>
          </p:nvSpPr>
          <p:spPr bwMode="auto">
            <a:xfrm>
              <a:off x="6064018" y="3364433"/>
              <a:ext cx="61805" cy="60720"/>
            </a:xfrm>
            <a:custGeom>
              <a:avLst/>
              <a:gdLst>
                <a:gd name="T0" fmla="*/ 31 w 57"/>
                <a:gd name="T1" fmla="*/ 56 h 56"/>
                <a:gd name="T2" fmla="*/ 0 w 57"/>
                <a:gd name="T3" fmla="*/ 28 h 56"/>
                <a:gd name="T4" fmla="*/ 28 w 57"/>
                <a:gd name="T5" fmla="*/ 0 h 56"/>
                <a:gd name="T6" fmla="*/ 57 w 57"/>
                <a:gd name="T7" fmla="*/ 30 h 56"/>
                <a:gd name="T8" fmla="*/ 31 w 57"/>
                <a:gd name="T9" fmla="*/ 56 h 56"/>
                <a:gd name="T10" fmla="*/ 31 w 57"/>
                <a:gd name="T11" fmla="*/ 56 h 56"/>
              </a:gdLst>
              <a:ahLst/>
              <a:cxnLst>
                <a:cxn ang="0">
                  <a:pos x="T0" y="T1"/>
                </a:cxn>
                <a:cxn ang="0">
                  <a:pos x="T2" y="T3"/>
                </a:cxn>
                <a:cxn ang="0">
                  <a:pos x="T4" y="T5"/>
                </a:cxn>
                <a:cxn ang="0">
                  <a:pos x="T6" y="T7"/>
                </a:cxn>
                <a:cxn ang="0">
                  <a:pos x="T8" y="T9"/>
                </a:cxn>
                <a:cxn ang="0">
                  <a:pos x="T10" y="T11"/>
                </a:cxn>
              </a:cxnLst>
              <a:rect l="0" t="0" r="r" b="b"/>
              <a:pathLst>
                <a:path w="57" h="56">
                  <a:moveTo>
                    <a:pt x="31" y="56"/>
                  </a:moveTo>
                  <a:lnTo>
                    <a:pt x="0" y="28"/>
                  </a:lnTo>
                  <a:lnTo>
                    <a:pt x="28" y="0"/>
                  </a:lnTo>
                  <a:lnTo>
                    <a:pt x="57" y="30"/>
                  </a:lnTo>
                  <a:lnTo>
                    <a:pt x="31" y="56"/>
                  </a:lnTo>
                  <a:lnTo>
                    <a:pt x="31" y="56"/>
                  </a:ln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grpSp>
      <p:grpSp>
        <p:nvGrpSpPr>
          <p:cNvPr id="146" name="组合 145"/>
          <p:cNvGrpSpPr/>
          <p:nvPr/>
        </p:nvGrpSpPr>
        <p:grpSpPr>
          <a:xfrm>
            <a:off x="3876838" y="4890104"/>
            <a:ext cx="223677" cy="220895"/>
            <a:chOff x="8168614" y="3077098"/>
            <a:chExt cx="435882" cy="430461"/>
          </a:xfrm>
          <a:solidFill>
            <a:schemeClr val="bg1">
              <a:lumMod val="50000"/>
            </a:schemeClr>
          </a:solidFill>
        </p:grpSpPr>
        <p:sp>
          <p:nvSpPr>
            <p:cNvPr id="147" name="Freeform 295"/>
            <p:cNvSpPr>
              <a:spLocks noEditPoints="1"/>
            </p:cNvSpPr>
            <p:nvPr/>
          </p:nvSpPr>
          <p:spPr bwMode="auto">
            <a:xfrm>
              <a:off x="8168614" y="3077098"/>
              <a:ext cx="435882" cy="389258"/>
            </a:xfrm>
            <a:custGeom>
              <a:avLst/>
              <a:gdLst>
                <a:gd name="T0" fmla="*/ 165 w 170"/>
                <a:gd name="T1" fmla="*/ 0 h 152"/>
                <a:gd name="T2" fmla="*/ 5 w 170"/>
                <a:gd name="T3" fmla="*/ 0 h 152"/>
                <a:gd name="T4" fmla="*/ 0 w 170"/>
                <a:gd name="T5" fmla="*/ 5 h 152"/>
                <a:gd name="T6" fmla="*/ 0 w 170"/>
                <a:gd name="T7" fmla="*/ 146 h 152"/>
                <a:gd name="T8" fmla="*/ 5 w 170"/>
                <a:gd name="T9" fmla="*/ 152 h 152"/>
                <a:gd name="T10" fmla="*/ 35 w 170"/>
                <a:gd name="T11" fmla="*/ 152 h 152"/>
                <a:gd name="T12" fmla="*/ 35 w 170"/>
                <a:gd name="T13" fmla="*/ 141 h 152"/>
                <a:gd name="T14" fmla="*/ 10 w 170"/>
                <a:gd name="T15" fmla="*/ 141 h 152"/>
                <a:gd name="T16" fmla="*/ 10 w 170"/>
                <a:gd name="T17" fmla="*/ 38 h 152"/>
                <a:gd name="T18" fmla="*/ 160 w 170"/>
                <a:gd name="T19" fmla="*/ 38 h 152"/>
                <a:gd name="T20" fmla="*/ 160 w 170"/>
                <a:gd name="T21" fmla="*/ 141 h 152"/>
                <a:gd name="T22" fmla="*/ 133 w 170"/>
                <a:gd name="T23" fmla="*/ 141 h 152"/>
                <a:gd name="T24" fmla="*/ 133 w 170"/>
                <a:gd name="T25" fmla="*/ 152 h 152"/>
                <a:gd name="T26" fmla="*/ 165 w 170"/>
                <a:gd name="T27" fmla="*/ 152 h 152"/>
                <a:gd name="T28" fmla="*/ 170 w 170"/>
                <a:gd name="T29" fmla="*/ 146 h 152"/>
                <a:gd name="T30" fmla="*/ 170 w 170"/>
                <a:gd name="T31" fmla="*/ 5 h 152"/>
                <a:gd name="T32" fmla="*/ 165 w 170"/>
                <a:gd name="T33" fmla="*/ 0 h 152"/>
                <a:gd name="T34" fmla="*/ 110 w 170"/>
                <a:gd name="T35" fmla="*/ 26 h 152"/>
                <a:gd name="T36" fmla="*/ 103 w 170"/>
                <a:gd name="T37" fmla="*/ 19 h 152"/>
                <a:gd name="T38" fmla="*/ 110 w 170"/>
                <a:gd name="T39" fmla="*/ 12 h 152"/>
                <a:gd name="T40" fmla="*/ 117 w 170"/>
                <a:gd name="T41" fmla="*/ 19 h 152"/>
                <a:gd name="T42" fmla="*/ 110 w 170"/>
                <a:gd name="T43" fmla="*/ 26 h 152"/>
                <a:gd name="T44" fmla="*/ 131 w 170"/>
                <a:gd name="T45" fmla="*/ 26 h 152"/>
                <a:gd name="T46" fmla="*/ 124 w 170"/>
                <a:gd name="T47" fmla="*/ 19 h 152"/>
                <a:gd name="T48" fmla="*/ 131 w 170"/>
                <a:gd name="T49" fmla="*/ 12 h 152"/>
                <a:gd name="T50" fmla="*/ 138 w 170"/>
                <a:gd name="T51" fmla="*/ 19 h 152"/>
                <a:gd name="T52" fmla="*/ 131 w 170"/>
                <a:gd name="T53" fmla="*/ 26 h 152"/>
                <a:gd name="T54" fmla="*/ 152 w 170"/>
                <a:gd name="T55" fmla="*/ 26 h 152"/>
                <a:gd name="T56" fmla="*/ 145 w 170"/>
                <a:gd name="T57" fmla="*/ 19 h 152"/>
                <a:gd name="T58" fmla="*/ 152 w 170"/>
                <a:gd name="T59" fmla="*/ 12 h 152"/>
                <a:gd name="T60" fmla="*/ 160 w 170"/>
                <a:gd name="T61" fmla="*/ 19 h 152"/>
                <a:gd name="T62" fmla="*/ 152 w 170"/>
                <a:gd name="T63"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52">
                  <a:moveTo>
                    <a:pt x="165" y="0"/>
                  </a:moveTo>
                  <a:cubicBezTo>
                    <a:pt x="5" y="0"/>
                    <a:pt x="5" y="0"/>
                    <a:pt x="5" y="0"/>
                  </a:cubicBezTo>
                  <a:cubicBezTo>
                    <a:pt x="2" y="0"/>
                    <a:pt x="0" y="2"/>
                    <a:pt x="0" y="5"/>
                  </a:cubicBezTo>
                  <a:cubicBezTo>
                    <a:pt x="0" y="146"/>
                    <a:pt x="0" y="146"/>
                    <a:pt x="0" y="146"/>
                  </a:cubicBezTo>
                  <a:cubicBezTo>
                    <a:pt x="0" y="149"/>
                    <a:pt x="2" y="152"/>
                    <a:pt x="5" y="152"/>
                  </a:cubicBezTo>
                  <a:cubicBezTo>
                    <a:pt x="35" y="152"/>
                    <a:pt x="35" y="152"/>
                    <a:pt x="35" y="152"/>
                  </a:cubicBezTo>
                  <a:cubicBezTo>
                    <a:pt x="35" y="141"/>
                    <a:pt x="35" y="141"/>
                    <a:pt x="35" y="141"/>
                  </a:cubicBezTo>
                  <a:cubicBezTo>
                    <a:pt x="10" y="141"/>
                    <a:pt x="10" y="141"/>
                    <a:pt x="10" y="141"/>
                  </a:cubicBezTo>
                  <a:cubicBezTo>
                    <a:pt x="10" y="38"/>
                    <a:pt x="10" y="38"/>
                    <a:pt x="10" y="38"/>
                  </a:cubicBezTo>
                  <a:cubicBezTo>
                    <a:pt x="160" y="38"/>
                    <a:pt x="160" y="38"/>
                    <a:pt x="160" y="38"/>
                  </a:cubicBezTo>
                  <a:cubicBezTo>
                    <a:pt x="160" y="141"/>
                    <a:pt x="160" y="141"/>
                    <a:pt x="160" y="141"/>
                  </a:cubicBezTo>
                  <a:cubicBezTo>
                    <a:pt x="133" y="141"/>
                    <a:pt x="133" y="141"/>
                    <a:pt x="133" y="141"/>
                  </a:cubicBezTo>
                  <a:cubicBezTo>
                    <a:pt x="133" y="152"/>
                    <a:pt x="133" y="152"/>
                    <a:pt x="133" y="152"/>
                  </a:cubicBezTo>
                  <a:cubicBezTo>
                    <a:pt x="165" y="152"/>
                    <a:pt x="165" y="152"/>
                    <a:pt x="165" y="152"/>
                  </a:cubicBezTo>
                  <a:cubicBezTo>
                    <a:pt x="168" y="152"/>
                    <a:pt x="170" y="149"/>
                    <a:pt x="170" y="146"/>
                  </a:cubicBezTo>
                  <a:cubicBezTo>
                    <a:pt x="170" y="5"/>
                    <a:pt x="170" y="5"/>
                    <a:pt x="170" y="5"/>
                  </a:cubicBezTo>
                  <a:cubicBezTo>
                    <a:pt x="170" y="2"/>
                    <a:pt x="168" y="0"/>
                    <a:pt x="165" y="0"/>
                  </a:cubicBezTo>
                  <a:close/>
                  <a:moveTo>
                    <a:pt x="110" y="26"/>
                  </a:moveTo>
                  <a:cubicBezTo>
                    <a:pt x="106" y="26"/>
                    <a:pt x="103" y="23"/>
                    <a:pt x="103" y="19"/>
                  </a:cubicBezTo>
                  <a:cubicBezTo>
                    <a:pt x="103" y="15"/>
                    <a:pt x="106" y="12"/>
                    <a:pt x="110" y="12"/>
                  </a:cubicBezTo>
                  <a:cubicBezTo>
                    <a:pt x="114" y="12"/>
                    <a:pt x="117" y="15"/>
                    <a:pt x="117" y="19"/>
                  </a:cubicBezTo>
                  <a:cubicBezTo>
                    <a:pt x="117" y="23"/>
                    <a:pt x="114" y="26"/>
                    <a:pt x="110" y="26"/>
                  </a:cubicBezTo>
                  <a:close/>
                  <a:moveTo>
                    <a:pt x="131" y="26"/>
                  </a:moveTo>
                  <a:cubicBezTo>
                    <a:pt x="127" y="26"/>
                    <a:pt x="124" y="23"/>
                    <a:pt x="124" y="19"/>
                  </a:cubicBezTo>
                  <a:cubicBezTo>
                    <a:pt x="124" y="15"/>
                    <a:pt x="127" y="12"/>
                    <a:pt x="131" y="12"/>
                  </a:cubicBezTo>
                  <a:cubicBezTo>
                    <a:pt x="135" y="12"/>
                    <a:pt x="138" y="15"/>
                    <a:pt x="138" y="19"/>
                  </a:cubicBezTo>
                  <a:cubicBezTo>
                    <a:pt x="138" y="23"/>
                    <a:pt x="135" y="26"/>
                    <a:pt x="131" y="26"/>
                  </a:cubicBezTo>
                  <a:close/>
                  <a:moveTo>
                    <a:pt x="152" y="26"/>
                  </a:moveTo>
                  <a:cubicBezTo>
                    <a:pt x="148" y="26"/>
                    <a:pt x="145" y="23"/>
                    <a:pt x="145" y="19"/>
                  </a:cubicBezTo>
                  <a:cubicBezTo>
                    <a:pt x="145" y="15"/>
                    <a:pt x="148" y="12"/>
                    <a:pt x="152" y="12"/>
                  </a:cubicBezTo>
                  <a:cubicBezTo>
                    <a:pt x="156" y="12"/>
                    <a:pt x="160" y="15"/>
                    <a:pt x="160" y="19"/>
                  </a:cubicBezTo>
                  <a:cubicBezTo>
                    <a:pt x="160" y="23"/>
                    <a:pt x="156" y="26"/>
                    <a:pt x="152" y="26"/>
                  </a:cubicBez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48" name="Freeform 296"/>
            <p:cNvSpPr>
              <a:spLocks/>
            </p:cNvSpPr>
            <p:nvPr/>
          </p:nvSpPr>
          <p:spPr bwMode="auto">
            <a:xfrm>
              <a:off x="8232586" y="3259257"/>
              <a:ext cx="138788" cy="71563"/>
            </a:xfrm>
            <a:custGeom>
              <a:avLst/>
              <a:gdLst>
                <a:gd name="T0" fmla="*/ 128 w 128"/>
                <a:gd name="T1" fmla="*/ 28 h 66"/>
                <a:gd name="T2" fmla="*/ 95 w 128"/>
                <a:gd name="T3" fmla="*/ 0 h 66"/>
                <a:gd name="T4" fmla="*/ 0 w 128"/>
                <a:gd name="T5" fmla="*/ 37 h 66"/>
                <a:gd name="T6" fmla="*/ 33 w 128"/>
                <a:gd name="T7" fmla="*/ 66 h 66"/>
                <a:gd name="T8" fmla="*/ 128 w 128"/>
                <a:gd name="T9" fmla="*/ 28 h 66"/>
              </a:gdLst>
              <a:ahLst/>
              <a:cxnLst>
                <a:cxn ang="0">
                  <a:pos x="T0" y="T1"/>
                </a:cxn>
                <a:cxn ang="0">
                  <a:pos x="T2" y="T3"/>
                </a:cxn>
                <a:cxn ang="0">
                  <a:pos x="T4" y="T5"/>
                </a:cxn>
                <a:cxn ang="0">
                  <a:pos x="T6" y="T7"/>
                </a:cxn>
                <a:cxn ang="0">
                  <a:pos x="T8" y="T9"/>
                </a:cxn>
              </a:cxnLst>
              <a:rect l="0" t="0" r="r" b="b"/>
              <a:pathLst>
                <a:path w="128" h="66">
                  <a:moveTo>
                    <a:pt x="128" y="28"/>
                  </a:moveTo>
                  <a:lnTo>
                    <a:pt x="95" y="0"/>
                  </a:lnTo>
                  <a:lnTo>
                    <a:pt x="0" y="37"/>
                  </a:lnTo>
                  <a:lnTo>
                    <a:pt x="33" y="66"/>
                  </a:lnTo>
                  <a:lnTo>
                    <a:pt x="128" y="28"/>
                  </a:ln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49" name="Freeform 297"/>
            <p:cNvSpPr>
              <a:spLocks/>
            </p:cNvSpPr>
            <p:nvPr/>
          </p:nvSpPr>
          <p:spPr bwMode="auto">
            <a:xfrm>
              <a:off x="8391976" y="3253836"/>
              <a:ext cx="138788" cy="73731"/>
            </a:xfrm>
            <a:custGeom>
              <a:avLst/>
              <a:gdLst>
                <a:gd name="T0" fmla="*/ 128 w 128"/>
                <a:gd name="T1" fmla="*/ 38 h 68"/>
                <a:gd name="T2" fmla="*/ 31 w 128"/>
                <a:gd name="T3" fmla="*/ 0 h 68"/>
                <a:gd name="T4" fmla="*/ 0 w 128"/>
                <a:gd name="T5" fmla="*/ 31 h 68"/>
                <a:gd name="T6" fmla="*/ 94 w 128"/>
                <a:gd name="T7" fmla="*/ 68 h 68"/>
                <a:gd name="T8" fmla="*/ 128 w 128"/>
                <a:gd name="T9" fmla="*/ 38 h 68"/>
              </a:gdLst>
              <a:ahLst/>
              <a:cxnLst>
                <a:cxn ang="0">
                  <a:pos x="T0" y="T1"/>
                </a:cxn>
                <a:cxn ang="0">
                  <a:pos x="T2" y="T3"/>
                </a:cxn>
                <a:cxn ang="0">
                  <a:pos x="T4" y="T5"/>
                </a:cxn>
                <a:cxn ang="0">
                  <a:pos x="T6" y="T7"/>
                </a:cxn>
                <a:cxn ang="0">
                  <a:pos x="T8" y="T9"/>
                </a:cxn>
              </a:cxnLst>
              <a:rect l="0" t="0" r="r" b="b"/>
              <a:pathLst>
                <a:path w="128" h="68">
                  <a:moveTo>
                    <a:pt x="128" y="38"/>
                  </a:moveTo>
                  <a:lnTo>
                    <a:pt x="31" y="0"/>
                  </a:lnTo>
                  <a:lnTo>
                    <a:pt x="0" y="31"/>
                  </a:lnTo>
                  <a:lnTo>
                    <a:pt x="94" y="68"/>
                  </a:lnTo>
                  <a:lnTo>
                    <a:pt x="128" y="38"/>
                  </a:ln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50" name="Freeform 298"/>
            <p:cNvSpPr>
              <a:spLocks/>
            </p:cNvSpPr>
            <p:nvPr/>
          </p:nvSpPr>
          <p:spPr bwMode="auto">
            <a:xfrm>
              <a:off x="8391976" y="3389371"/>
              <a:ext cx="101923" cy="118187"/>
            </a:xfrm>
            <a:custGeom>
              <a:avLst/>
              <a:gdLst>
                <a:gd name="T0" fmla="*/ 0 w 94"/>
                <a:gd name="T1" fmla="*/ 0 h 109"/>
                <a:gd name="T2" fmla="*/ 0 w 94"/>
                <a:gd name="T3" fmla="*/ 109 h 109"/>
                <a:gd name="T4" fmla="*/ 94 w 94"/>
                <a:gd name="T5" fmla="*/ 71 h 109"/>
                <a:gd name="T6" fmla="*/ 94 w 94"/>
                <a:gd name="T7" fmla="*/ 14 h 109"/>
                <a:gd name="T8" fmla="*/ 40 w 94"/>
                <a:gd name="T9" fmla="*/ 36 h 109"/>
                <a:gd name="T10" fmla="*/ 0 w 94"/>
                <a:gd name="T11" fmla="*/ 0 h 109"/>
              </a:gdLst>
              <a:ahLst/>
              <a:cxnLst>
                <a:cxn ang="0">
                  <a:pos x="T0" y="T1"/>
                </a:cxn>
                <a:cxn ang="0">
                  <a:pos x="T2" y="T3"/>
                </a:cxn>
                <a:cxn ang="0">
                  <a:pos x="T4" y="T5"/>
                </a:cxn>
                <a:cxn ang="0">
                  <a:pos x="T6" y="T7"/>
                </a:cxn>
                <a:cxn ang="0">
                  <a:pos x="T8" y="T9"/>
                </a:cxn>
                <a:cxn ang="0">
                  <a:pos x="T10" y="T11"/>
                </a:cxn>
              </a:cxnLst>
              <a:rect l="0" t="0" r="r" b="b"/>
              <a:pathLst>
                <a:path w="94" h="109">
                  <a:moveTo>
                    <a:pt x="0" y="0"/>
                  </a:moveTo>
                  <a:lnTo>
                    <a:pt x="0" y="109"/>
                  </a:lnTo>
                  <a:lnTo>
                    <a:pt x="94" y="71"/>
                  </a:lnTo>
                  <a:lnTo>
                    <a:pt x="94" y="14"/>
                  </a:lnTo>
                  <a:lnTo>
                    <a:pt x="40" y="36"/>
                  </a:lnTo>
                  <a:lnTo>
                    <a:pt x="0" y="0"/>
                  </a:ln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51" name="Freeform 299"/>
            <p:cNvSpPr>
              <a:spLocks/>
            </p:cNvSpPr>
            <p:nvPr/>
          </p:nvSpPr>
          <p:spPr bwMode="auto">
            <a:xfrm>
              <a:off x="8401734" y="3340579"/>
              <a:ext cx="138788" cy="71563"/>
            </a:xfrm>
            <a:custGeom>
              <a:avLst/>
              <a:gdLst>
                <a:gd name="T0" fmla="*/ 0 w 128"/>
                <a:gd name="T1" fmla="*/ 38 h 66"/>
                <a:gd name="T2" fmla="*/ 33 w 128"/>
                <a:gd name="T3" fmla="*/ 66 h 66"/>
                <a:gd name="T4" fmla="*/ 128 w 128"/>
                <a:gd name="T5" fmla="*/ 29 h 66"/>
                <a:gd name="T6" fmla="*/ 95 w 128"/>
                <a:gd name="T7" fmla="*/ 0 h 66"/>
                <a:gd name="T8" fmla="*/ 0 w 128"/>
                <a:gd name="T9" fmla="*/ 38 h 66"/>
              </a:gdLst>
              <a:ahLst/>
              <a:cxnLst>
                <a:cxn ang="0">
                  <a:pos x="T0" y="T1"/>
                </a:cxn>
                <a:cxn ang="0">
                  <a:pos x="T2" y="T3"/>
                </a:cxn>
                <a:cxn ang="0">
                  <a:pos x="T4" y="T5"/>
                </a:cxn>
                <a:cxn ang="0">
                  <a:pos x="T6" y="T7"/>
                </a:cxn>
                <a:cxn ang="0">
                  <a:pos x="T8" y="T9"/>
                </a:cxn>
              </a:cxnLst>
              <a:rect l="0" t="0" r="r" b="b"/>
              <a:pathLst>
                <a:path w="128" h="66">
                  <a:moveTo>
                    <a:pt x="0" y="38"/>
                  </a:moveTo>
                  <a:lnTo>
                    <a:pt x="33" y="66"/>
                  </a:lnTo>
                  <a:lnTo>
                    <a:pt x="128" y="29"/>
                  </a:lnTo>
                  <a:lnTo>
                    <a:pt x="95" y="0"/>
                  </a:lnTo>
                  <a:lnTo>
                    <a:pt x="0" y="38"/>
                  </a:ln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52" name="Freeform 300"/>
            <p:cNvSpPr>
              <a:spLocks/>
            </p:cNvSpPr>
            <p:nvPr/>
          </p:nvSpPr>
          <p:spPr bwMode="auto">
            <a:xfrm>
              <a:off x="8273789" y="3396962"/>
              <a:ext cx="103007" cy="110597"/>
            </a:xfrm>
            <a:custGeom>
              <a:avLst/>
              <a:gdLst>
                <a:gd name="T0" fmla="*/ 0 w 95"/>
                <a:gd name="T1" fmla="*/ 12 h 102"/>
                <a:gd name="T2" fmla="*/ 0 w 95"/>
                <a:gd name="T3" fmla="*/ 64 h 102"/>
                <a:gd name="T4" fmla="*/ 95 w 95"/>
                <a:gd name="T5" fmla="*/ 102 h 102"/>
                <a:gd name="T6" fmla="*/ 95 w 95"/>
                <a:gd name="T7" fmla="*/ 0 h 102"/>
                <a:gd name="T8" fmla="*/ 59 w 95"/>
                <a:gd name="T9" fmla="*/ 36 h 102"/>
                <a:gd name="T10" fmla="*/ 0 w 95"/>
                <a:gd name="T11" fmla="*/ 12 h 102"/>
              </a:gdLst>
              <a:ahLst/>
              <a:cxnLst>
                <a:cxn ang="0">
                  <a:pos x="T0" y="T1"/>
                </a:cxn>
                <a:cxn ang="0">
                  <a:pos x="T2" y="T3"/>
                </a:cxn>
                <a:cxn ang="0">
                  <a:pos x="T4" y="T5"/>
                </a:cxn>
                <a:cxn ang="0">
                  <a:pos x="T6" y="T7"/>
                </a:cxn>
                <a:cxn ang="0">
                  <a:pos x="T8" y="T9"/>
                </a:cxn>
                <a:cxn ang="0">
                  <a:pos x="T10" y="T11"/>
                </a:cxn>
              </a:cxnLst>
              <a:rect l="0" t="0" r="r" b="b"/>
              <a:pathLst>
                <a:path w="95" h="102">
                  <a:moveTo>
                    <a:pt x="0" y="12"/>
                  </a:moveTo>
                  <a:lnTo>
                    <a:pt x="0" y="64"/>
                  </a:lnTo>
                  <a:lnTo>
                    <a:pt x="95" y="102"/>
                  </a:lnTo>
                  <a:lnTo>
                    <a:pt x="95" y="0"/>
                  </a:lnTo>
                  <a:lnTo>
                    <a:pt x="59" y="36"/>
                  </a:lnTo>
                  <a:lnTo>
                    <a:pt x="0" y="12"/>
                  </a:ln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53" name="Freeform 301"/>
            <p:cNvSpPr>
              <a:spLocks/>
            </p:cNvSpPr>
            <p:nvPr/>
          </p:nvSpPr>
          <p:spPr bwMode="auto">
            <a:xfrm>
              <a:off x="8232586" y="3343831"/>
              <a:ext cx="138788" cy="76984"/>
            </a:xfrm>
            <a:custGeom>
              <a:avLst/>
              <a:gdLst>
                <a:gd name="T0" fmla="*/ 128 w 128"/>
                <a:gd name="T1" fmla="*/ 37 h 71"/>
                <a:gd name="T2" fmla="*/ 31 w 128"/>
                <a:gd name="T3" fmla="*/ 0 h 71"/>
                <a:gd name="T4" fmla="*/ 0 w 128"/>
                <a:gd name="T5" fmla="*/ 33 h 71"/>
                <a:gd name="T6" fmla="*/ 95 w 128"/>
                <a:gd name="T7" fmla="*/ 71 h 71"/>
                <a:gd name="T8" fmla="*/ 128 w 128"/>
                <a:gd name="T9" fmla="*/ 37 h 71"/>
              </a:gdLst>
              <a:ahLst/>
              <a:cxnLst>
                <a:cxn ang="0">
                  <a:pos x="T0" y="T1"/>
                </a:cxn>
                <a:cxn ang="0">
                  <a:pos x="T2" y="T3"/>
                </a:cxn>
                <a:cxn ang="0">
                  <a:pos x="T4" y="T5"/>
                </a:cxn>
                <a:cxn ang="0">
                  <a:pos x="T6" y="T7"/>
                </a:cxn>
                <a:cxn ang="0">
                  <a:pos x="T8" y="T9"/>
                </a:cxn>
              </a:cxnLst>
              <a:rect l="0" t="0" r="r" b="b"/>
              <a:pathLst>
                <a:path w="128" h="71">
                  <a:moveTo>
                    <a:pt x="128" y="37"/>
                  </a:moveTo>
                  <a:lnTo>
                    <a:pt x="31" y="0"/>
                  </a:lnTo>
                  <a:lnTo>
                    <a:pt x="0" y="33"/>
                  </a:lnTo>
                  <a:lnTo>
                    <a:pt x="95" y="71"/>
                  </a:lnTo>
                  <a:lnTo>
                    <a:pt x="128" y="37"/>
                  </a:ln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grpSp>
      <p:grpSp>
        <p:nvGrpSpPr>
          <p:cNvPr id="154" name="组合 153"/>
          <p:cNvGrpSpPr/>
          <p:nvPr/>
        </p:nvGrpSpPr>
        <p:grpSpPr>
          <a:xfrm>
            <a:off x="8097134" y="4890104"/>
            <a:ext cx="215886" cy="220895"/>
            <a:chOff x="7094088" y="3043485"/>
            <a:chExt cx="420702" cy="430461"/>
          </a:xfrm>
          <a:solidFill>
            <a:schemeClr val="bg1">
              <a:lumMod val="50000"/>
            </a:schemeClr>
          </a:solidFill>
        </p:grpSpPr>
        <p:sp>
          <p:nvSpPr>
            <p:cNvPr id="155" name="Freeform 833"/>
            <p:cNvSpPr>
              <a:spLocks noEditPoints="1"/>
            </p:cNvSpPr>
            <p:nvPr/>
          </p:nvSpPr>
          <p:spPr bwMode="auto">
            <a:xfrm>
              <a:off x="7094088" y="3207212"/>
              <a:ext cx="185413" cy="266734"/>
            </a:xfrm>
            <a:custGeom>
              <a:avLst/>
              <a:gdLst>
                <a:gd name="T0" fmla="*/ 95 w 171"/>
                <a:gd name="T1" fmla="*/ 24 h 246"/>
                <a:gd name="T2" fmla="*/ 147 w 171"/>
                <a:gd name="T3" fmla="*/ 201 h 246"/>
                <a:gd name="T4" fmla="*/ 76 w 171"/>
                <a:gd name="T5" fmla="*/ 223 h 246"/>
                <a:gd name="T6" fmla="*/ 24 w 171"/>
                <a:gd name="T7" fmla="*/ 43 h 246"/>
                <a:gd name="T8" fmla="*/ 95 w 171"/>
                <a:gd name="T9" fmla="*/ 24 h 246"/>
                <a:gd name="T10" fmla="*/ 107 w 171"/>
                <a:gd name="T11" fmla="*/ 0 h 246"/>
                <a:gd name="T12" fmla="*/ 90 w 171"/>
                <a:gd name="T13" fmla="*/ 5 h 246"/>
                <a:gd name="T14" fmla="*/ 17 w 171"/>
                <a:gd name="T15" fmla="*/ 26 h 246"/>
                <a:gd name="T16" fmla="*/ 0 w 171"/>
                <a:gd name="T17" fmla="*/ 31 h 246"/>
                <a:gd name="T18" fmla="*/ 5 w 171"/>
                <a:gd name="T19" fmla="*/ 50 h 246"/>
                <a:gd name="T20" fmla="*/ 57 w 171"/>
                <a:gd name="T21" fmla="*/ 227 h 246"/>
                <a:gd name="T22" fmla="*/ 64 w 171"/>
                <a:gd name="T23" fmla="*/ 246 h 246"/>
                <a:gd name="T24" fmla="*/ 81 w 171"/>
                <a:gd name="T25" fmla="*/ 241 h 246"/>
                <a:gd name="T26" fmla="*/ 152 w 171"/>
                <a:gd name="T27" fmla="*/ 220 h 246"/>
                <a:gd name="T28" fmla="*/ 171 w 171"/>
                <a:gd name="T29" fmla="*/ 215 h 246"/>
                <a:gd name="T30" fmla="*/ 166 w 171"/>
                <a:gd name="T31" fmla="*/ 197 h 246"/>
                <a:gd name="T32" fmla="*/ 114 w 171"/>
                <a:gd name="T33" fmla="*/ 17 h 246"/>
                <a:gd name="T34" fmla="*/ 107 w 171"/>
                <a:gd name="T35" fmla="*/ 0 h 246"/>
                <a:gd name="T36" fmla="*/ 107 w 171"/>
                <a:gd name="T37"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1" h="246">
                  <a:moveTo>
                    <a:pt x="95" y="24"/>
                  </a:moveTo>
                  <a:lnTo>
                    <a:pt x="147" y="201"/>
                  </a:lnTo>
                  <a:lnTo>
                    <a:pt x="76" y="223"/>
                  </a:lnTo>
                  <a:lnTo>
                    <a:pt x="24" y="43"/>
                  </a:lnTo>
                  <a:lnTo>
                    <a:pt x="95" y="24"/>
                  </a:lnTo>
                  <a:close/>
                  <a:moveTo>
                    <a:pt x="107" y="0"/>
                  </a:moveTo>
                  <a:lnTo>
                    <a:pt x="90" y="5"/>
                  </a:lnTo>
                  <a:lnTo>
                    <a:pt x="17" y="26"/>
                  </a:lnTo>
                  <a:lnTo>
                    <a:pt x="0" y="31"/>
                  </a:lnTo>
                  <a:lnTo>
                    <a:pt x="5" y="50"/>
                  </a:lnTo>
                  <a:lnTo>
                    <a:pt x="57" y="227"/>
                  </a:lnTo>
                  <a:lnTo>
                    <a:pt x="64" y="246"/>
                  </a:lnTo>
                  <a:lnTo>
                    <a:pt x="81" y="241"/>
                  </a:lnTo>
                  <a:lnTo>
                    <a:pt x="152" y="220"/>
                  </a:lnTo>
                  <a:lnTo>
                    <a:pt x="171" y="215"/>
                  </a:lnTo>
                  <a:lnTo>
                    <a:pt x="166" y="197"/>
                  </a:lnTo>
                  <a:lnTo>
                    <a:pt x="114" y="17"/>
                  </a:lnTo>
                  <a:lnTo>
                    <a:pt x="107" y="0"/>
                  </a:lnTo>
                  <a:lnTo>
                    <a:pt x="107" y="0"/>
                  </a:ln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56" name="Freeform 834"/>
            <p:cNvSpPr>
              <a:spLocks noEditPoints="1"/>
            </p:cNvSpPr>
            <p:nvPr/>
          </p:nvSpPr>
          <p:spPr bwMode="auto">
            <a:xfrm>
              <a:off x="7094088" y="3207212"/>
              <a:ext cx="185413" cy="266734"/>
            </a:xfrm>
            <a:custGeom>
              <a:avLst/>
              <a:gdLst>
                <a:gd name="T0" fmla="*/ 95 w 171"/>
                <a:gd name="T1" fmla="*/ 24 h 246"/>
                <a:gd name="T2" fmla="*/ 147 w 171"/>
                <a:gd name="T3" fmla="*/ 201 h 246"/>
                <a:gd name="T4" fmla="*/ 76 w 171"/>
                <a:gd name="T5" fmla="*/ 223 h 246"/>
                <a:gd name="T6" fmla="*/ 24 w 171"/>
                <a:gd name="T7" fmla="*/ 43 h 246"/>
                <a:gd name="T8" fmla="*/ 95 w 171"/>
                <a:gd name="T9" fmla="*/ 24 h 246"/>
                <a:gd name="T10" fmla="*/ 107 w 171"/>
                <a:gd name="T11" fmla="*/ 0 h 246"/>
                <a:gd name="T12" fmla="*/ 90 w 171"/>
                <a:gd name="T13" fmla="*/ 5 h 246"/>
                <a:gd name="T14" fmla="*/ 17 w 171"/>
                <a:gd name="T15" fmla="*/ 26 h 246"/>
                <a:gd name="T16" fmla="*/ 0 w 171"/>
                <a:gd name="T17" fmla="*/ 31 h 246"/>
                <a:gd name="T18" fmla="*/ 5 w 171"/>
                <a:gd name="T19" fmla="*/ 50 h 246"/>
                <a:gd name="T20" fmla="*/ 57 w 171"/>
                <a:gd name="T21" fmla="*/ 227 h 246"/>
                <a:gd name="T22" fmla="*/ 64 w 171"/>
                <a:gd name="T23" fmla="*/ 246 h 246"/>
                <a:gd name="T24" fmla="*/ 81 w 171"/>
                <a:gd name="T25" fmla="*/ 241 h 246"/>
                <a:gd name="T26" fmla="*/ 152 w 171"/>
                <a:gd name="T27" fmla="*/ 220 h 246"/>
                <a:gd name="T28" fmla="*/ 171 w 171"/>
                <a:gd name="T29" fmla="*/ 215 h 246"/>
                <a:gd name="T30" fmla="*/ 166 w 171"/>
                <a:gd name="T31" fmla="*/ 197 h 246"/>
                <a:gd name="T32" fmla="*/ 114 w 171"/>
                <a:gd name="T33" fmla="*/ 17 h 246"/>
                <a:gd name="T34" fmla="*/ 107 w 171"/>
                <a:gd name="T35" fmla="*/ 0 h 246"/>
                <a:gd name="T36" fmla="*/ 107 w 171"/>
                <a:gd name="T37"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1" h="246">
                  <a:moveTo>
                    <a:pt x="95" y="24"/>
                  </a:moveTo>
                  <a:lnTo>
                    <a:pt x="147" y="201"/>
                  </a:lnTo>
                  <a:lnTo>
                    <a:pt x="76" y="223"/>
                  </a:lnTo>
                  <a:lnTo>
                    <a:pt x="24" y="43"/>
                  </a:lnTo>
                  <a:lnTo>
                    <a:pt x="95" y="24"/>
                  </a:lnTo>
                  <a:moveTo>
                    <a:pt x="107" y="0"/>
                  </a:moveTo>
                  <a:lnTo>
                    <a:pt x="90" y="5"/>
                  </a:lnTo>
                  <a:lnTo>
                    <a:pt x="17" y="26"/>
                  </a:lnTo>
                  <a:lnTo>
                    <a:pt x="0" y="31"/>
                  </a:lnTo>
                  <a:lnTo>
                    <a:pt x="5" y="50"/>
                  </a:lnTo>
                  <a:lnTo>
                    <a:pt x="57" y="227"/>
                  </a:lnTo>
                  <a:lnTo>
                    <a:pt x="64" y="246"/>
                  </a:lnTo>
                  <a:lnTo>
                    <a:pt x="81" y="241"/>
                  </a:lnTo>
                  <a:lnTo>
                    <a:pt x="152" y="220"/>
                  </a:lnTo>
                  <a:lnTo>
                    <a:pt x="171" y="215"/>
                  </a:lnTo>
                  <a:lnTo>
                    <a:pt x="166" y="197"/>
                  </a:lnTo>
                  <a:lnTo>
                    <a:pt x="114" y="17"/>
                  </a:lnTo>
                  <a:lnTo>
                    <a:pt x="107" y="0"/>
                  </a:lnTo>
                  <a:lnTo>
                    <a:pt x="107" y="0"/>
                  </a:lnTo>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57" name="Freeform 835"/>
            <p:cNvSpPr>
              <a:spLocks/>
            </p:cNvSpPr>
            <p:nvPr/>
          </p:nvSpPr>
          <p:spPr bwMode="auto">
            <a:xfrm>
              <a:off x="7217696" y="3043485"/>
              <a:ext cx="297094" cy="338297"/>
            </a:xfrm>
            <a:custGeom>
              <a:avLst/>
              <a:gdLst>
                <a:gd name="T0" fmla="*/ 111 w 116"/>
                <a:gd name="T1" fmla="*/ 93 h 132"/>
                <a:gd name="T2" fmla="*/ 104 w 116"/>
                <a:gd name="T3" fmla="*/ 105 h 132"/>
                <a:gd name="T4" fmla="*/ 104 w 116"/>
                <a:gd name="T5" fmla="*/ 108 h 132"/>
                <a:gd name="T6" fmla="*/ 94 w 116"/>
                <a:gd name="T7" fmla="*/ 121 h 132"/>
                <a:gd name="T8" fmla="*/ 93 w 116"/>
                <a:gd name="T9" fmla="*/ 126 h 132"/>
                <a:gd name="T10" fmla="*/ 79 w 116"/>
                <a:gd name="T11" fmla="*/ 132 h 132"/>
                <a:gd name="T12" fmla="*/ 74 w 116"/>
                <a:gd name="T13" fmla="*/ 132 h 132"/>
                <a:gd name="T14" fmla="*/ 42 w 116"/>
                <a:gd name="T15" fmla="*/ 129 h 132"/>
                <a:gd name="T16" fmla="*/ 31 w 116"/>
                <a:gd name="T17" fmla="*/ 128 h 132"/>
                <a:gd name="T18" fmla="*/ 16 w 116"/>
                <a:gd name="T19" fmla="*/ 130 h 132"/>
                <a:gd name="T20" fmla="*/ 0 w 116"/>
                <a:gd name="T21" fmla="*/ 74 h 132"/>
                <a:gd name="T22" fmla="*/ 35 w 116"/>
                <a:gd name="T23" fmla="*/ 35 h 132"/>
                <a:gd name="T24" fmla="*/ 37 w 116"/>
                <a:gd name="T25" fmla="*/ 6 h 132"/>
                <a:gd name="T26" fmla="*/ 48 w 116"/>
                <a:gd name="T27" fmla="*/ 0 h 132"/>
                <a:gd name="T28" fmla="*/ 60 w 116"/>
                <a:gd name="T29" fmla="*/ 31 h 132"/>
                <a:gd name="T30" fmla="*/ 59 w 116"/>
                <a:gd name="T31" fmla="*/ 40 h 132"/>
                <a:gd name="T32" fmla="*/ 58 w 116"/>
                <a:gd name="T33" fmla="*/ 48 h 132"/>
                <a:gd name="T34" fmla="*/ 95 w 116"/>
                <a:gd name="T35" fmla="*/ 56 h 132"/>
                <a:gd name="T36" fmla="*/ 98 w 116"/>
                <a:gd name="T37" fmla="*/ 56 h 132"/>
                <a:gd name="T38" fmla="*/ 116 w 116"/>
                <a:gd name="T39" fmla="*/ 73 h 132"/>
                <a:gd name="T40" fmla="*/ 110 w 116"/>
                <a:gd name="T41" fmla="*/ 86 h 132"/>
                <a:gd name="T42" fmla="*/ 111 w 116"/>
                <a:gd name="T43" fmla="*/ 9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6" h="132">
                  <a:moveTo>
                    <a:pt x="111" y="93"/>
                  </a:moveTo>
                  <a:cubicBezTo>
                    <a:pt x="111" y="98"/>
                    <a:pt x="108" y="102"/>
                    <a:pt x="104" y="105"/>
                  </a:cubicBezTo>
                  <a:cubicBezTo>
                    <a:pt x="104" y="106"/>
                    <a:pt x="104" y="107"/>
                    <a:pt x="104" y="108"/>
                  </a:cubicBezTo>
                  <a:cubicBezTo>
                    <a:pt x="104" y="114"/>
                    <a:pt x="100" y="119"/>
                    <a:pt x="94" y="121"/>
                  </a:cubicBezTo>
                  <a:cubicBezTo>
                    <a:pt x="94" y="123"/>
                    <a:pt x="94" y="124"/>
                    <a:pt x="93" y="126"/>
                  </a:cubicBezTo>
                  <a:cubicBezTo>
                    <a:pt x="91" y="131"/>
                    <a:pt x="85" y="132"/>
                    <a:pt x="79" y="132"/>
                  </a:cubicBezTo>
                  <a:cubicBezTo>
                    <a:pt x="77" y="132"/>
                    <a:pt x="75" y="132"/>
                    <a:pt x="74" y="132"/>
                  </a:cubicBezTo>
                  <a:cubicBezTo>
                    <a:pt x="67" y="131"/>
                    <a:pt x="55" y="130"/>
                    <a:pt x="42" y="129"/>
                  </a:cubicBezTo>
                  <a:cubicBezTo>
                    <a:pt x="38" y="128"/>
                    <a:pt x="34" y="128"/>
                    <a:pt x="31" y="128"/>
                  </a:cubicBezTo>
                  <a:cubicBezTo>
                    <a:pt x="24" y="128"/>
                    <a:pt x="19" y="129"/>
                    <a:pt x="16" y="130"/>
                  </a:cubicBezTo>
                  <a:cubicBezTo>
                    <a:pt x="0" y="74"/>
                    <a:pt x="0" y="74"/>
                    <a:pt x="0" y="74"/>
                  </a:cubicBezTo>
                  <a:cubicBezTo>
                    <a:pt x="11" y="66"/>
                    <a:pt x="29" y="46"/>
                    <a:pt x="35" y="35"/>
                  </a:cubicBezTo>
                  <a:cubicBezTo>
                    <a:pt x="38" y="23"/>
                    <a:pt x="37" y="9"/>
                    <a:pt x="37" y="6"/>
                  </a:cubicBezTo>
                  <a:cubicBezTo>
                    <a:pt x="36" y="0"/>
                    <a:pt x="47" y="0"/>
                    <a:pt x="48" y="0"/>
                  </a:cubicBezTo>
                  <a:cubicBezTo>
                    <a:pt x="55" y="0"/>
                    <a:pt x="61" y="11"/>
                    <a:pt x="60" y="31"/>
                  </a:cubicBezTo>
                  <a:cubicBezTo>
                    <a:pt x="60" y="34"/>
                    <a:pt x="59" y="37"/>
                    <a:pt x="59" y="40"/>
                  </a:cubicBezTo>
                  <a:cubicBezTo>
                    <a:pt x="58" y="43"/>
                    <a:pt x="58" y="45"/>
                    <a:pt x="58" y="48"/>
                  </a:cubicBezTo>
                  <a:cubicBezTo>
                    <a:pt x="58" y="55"/>
                    <a:pt x="85" y="56"/>
                    <a:pt x="95" y="56"/>
                  </a:cubicBezTo>
                  <a:cubicBezTo>
                    <a:pt x="97" y="56"/>
                    <a:pt x="98" y="56"/>
                    <a:pt x="98" y="56"/>
                  </a:cubicBezTo>
                  <a:cubicBezTo>
                    <a:pt x="108" y="56"/>
                    <a:pt x="116" y="64"/>
                    <a:pt x="116" y="73"/>
                  </a:cubicBezTo>
                  <a:cubicBezTo>
                    <a:pt x="116" y="79"/>
                    <a:pt x="114" y="83"/>
                    <a:pt x="110" y="86"/>
                  </a:cubicBezTo>
                  <a:cubicBezTo>
                    <a:pt x="111" y="88"/>
                    <a:pt x="111" y="91"/>
                    <a:pt x="111" y="93"/>
                  </a:cubicBezTo>
                  <a:close/>
                </a:path>
              </a:pathLst>
            </a:custGeom>
            <a:grpFill/>
            <a:ln>
              <a:noFill/>
            </a:ln>
            <a:extLst/>
          </p:spPr>
          <p:txBody>
            <a:bodyPr/>
            <a:lstStyle/>
            <a:p>
              <a:pPr fontAlgn="auto">
                <a:spcBef>
                  <a:spcPts val="0"/>
                </a:spcBef>
                <a:spcAft>
                  <a:spcPts val="0"/>
                </a:spcAft>
                <a:defRPr/>
              </a:pPr>
              <a:endParaRPr lang="zh-CN" altLang="en-US">
                <a:solidFill>
                  <a:srgbClr val="000000"/>
                </a:solidFill>
                <a:latin typeface="微软雅黑" panose="020B0503020204020204" pitchFamily="34" charset="-122"/>
                <a:ea typeface="微软雅黑" panose="020B0503020204020204" pitchFamily="34" charset="-122"/>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anim calcmode="lin" valueType="num">
                                      <p:cBhvr>
                                        <p:cTn id="8" dur="250" fill="hold"/>
                                        <p:tgtEl>
                                          <p:spTgt spid="9"/>
                                        </p:tgtEl>
                                        <p:attrNameLst>
                                          <p:attrName>ppt_x</p:attrName>
                                        </p:attrNameLst>
                                      </p:cBhvr>
                                      <p:tavLst>
                                        <p:tav tm="0">
                                          <p:val>
                                            <p:strVal val="#ppt_x"/>
                                          </p:val>
                                        </p:tav>
                                        <p:tav tm="100000">
                                          <p:val>
                                            <p:strVal val="#ppt_x"/>
                                          </p:val>
                                        </p:tav>
                                      </p:tavLst>
                                    </p:anim>
                                    <p:anim calcmode="lin" valueType="num">
                                      <p:cBhvr>
                                        <p:cTn id="9" dur="25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12" presetClass="entr" presetSubtype="4"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250"/>
                                        <p:tgtEl>
                                          <p:spTgt spid="5"/>
                                        </p:tgtEl>
                                        <p:attrNameLst>
                                          <p:attrName>ppt_y</p:attrName>
                                        </p:attrNameLst>
                                      </p:cBhvr>
                                      <p:tavLst>
                                        <p:tav tm="0">
                                          <p:val>
                                            <p:strVal val="#ppt_y+#ppt_h*1.125000"/>
                                          </p:val>
                                        </p:tav>
                                        <p:tav tm="100000">
                                          <p:val>
                                            <p:strVal val="#ppt_y"/>
                                          </p:val>
                                        </p:tav>
                                      </p:tavLst>
                                    </p:anim>
                                    <p:animEffect transition="in" filter="wipe(up)">
                                      <p:cBhvr>
                                        <p:cTn id="14" dur="250"/>
                                        <p:tgtEl>
                                          <p:spTgt spid="5"/>
                                        </p:tgtEl>
                                      </p:cBhvr>
                                    </p:animEffect>
                                  </p:childTnLst>
                                </p:cTn>
                              </p:par>
                              <p:par>
                                <p:cTn id="15" presetID="2" presetClass="entr" presetSubtype="1" decel="100000" fill="hold" grpId="0" nodeType="withEffect">
                                  <p:stCondLst>
                                    <p:cond delay="25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0-#ppt_h/2"/>
                                          </p:val>
                                        </p:tav>
                                        <p:tav tm="100000">
                                          <p:val>
                                            <p:strVal val="#ppt_y"/>
                                          </p:val>
                                        </p:tav>
                                      </p:tavLst>
                                    </p:anim>
                                  </p:childTnLst>
                                </p:cTn>
                              </p:par>
                            </p:childTnLst>
                          </p:cTn>
                        </p:par>
                        <p:par>
                          <p:cTn id="19" fill="hold">
                            <p:stCondLst>
                              <p:cond delay="1000"/>
                            </p:stCondLst>
                            <p:childTnLst>
                              <p:par>
                                <p:cTn id="20" presetID="21" presetClass="entr" presetSubtype="1" fill="hold" nodeType="after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wheel(1)">
                                      <p:cBhvr>
                                        <p:cTn id="22" dur="500"/>
                                        <p:tgtEl>
                                          <p:spTgt spid="37"/>
                                        </p:tgtEl>
                                      </p:cBhvr>
                                    </p:animEffect>
                                  </p:childTnLst>
                                </p:cTn>
                              </p:par>
                            </p:childTnLst>
                          </p:cTn>
                        </p:par>
                        <p:par>
                          <p:cTn id="23" fill="hold">
                            <p:stCondLst>
                              <p:cond delay="1500"/>
                            </p:stCondLst>
                            <p:childTnLst>
                              <p:par>
                                <p:cTn id="24" presetID="2" presetClass="entr" presetSubtype="4" accel="62000" fill="hold" nodeType="afterEffect">
                                  <p:stCondLst>
                                    <p:cond delay="0"/>
                                  </p:stCondLst>
                                  <p:childTnLst>
                                    <p:set>
                                      <p:cBhvr>
                                        <p:cTn id="25" dur="1" fill="hold">
                                          <p:stCondLst>
                                            <p:cond delay="0"/>
                                          </p:stCondLst>
                                        </p:cTn>
                                        <p:tgtEl>
                                          <p:spTgt spid="41"/>
                                        </p:tgtEl>
                                        <p:attrNameLst>
                                          <p:attrName>style.visibility</p:attrName>
                                        </p:attrNameLst>
                                      </p:cBhvr>
                                      <p:to>
                                        <p:strVal val="visible"/>
                                      </p:to>
                                    </p:set>
                                    <p:anim calcmode="lin" valueType="num">
                                      <p:cBhvr additive="base">
                                        <p:cTn id="26" dur="500" fill="hold"/>
                                        <p:tgtEl>
                                          <p:spTgt spid="41"/>
                                        </p:tgtEl>
                                        <p:attrNameLst>
                                          <p:attrName>ppt_x</p:attrName>
                                        </p:attrNameLst>
                                      </p:cBhvr>
                                      <p:tavLst>
                                        <p:tav tm="0">
                                          <p:val>
                                            <p:strVal val="#ppt_x"/>
                                          </p:val>
                                        </p:tav>
                                        <p:tav tm="100000">
                                          <p:val>
                                            <p:strVal val="#ppt_x"/>
                                          </p:val>
                                        </p:tav>
                                      </p:tavLst>
                                    </p:anim>
                                    <p:anim calcmode="lin" valueType="num">
                                      <p:cBhvr additive="base">
                                        <p:cTn id="27" dur="500" fill="hold"/>
                                        <p:tgtEl>
                                          <p:spTgt spid="41"/>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68"/>
                                        </p:tgtEl>
                                        <p:attrNameLst>
                                          <p:attrName>style.visibility</p:attrName>
                                        </p:attrNameLst>
                                      </p:cBhvr>
                                      <p:to>
                                        <p:strVal val="visible"/>
                                      </p:to>
                                    </p:set>
                                    <p:animEffect transition="in" filter="wipe(left)">
                                      <p:cBhvr>
                                        <p:cTn id="31" dur="500"/>
                                        <p:tgtEl>
                                          <p:spTgt spid="68"/>
                                        </p:tgtEl>
                                      </p:cBhvr>
                                    </p:animEffect>
                                  </p:childTnLst>
                                </p:cTn>
                              </p:par>
                              <p:par>
                                <p:cTn id="32" presetID="22" presetClass="entr" presetSubtype="8" fill="hold" nodeType="withEffect">
                                  <p:stCondLst>
                                    <p:cond delay="0"/>
                                  </p:stCondLst>
                                  <p:childTnLst>
                                    <p:set>
                                      <p:cBhvr>
                                        <p:cTn id="33" dur="1" fill="hold">
                                          <p:stCondLst>
                                            <p:cond delay="0"/>
                                          </p:stCondLst>
                                        </p:cTn>
                                        <p:tgtEl>
                                          <p:spTgt spid="66"/>
                                        </p:tgtEl>
                                        <p:attrNameLst>
                                          <p:attrName>style.visibility</p:attrName>
                                        </p:attrNameLst>
                                      </p:cBhvr>
                                      <p:to>
                                        <p:strVal val="visible"/>
                                      </p:to>
                                    </p:set>
                                    <p:animEffect transition="in" filter="wipe(left)">
                                      <p:cBhvr>
                                        <p:cTn id="34" dur="500"/>
                                        <p:tgtEl>
                                          <p:spTgt spid="66"/>
                                        </p:tgtEl>
                                      </p:cBhvr>
                                    </p:animEffect>
                                  </p:childTnLst>
                                </p:cTn>
                              </p:par>
                              <p:par>
                                <p:cTn id="35" presetID="22" presetClass="entr" presetSubtype="8" fill="hold" nodeType="withEffect">
                                  <p:stCondLst>
                                    <p:cond delay="0"/>
                                  </p:stCondLst>
                                  <p:childTnLst>
                                    <p:set>
                                      <p:cBhvr>
                                        <p:cTn id="36" dur="1" fill="hold">
                                          <p:stCondLst>
                                            <p:cond delay="0"/>
                                          </p:stCondLst>
                                        </p:cTn>
                                        <p:tgtEl>
                                          <p:spTgt spid="69"/>
                                        </p:tgtEl>
                                        <p:attrNameLst>
                                          <p:attrName>style.visibility</p:attrName>
                                        </p:attrNameLst>
                                      </p:cBhvr>
                                      <p:to>
                                        <p:strVal val="visible"/>
                                      </p:to>
                                    </p:set>
                                    <p:animEffect transition="in" filter="wipe(left)">
                                      <p:cBhvr>
                                        <p:cTn id="37" dur="500"/>
                                        <p:tgtEl>
                                          <p:spTgt spid="69"/>
                                        </p:tgtEl>
                                      </p:cBhvr>
                                    </p:animEffect>
                                  </p:childTnLst>
                                </p:cTn>
                              </p:par>
                              <p:par>
                                <p:cTn id="38" presetID="22" presetClass="entr" presetSubtype="2" fill="hold" nodeType="withEffect">
                                  <p:stCondLst>
                                    <p:cond delay="0"/>
                                  </p:stCondLst>
                                  <p:childTnLst>
                                    <p:set>
                                      <p:cBhvr>
                                        <p:cTn id="39" dur="1" fill="hold">
                                          <p:stCondLst>
                                            <p:cond delay="0"/>
                                          </p:stCondLst>
                                        </p:cTn>
                                        <p:tgtEl>
                                          <p:spTgt spid="70"/>
                                        </p:tgtEl>
                                        <p:attrNameLst>
                                          <p:attrName>style.visibility</p:attrName>
                                        </p:attrNameLst>
                                      </p:cBhvr>
                                      <p:to>
                                        <p:strVal val="visible"/>
                                      </p:to>
                                    </p:set>
                                    <p:animEffect transition="in" filter="wipe(right)">
                                      <p:cBhvr>
                                        <p:cTn id="40" dur="500"/>
                                        <p:tgtEl>
                                          <p:spTgt spid="70"/>
                                        </p:tgtEl>
                                      </p:cBhvr>
                                    </p:animEffect>
                                  </p:childTnLst>
                                </p:cTn>
                              </p:par>
                              <p:par>
                                <p:cTn id="41" presetID="22" presetClass="entr" presetSubtype="2" fill="hold" nodeType="with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wipe(right)">
                                      <p:cBhvr>
                                        <p:cTn id="43" dur="500"/>
                                        <p:tgtEl>
                                          <p:spTgt spid="67"/>
                                        </p:tgtEl>
                                      </p:cBhvr>
                                    </p:animEffect>
                                  </p:childTnLst>
                                </p:cTn>
                              </p:par>
                              <p:par>
                                <p:cTn id="44" presetID="22" presetClass="entr" presetSubtype="2" fill="hold" nodeType="withEffect">
                                  <p:stCondLst>
                                    <p:cond delay="0"/>
                                  </p:stCondLst>
                                  <p:childTnLst>
                                    <p:set>
                                      <p:cBhvr>
                                        <p:cTn id="45" dur="1" fill="hold">
                                          <p:stCondLst>
                                            <p:cond delay="0"/>
                                          </p:stCondLst>
                                        </p:cTn>
                                        <p:tgtEl>
                                          <p:spTgt spid="71"/>
                                        </p:tgtEl>
                                        <p:attrNameLst>
                                          <p:attrName>style.visibility</p:attrName>
                                        </p:attrNameLst>
                                      </p:cBhvr>
                                      <p:to>
                                        <p:strVal val="visible"/>
                                      </p:to>
                                    </p:set>
                                    <p:animEffect transition="in" filter="wipe(right)">
                                      <p:cBhvr>
                                        <p:cTn id="46" dur="500"/>
                                        <p:tgtEl>
                                          <p:spTgt spid="71"/>
                                        </p:tgtEl>
                                      </p:cBhvr>
                                    </p:animEffect>
                                  </p:childTnLst>
                                </p:cTn>
                              </p:par>
                            </p:childTnLst>
                          </p:cTn>
                        </p:par>
                        <p:par>
                          <p:cTn id="47" fill="hold">
                            <p:stCondLst>
                              <p:cond delay="2500"/>
                            </p:stCondLst>
                            <p:childTnLst>
                              <p:par>
                                <p:cTn id="48" presetID="22" presetClass="entr" presetSubtype="2" fill="hold" nodeType="afterEffect">
                                  <p:stCondLst>
                                    <p:cond delay="0"/>
                                  </p:stCondLst>
                                  <p:childTnLst>
                                    <p:set>
                                      <p:cBhvr>
                                        <p:cTn id="49" dur="1" fill="hold">
                                          <p:stCondLst>
                                            <p:cond delay="0"/>
                                          </p:stCondLst>
                                        </p:cTn>
                                        <p:tgtEl>
                                          <p:spTgt spid="60"/>
                                        </p:tgtEl>
                                        <p:attrNameLst>
                                          <p:attrName>style.visibility</p:attrName>
                                        </p:attrNameLst>
                                      </p:cBhvr>
                                      <p:to>
                                        <p:strVal val="visible"/>
                                      </p:to>
                                    </p:set>
                                    <p:animEffect transition="in" filter="wipe(right)">
                                      <p:cBhvr>
                                        <p:cTn id="50" dur="500"/>
                                        <p:tgtEl>
                                          <p:spTgt spid="60"/>
                                        </p:tgtEl>
                                      </p:cBhvr>
                                    </p:animEffect>
                                  </p:childTnLst>
                                </p:cTn>
                              </p:par>
                              <p:par>
                                <p:cTn id="51" presetID="2" presetClass="entr" presetSubtype="4" accel="60000" fill="hold" nodeType="withEffect">
                                  <p:stCondLst>
                                    <p:cond delay="0"/>
                                  </p:stCondLst>
                                  <p:childTnLst>
                                    <p:set>
                                      <p:cBhvr>
                                        <p:cTn id="52" dur="1" fill="hold">
                                          <p:stCondLst>
                                            <p:cond delay="0"/>
                                          </p:stCondLst>
                                        </p:cTn>
                                        <p:tgtEl>
                                          <p:spTgt spid="84"/>
                                        </p:tgtEl>
                                        <p:attrNameLst>
                                          <p:attrName>style.visibility</p:attrName>
                                        </p:attrNameLst>
                                      </p:cBhvr>
                                      <p:to>
                                        <p:strVal val="visible"/>
                                      </p:to>
                                    </p:set>
                                    <p:anim calcmode="lin" valueType="num">
                                      <p:cBhvr additive="base">
                                        <p:cTn id="53" dur="500" fill="hold"/>
                                        <p:tgtEl>
                                          <p:spTgt spid="84"/>
                                        </p:tgtEl>
                                        <p:attrNameLst>
                                          <p:attrName>ppt_x</p:attrName>
                                        </p:attrNameLst>
                                      </p:cBhvr>
                                      <p:tavLst>
                                        <p:tav tm="0">
                                          <p:val>
                                            <p:strVal val="#ppt_x"/>
                                          </p:val>
                                        </p:tav>
                                        <p:tav tm="100000">
                                          <p:val>
                                            <p:strVal val="#ppt_x"/>
                                          </p:val>
                                        </p:tav>
                                      </p:tavLst>
                                    </p:anim>
                                    <p:anim calcmode="lin" valueType="num">
                                      <p:cBhvr additive="base">
                                        <p:cTn id="54" dur="500" fill="hold"/>
                                        <p:tgtEl>
                                          <p:spTgt spid="84"/>
                                        </p:tgtEl>
                                        <p:attrNameLst>
                                          <p:attrName>ppt_y</p:attrName>
                                        </p:attrNameLst>
                                      </p:cBhvr>
                                      <p:tavLst>
                                        <p:tav tm="0">
                                          <p:val>
                                            <p:strVal val="1+#ppt_h/2"/>
                                          </p:val>
                                        </p:tav>
                                        <p:tav tm="100000">
                                          <p:val>
                                            <p:strVal val="#ppt_y"/>
                                          </p:val>
                                        </p:tav>
                                      </p:tavLst>
                                    </p:anim>
                                  </p:childTnLst>
                                </p:cTn>
                              </p:par>
                              <p:par>
                                <p:cTn id="55" presetID="53" presetClass="entr" presetSubtype="16" fill="hold" grpId="0" nodeType="withEffect">
                                  <p:stCondLst>
                                    <p:cond delay="0"/>
                                  </p:stCondLst>
                                  <p:iterate type="lt">
                                    <p:tmPct val="10000"/>
                                  </p:iterate>
                                  <p:childTnLst>
                                    <p:set>
                                      <p:cBhvr>
                                        <p:cTn id="56" dur="1" fill="hold">
                                          <p:stCondLst>
                                            <p:cond delay="0"/>
                                          </p:stCondLst>
                                        </p:cTn>
                                        <p:tgtEl>
                                          <p:spTgt spid="73"/>
                                        </p:tgtEl>
                                        <p:attrNameLst>
                                          <p:attrName>style.visibility</p:attrName>
                                        </p:attrNameLst>
                                      </p:cBhvr>
                                      <p:to>
                                        <p:strVal val="visible"/>
                                      </p:to>
                                    </p:set>
                                    <p:anim calcmode="lin" valueType="num">
                                      <p:cBhvr>
                                        <p:cTn id="57" dur="500" fill="hold"/>
                                        <p:tgtEl>
                                          <p:spTgt spid="73"/>
                                        </p:tgtEl>
                                        <p:attrNameLst>
                                          <p:attrName>ppt_w</p:attrName>
                                        </p:attrNameLst>
                                      </p:cBhvr>
                                      <p:tavLst>
                                        <p:tav tm="0">
                                          <p:val>
                                            <p:fltVal val="0"/>
                                          </p:val>
                                        </p:tav>
                                        <p:tav tm="100000">
                                          <p:val>
                                            <p:strVal val="#ppt_w"/>
                                          </p:val>
                                        </p:tav>
                                      </p:tavLst>
                                    </p:anim>
                                    <p:anim calcmode="lin" valueType="num">
                                      <p:cBhvr>
                                        <p:cTn id="58" dur="500" fill="hold"/>
                                        <p:tgtEl>
                                          <p:spTgt spid="73"/>
                                        </p:tgtEl>
                                        <p:attrNameLst>
                                          <p:attrName>ppt_h</p:attrName>
                                        </p:attrNameLst>
                                      </p:cBhvr>
                                      <p:tavLst>
                                        <p:tav tm="0">
                                          <p:val>
                                            <p:fltVal val="0"/>
                                          </p:val>
                                        </p:tav>
                                        <p:tav tm="100000">
                                          <p:val>
                                            <p:strVal val="#ppt_h"/>
                                          </p:val>
                                        </p:tav>
                                      </p:tavLst>
                                    </p:anim>
                                    <p:animEffect transition="in" filter="fade">
                                      <p:cBhvr>
                                        <p:cTn id="59" dur="500"/>
                                        <p:tgtEl>
                                          <p:spTgt spid="73"/>
                                        </p:tgtEl>
                                      </p:cBhvr>
                                    </p:animEffect>
                                  </p:childTnLst>
                                </p:cTn>
                              </p:par>
                            </p:childTnLst>
                          </p:cTn>
                        </p:par>
                        <p:par>
                          <p:cTn id="60" fill="hold">
                            <p:stCondLst>
                              <p:cond delay="3250"/>
                            </p:stCondLst>
                            <p:childTnLst>
                              <p:par>
                                <p:cTn id="61" presetID="16" presetClass="entr" presetSubtype="37" fill="hold" grpId="0" nodeType="afterEffect">
                                  <p:stCondLst>
                                    <p:cond delay="0"/>
                                  </p:stCondLst>
                                  <p:childTnLst>
                                    <p:set>
                                      <p:cBhvr>
                                        <p:cTn id="62" dur="1" fill="hold">
                                          <p:stCondLst>
                                            <p:cond delay="0"/>
                                          </p:stCondLst>
                                        </p:cTn>
                                        <p:tgtEl>
                                          <p:spTgt spid="72"/>
                                        </p:tgtEl>
                                        <p:attrNameLst>
                                          <p:attrName>style.visibility</p:attrName>
                                        </p:attrNameLst>
                                      </p:cBhvr>
                                      <p:to>
                                        <p:strVal val="visible"/>
                                      </p:to>
                                    </p:set>
                                    <p:animEffect transition="in" filter="barn(outVertical)">
                                      <p:cBhvr>
                                        <p:cTn id="63" dur="500"/>
                                        <p:tgtEl>
                                          <p:spTgt spid="72"/>
                                        </p:tgtEl>
                                      </p:cBhvr>
                                    </p:animEffect>
                                  </p:childTnLst>
                                </p:cTn>
                              </p:par>
                            </p:childTnLst>
                          </p:cTn>
                        </p:par>
                        <p:par>
                          <p:cTn id="64" fill="hold">
                            <p:stCondLst>
                              <p:cond delay="3750"/>
                            </p:stCondLst>
                            <p:childTnLst>
                              <p:par>
                                <p:cTn id="65" presetID="22" presetClass="entr" presetSubtype="8" fill="hold" nodeType="after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wipe(left)">
                                      <p:cBhvr>
                                        <p:cTn id="67" dur="500"/>
                                        <p:tgtEl>
                                          <p:spTgt spid="51"/>
                                        </p:tgtEl>
                                      </p:cBhvr>
                                    </p:animEffect>
                                  </p:childTnLst>
                                </p:cTn>
                              </p:par>
                              <p:par>
                                <p:cTn id="68" presetID="2" presetClass="entr" presetSubtype="4" accel="60000" fill="hold" nodeType="withEffect">
                                  <p:stCondLst>
                                    <p:cond delay="0"/>
                                  </p:stCondLst>
                                  <p:childTnLst>
                                    <p:set>
                                      <p:cBhvr>
                                        <p:cTn id="69" dur="1" fill="hold">
                                          <p:stCondLst>
                                            <p:cond delay="0"/>
                                          </p:stCondLst>
                                        </p:cTn>
                                        <p:tgtEl>
                                          <p:spTgt spid="90"/>
                                        </p:tgtEl>
                                        <p:attrNameLst>
                                          <p:attrName>style.visibility</p:attrName>
                                        </p:attrNameLst>
                                      </p:cBhvr>
                                      <p:to>
                                        <p:strVal val="visible"/>
                                      </p:to>
                                    </p:set>
                                    <p:anim calcmode="lin" valueType="num">
                                      <p:cBhvr additive="base">
                                        <p:cTn id="70" dur="500" fill="hold"/>
                                        <p:tgtEl>
                                          <p:spTgt spid="90"/>
                                        </p:tgtEl>
                                        <p:attrNameLst>
                                          <p:attrName>ppt_x</p:attrName>
                                        </p:attrNameLst>
                                      </p:cBhvr>
                                      <p:tavLst>
                                        <p:tav tm="0">
                                          <p:val>
                                            <p:strVal val="#ppt_x"/>
                                          </p:val>
                                        </p:tav>
                                        <p:tav tm="100000">
                                          <p:val>
                                            <p:strVal val="#ppt_x"/>
                                          </p:val>
                                        </p:tav>
                                      </p:tavLst>
                                    </p:anim>
                                    <p:anim calcmode="lin" valueType="num">
                                      <p:cBhvr additive="base">
                                        <p:cTn id="71" dur="500" fill="hold"/>
                                        <p:tgtEl>
                                          <p:spTgt spid="90"/>
                                        </p:tgtEl>
                                        <p:attrNameLst>
                                          <p:attrName>ppt_y</p:attrName>
                                        </p:attrNameLst>
                                      </p:cBhvr>
                                      <p:tavLst>
                                        <p:tav tm="0">
                                          <p:val>
                                            <p:strVal val="1+#ppt_h/2"/>
                                          </p:val>
                                        </p:tav>
                                        <p:tav tm="100000">
                                          <p:val>
                                            <p:strVal val="#ppt_y"/>
                                          </p:val>
                                        </p:tav>
                                      </p:tavLst>
                                    </p:anim>
                                  </p:childTnLst>
                                </p:cTn>
                              </p:par>
                              <p:par>
                                <p:cTn id="72" presetID="53" presetClass="entr" presetSubtype="16" fill="hold" grpId="0" nodeType="withEffect">
                                  <p:stCondLst>
                                    <p:cond delay="0"/>
                                  </p:stCondLst>
                                  <p:iterate type="lt">
                                    <p:tmPct val="10000"/>
                                  </p:iterate>
                                  <p:childTnLst>
                                    <p:set>
                                      <p:cBhvr>
                                        <p:cTn id="73" dur="1" fill="hold">
                                          <p:stCondLst>
                                            <p:cond delay="0"/>
                                          </p:stCondLst>
                                        </p:cTn>
                                        <p:tgtEl>
                                          <p:spTgt spid="79"/>
                                        </p:tgtEl>
                                        <p:attrNameLst>
                                          <p:attrName>style.visibility</p:attrName>
                                        </p:attrNameLst>
                                      </p:cBhvr>
                                      <p:to>
                                        <p:strVal val="visible"/>
                                      </p:to>
                                    </p:set>
                                    <p:anim calcmode="lin" valueType="num">
                                      <p:cBhvr>
                                        <p:cTn id="74" dur="500" fill="hold"/>
                                        <p:tgtEl>
                                          <p:spTgt spid="79"/>
                                        </p:tgtEl>
                                        <p:attrNameLst>
                                          <p:attrName>ppt_w</p:attrName>
                                        </p:attrNameLst>
                                      </p:cBhvr>
                                      <p:tavLst>
                                        <p:tav tm="0">
                                          <p:val>
                                            <p:fltVal val="0"/>
                                          </p:val>
                                        </p:tav>
                                        <p:tav tm="100000">
                                          <p:val>
                                            <p:strVal val="#ppt_w"/>
                                          </p:val>
                                        </p:tav>
                                      </p:tavLst>
                                    </p:anim>
                                    <p:anim calcmode="lin" valueType="num">
                                      <p:cBhvr>
                                        <p:cTn id="75" dur="500" fill="hold"/>
                                        <p:tgtEl>
                                          <p:spTgt spid="79"/>
                                        </p:tgtEl>
                                        <p:attrNameLst>
                                          <p:attrName>ppt_h</p:attrName>
                                        </p:attrNameLst>
                                      </p:cBhvr>
                                      <p:tavLst>
                                        <p:tav tm="0">
                                          <p:val>
                                            <p:fltVal val="0"/>
                                          </p:val>
                                        </p:tav>
                                        <p:tav tm="100000">
                                          <p:val>
                                            <p:strVal val="#ppt_h"/>
                                          </p:val>
                                        </p:tav>
                                      </p:tavLst>
                                    </p:anim>
                                    <p:animEffect transition="in" filter="fade">
                                      <p:cBhvr>
                                        <p:cTn id="76" dur="500"/>
                                        <p:tgtEl>
                                          <p:spTgt spid="79"/>
                                        </p:tgtEl>
                                      </p:cBhvr>
                                    </p:animEffect>
                                  </p:childTnLst>
                                </p:cTn>
                              </p:par>
                            </p:childTnLst>
                          </p:cTn>
                        </p:par>
                        <p:par>
                          <p:cTn id="77" fill="hold">
                            <p:stCondLst>
                              <p:cond delay="4500"/>
                            </p:stCondLst>
                            <p:childTnLst>
                              <p:par>
                                <p:cTn id="78" presetID="16" presetClass="entr" presetSubtype="37" fill="hold" grpId="0" nodeType="afterEffect">
                                  <p:stCondLst>
                                    <p:cond delay="0"/>
                                  </p:stCondLst>
                                  <p:childTnLst>
                                    <p:set>
                                      <p:cBhvr>
                                        <p:cTn id="79" dur="1" fill="hold">
                                          <p:stCondLst>
                                            <p:cond delay="0"/>
                                          </p:stCondLst>
                                        </p:cTn>
                                        <p:tgtEl>
                                          <p:spTgt spid="78"/>
                                        </p:tgtEl>
                                        <p:attrNameLst>
                                          <p:attrName>style.visibility</p:attrName>
                                        </p:attrNameLst>
                                      </p:cBhvr>
                                      <p:to>
                                        <p:strVal val="visible"/>
                                      </p:to>
                                    </p:set>
                                    <p:animEffect transition="in" filter="barn(outVertical)">
                                      <p:cBhvr>
                                        <p:cTn id="80" dur="500"/>
                                        <p:tgtEl>
                                          <p:spTgt spid="78"/>
                                        </p:tgtEl>
                                      </p:cBhvr>
                                    </p:animEffect>
                                  </p:childTnLst>
                                </p:cTn>
                              </p:par>
                            </p:childTnLst>
                          </p:cTn>
                        </p:par>
                        <p:par>
                          <p:cTn id="81" fill="hold">
                            <p:stCondLst>
                              <p:cond delay="5000"/>
                            </p:stCondLst>
                            <p:childTnLst>
                              <p:par>
                                <p:cTn id="82" presetID="22" presetClass="entr" presetSubtype="2" fill="hold" nodeType="afterEffect">
                                  <p:stCondLst>
                                    <p:cond delay="0"/>
                                  </p:stCondLst>
                                  <p:childTnLst>
                                    <p:set>
                                      <p:cBhvr>
                                        <p:cTn id="83" dur="1" fill="hold">
                                          <p:stCondLst>
                                            <p:cond delay="0"/>
                                          </p:stCondLst>
                                        </p:cTn>
                                        <p:tgtEl>
                                          <p:spTgt spid="57"/>
                                        </p:tgtEl>
                                        <p:attrNameLst>
                                          <p:attrName>style.visibility</p:attrName>
                                        </p:attrNameLst>
                                      </p:cBhvr>
                                      <p:to>
                                        <p:strVal val="visible"/>
                                      </p:to>
                                    </p:set>
                                    <p:animEffect transition="in" filter="wipe(right)">
                                      <p:cBhvr>
                                        <p:cTn id="84" dur="500"/>
                                        <p:tgtEl>
                                          <p:spTgt spid="57"/>
                                        </p:tgtEl>
                                      </p:cBhvr>
                                    </p:animEffect>
                                  </p:childTnLst>
                                </p:cTn>
                              </p:par>
                              <p:par>
                                <p:cTn id="85" presetID="2" presetClass="entr" presetSubtype="4" accel="60000" fill="hold" nodeType="withEffect">
                                  <p:stCondLst>
                                    <p:cond delay="0"/>
                                  </p:stCondLst>
                                  <p:childTnLst>
                                    <p:set>
                                      <p:cBhvr>
                                        <p:cTn id="86" dur="1" fill="hold">
                                          <p:stCondLst>
                                            <p:cond delay="0"/>
                                          </p:stCondLst>
                                        </p:cTn>
                                        <p:tgtEl>
                                          <p:spTgt spid="99"/>
                                        </p:tgtEl>
                                        <p:attrNameLst>
                                          <p:attrName>style.visibility</p:attrName>
                                        </p:attrNameLst>
                                      </p:cBhvr>
                                      <p:to>
                                        <p:strVal val="visible"/>
                                      </p:to>
                                    </p:set>
                                    <p:anim calcmode="lin" valueType="num">
                                      <p:cBhvr additive="base">
                                        <p:cTn id="87" dur="500" fill="hold"/>
                                        <p:tgtEl>
                                          <p:spTgt spid="99"/>
                                        </p:tgtEl>
                                        <p:attrNameLst>
                                          <p:attrName>ppt_x</p:attrName>
                                        </p:attrNameLst>
                                      </p:cBhvr>
                                      <p:tavLst>
                                        <p:tav tm="0">
                                          <p:val>
                                            <p:strVal val="#ppt_x"/>
                                          </p:val>
                                        </p:tav>
                                        <p:tav tm="100000">
                                          <p:val>
                                            <p:strVal val="#ppt_x"/>
                                          </p:val>
                                        </p:tav>
                                      </p:tavLst>
                                    </p:anim>
                                    <p:anim calcmode="lin" valueType="num">
                                      <p:cBhvr additive="base">
                                        <p:cTn id="88" dur="500" fill="hold"/>
                                        <p:tgtEl>
                                          <p:spTgt spid="99"/>
                                        </p:tgtEl>
                                        <p:attrNameLst>
                                          <p:attrName>ppt_y</p:attrName>
                                        </p:attrNameLst>
                                      </p:cBhvr>
                                      <p:tavLst>
                                        <p:tav tm="0">
                                          <p:val>
                                            <p:strVal val="1+#ppt_h/2"/>
                                          </p:val>
                                        </p:tav>
                                        <p:tav tm="100000">
                                          <p:val>
                                            <p:strVal val="#ppt_y"/>
                                          </p:val>
                                        </p:tav>
                                      </p:tavLst>
                                    </p:anim>
                                  </p:childTnLst>
                                </p:cTn>
                              </p:par>
                              <p:par>
                                <p:cTn id="89" presetID="53" presetClass="entr" presetSubtype="16" fill="hold" grpId="0" nodeType="withEffect">
                                  <p:stCondLst>
                                    <p:cond delay="0"/>
                                  </p:stCondLst>
                                  <p:iterate type="lt">
                                    <p:tmPct val="10000"/>
                                  </p:iterate>
                                  <p:childTnLst>
                                    <p:set>
                                      <p:cBhvr>
                                        <p:cTn id="90" dur="1" fill="hold">
                                          <p:stCondLst>
                                            <p:cond delay="0"/>
                                          </p:stCondLst>
                                        </p:cTn>
                                        <p:tgtEl>
                                          <p:spTgt spid="75"/>
                                        </p:tgtEl>
                                        <p:attrNameLst>
                                          <p:attrName>style.visibility</p:attrName>
                                        </p:attrNameLst>
                                      </p:cBhvr>
                                      <p:to>
                                        <p:strVal val="visible"/>
                                      </p:to>
                                    </p:set>
                                    <p:anim calcmode="lin" valueType="num">
                                      <p:cBhvr>
                                        <p:cTn id="91" dur="500" fill="hold"/>
                                        <p:tgtEl>
                                          <p:spTgt spid="75"/>
                                        </p:tgtEl>
                                        <p:attrNameLst>
                                          <p:attrName>ppt_w</p:attrName>
                                        </p:attrNameLst>
                                      </p:cBhvr>
                                      <p:tavLst>
                                        <p:tav tm="0">
                                          <p:val>
                                            <p:fltVal val="0"/>
                                          </p:val>
                                        </p:tav>
                                        <p:tav tm="100000">
                                          <p:val>
                                            <p:strVal val="#ppt_w"/>
                                          </p:val>
                                        </p:tav>
                                      </p:tavLst>
                                    </p:anim>
                                    <p:anim calcmode="lin" valueType="num">
                                      <p:cBhvr>
                                        <p:cTn id="92" dur="500" fill="hold"/>
                                        <p:tgtEl>
                                          <p:spTgt spid="75"/>
                                        </p:tgtEl>
                                        <p:attrNameLst>
                                          <p:attrName>ppt_h</p:attrName>
                                        </p:attrNameLst>
                                      </p:cBhvr>
                                      <p:tavLst>
                                        <p:tav tm="0">
                                          <p:val>
                                            <p:fltVal val="0"/>
                                          </p:val>
                                        </p:tav>
                                        <p:tav tm="100000">
                                          <p:val>
                                            <p:strVal val="#ppt_h"/>
                                          </p:val>
                                        </p:tav>
                                      </p:tavLst>
                                    </p:anim>
                                    <p:animEffect transition="in" filter="fade">
                                      <p:cBhvr>
                                        <p:cTn id="93" dur="500"/>
                                        <p:tgtEl>
                                          <p:spTgt spid="75"/>
                                        </p:tgtEl>
                                      </p:cBhvr>
                                    </p:animEffect>
                                  </p:childTnLst>
                                </p:cTn>
                              </p:par>
                            </p:childTnLst>
                          </p:cTn>
                        </p:par>
                        <p:par>
                          <p:cTn id="94" fill="hold">
                            <p:stCondLst>
                              <p:cond delay="5750"/>
                            </p:stCondLst>
                            <p:childTnLst>
                              <p:par>
                                <p:cTn id="95" presetID="16" presetClass="entr" presetSubtype="37" fill="hold" grpId="0" nodeType="afterEffect">
                                  <p:stCondLst>
                                    <p:cond delay="0"/>
                                  </p:stCondLst>
                                  <p:childTnLst>
                                    <p:set>
                                      <p:cBhvr>
                                        <p:cTn id="96" dur="1" fill="hold">
                                          <p:stCondLst>
                                            <p:cond delay="0"/>
                                          </p:stCondLst>
                                        </p:cTn>
                                        <p:tgtEl>
                                          <p:spTgt spid="74"/>
                                        </p:tgtEl>
                                        <p:attrNameLst>
                                          <p:attrName>style.visibility</p:attrName>
                                        </p:attrNameLst>
                                      </p:cBhvr>
                                      <p:to>
                                        <p:strVal val="visible"/>
                                      </p:to>
                                    </p:set>
                                    <p:animEffect transition="in" filter="barn(outVertical)">
                                      <p:cBhvr>
                                        <p:cTn id="97" dur="500"/>
                                        <p:tgtEl>
                                          <p:spTgt spid="74"/>
                                        </p:tgtEl>
                                      </p:cBhvr>
                                    </p:animEffect>
                                  </p:childTnLst>
                                </p:cTn>
                              </p:par>
                            </p:childTnLst>
                          </p:cTn>
                        </p:par>
                        <p:par>
                          <p:cTn id="98" fill="hold">
                            <p:stCondLst>
                              <p:cond delay="6250"/>
                            </p:stCondLst>
                            <p:childTnLst>
                              <p:par>
                                <p:cTn id="99" presetID="22" presetClass="entr" presetSubtype="8" fill="hold" nodeType="afterEffect">
                                  <p:stCondLst>
                                    <p:cond delay="0"/>
                                  </p:stCondLst>
                                  <p:childTnLst>
                                    <p:set>
                                      <p:cBhvr>
                                        <p:cTn id="100" dur="1" fill="hold">
                                          <p:stCondLst>
                                            <p:cond delay="0"/>
                                          </p:stCondLst>
                                        </p:cTn>
                                        <p:tgtEl>
                                          <p:spTgt spid="48"/>
                                        </p:tgtEl>
                                        <p:attrNameLst>
                                          <p:attrName>style.visibility</p:attrName>
                                        </p:attrNameLst>
                                      </p:cBhvr>
                                      <p:to>
                                        <p:strVal val="visible"/>
                                      </p:to>
                                    </p:set>
                                    <p:animEffect transition="in" filter="wipe(left)">
                                      <p:cBhvr>
                                        <p:cTn id="101" dur="500"/>
                                        <p:tgtEl>
                                          <p:spTgt spid="48"/>
                                        </p:tgtEl>
                                      </p:cBhvr>
                                    </p:animEffect>
                                  </p:childTnLst>
                                </p:cTn>
                              </p:par>
                              <p:par>
                                <p:cTn id="102" presetID="2" presetClass="entr" presetSubtype="4" accel="60000" fill="hold" nodeType="withEffect">
                                  <p:stCondLst>
                                    <p:cond delay="0"/>
                                  </p:stCondLst>
                                  <p:childTnLst>
                                    <p:set>
                                      <p:cBhvr>
                                        <p:cTn id="103" dur="1" fill="hold">
                                          <p:stCondLst>
                                            <p:cond delay="0"/>
                                          </p:stCondLst>
                                        </p:cTn>
                                        <p:tgtEl>
                                          <p:spTgt spid="107"/>
                                        </p:tgtEl>
                                        <p:attrNameLst>
                                          <p:attrName>style.visibility</p:attrName>
                                        </p:attrNameLst>
                                      </p:cBhvr>
                                      <p:to>
                                        <p:strVal val="visible"/>
                                      </p:to>
                                    </p:set>
                                    <p:anim calcmode="lin" valueType="num">
                                      <p:cBhvr additive="base">
                                        <p:cTn id="104" dur="500" fill="hold"/>
                                        <p:tgtEl>
                                          <p:spTgt spid="107"/>
                                        </p:tgtEl>
                                        <p:attrNameLst>
                                          <p:attrName>ppt_x</p:attrName>
                                        </p:attrNameLst>
                                      </p:cBhvr>
                                      <p:tavLst>
                                        <p:tav tm="0">
                                          <p:val>
                                            <p:strVal val="#ppt_x"/>
                                          </p:val>
                                        </p:tav>
                                        <p:tav tm="100000">
                                          <p:val>
                                            <p:strVal val="#ppt_x"/>
                                          </p:val>
                                        </p:tav>
                                      </p:tavLst>
                                    </p:anim>
                                    <p:anim calcmode="lin" valueType="num">
                                      <p:cBhvr additive="base">
                                        <p:cTn id="105" dur="500" fill="hold"/>
                                        <p:tgtEl>
                                          <p:spTgt spid="107"/>
                                        </p:tgtEl>
                                        <p:attrNameLst>
                                          <p:attrName>ppt_y</p:attrName>
                                        </p:attrNameLst>
                                      </p:cBhvr>
                                      <p:tavLst>
                                        <p:tav tm="0">
                                          <p:val>
                                            <p:strVal val="1+#ppt_h/2"/>
                                          </p:val>
                                        </p:tav>
                                        <p:tav tm="100000">
                                          <p:val>
                                            <p:strVal val="#ppt_y"/>
                                          </p:val>
                                        </p:tav>
                                      </p:tavLst>
                                    </p:anim>
                                  </p:childTnLst>
                                </p:cTn>
                              </p:par>
                              <p:par>
                                <p:cTn id="106" presetID="53" presetClass="entr" presetSubtype="16" fill="hold" grpId="0" nodeType="withEffect">
                                  <p:stCondLst>
                                    <p:cond delay="0"/>
                                  </p:stCondLst>
                                  <p:iterate type="lt">
                                    <p:tmPct val="10000"/>
                                  </p:iterate>
                                  <p:childTnLst>
                                    <p:set>
                                      <p:cBhvr>
                                        <p:cTn id="107" dur="1" fill="hold">
                                          <p:stCondLst>
                                            <p:cond delay="0"/>
                                          </p:stCondLst>
                                        </p:cTn>
                                        <p:tgtEl>
                                          <p:spTgt spid="81"/>
                                        </p:tgtEl>
                                        <p:attrNameLst>
                                          <p:attrName>style.visibility</p:attrName>
                                        </p:attrNameLst>
                                      </p:cBhvr>
                                      <p:to>
                                        <p:strVal val="visible"/>
                                      </p:to>
                                    </p:set>
                                    <p:anim calcmode="lin" valueType="num">
                                      <p:cBhvr>
                                        <p:cTn id="108" dur="500" fill="hold"/>
                                        <p:tgtEl>
                                          <p:spTgt spid="81"/>
                                        </p:tgtEl>
                                        <p:attrNameLst>
                                          <p:attrName>ppt_w</p:attrName>
                                        </p:attrNameLst>
                                      </p:cBhvr>
                                      <p:tavLst>
                                        <p:tav tm="0">
                                          <p:val>
                                            <p:fltVal val="0"/>
                                          </p:val>
                                        </p:tav>
                                        <p:tav tm="100000">
                                          <p:val>
                                            <p:strVal val="#ppt_w"/>
                                          </p:val>
                                        </p:tav>
                                      </p:tavLst>
                                    </p:anim>
                                    <p:anim calcmode="lin" valueType="num">
                                      <p:cBhvr>
                                        <p:cTn id="109" dur="500" fill="hold"/>
                                        <p:tgtEl>
                                          <p:spTgt spid="81"/>
                                        </p:tgtEl>
                                        <p:attrNameLst>
                                          <p:attrName>ppt_h</p:attrName>
                                        </p:attrNameLst>
                                      </p:cBhvr>
                                      <p:tavLst>
                                        <p:tav tm="0">
                                          <p:val>
                                            <p:fltVal val="0"/>
                                          </p:val>
                                        </p:tav>
                                        <p:tav tm="100000">
                                          <p:val>
                                            <p:strVal val="#ppt_h"/>
                                          </p:val>
                                        </p:tav>
                                      </p:tavLst>
                                    </p:anim>
                                    <p:animEffect transition="in" filter="fade">
                                      <p:cBhvr>
                                        <p:cTn id="110" dur="500"/>
                                        <p:tgtEl>
                                          <p:spTgt spid="81"/>
                                        </p:tgtEl>
                                      </p:cBhvr>
                                    </p:animEffect>
                                  </p:childTnLst>
                                </p:cTn>
                              </p:par>
                            </p:childTnLst>
                          </p:cTn>
                        </p:par>
                        <p:par>
                          <p:cTn id="111" fill="hold">
                            <p:stCondLst>
                              <p:cond delay="7000"/>
                            </p:stCondLst>
                            <p:childTnLst>
                              <p:par>
                                <p:cTn id="112" presetID="16" presetClass="entr" presetSubtype="37" fill="hold" grpId="0" nodeType="afterEffect">
                                  <p:stCondLst>
                                    <p:cond delay="0"/>
                                  </p:stCondLst>
                                  <p:childTnLst>
                                    <p:set>
                                      <p:cBhvr>
                                        <p:cTn id="113" dur="1" fill="hold">
                                          <p:stCondLst>
                                            <p:cond delay="0"/>
                                          </p:stCondLst>
                                        </p:cTn>
                                        <p:tgtEl>
                                          <p:spTgt spid="80"/>
                                        </p:tgtEl>
                                        <p:attrNameLst>
                                          <p:attrName>style.visibility</p:attrName>
                                        </p:attrNameLst>
                                      </p:cBhvr>
                                      <p:to>
                                        <p:strVal val="visible"/>
                                      </p:to>
                                    </p:set>
                                    <p:animEffect transition="in" filter="barn(outVertical)">
                                      <p:cBhvr>
                                        <p:cTn id="114" dur="500"/>
                                        <p:tgtEl>
                                          <p:spTgt spid="80"/>
                                        </p:tgtEl>
                                      </p:cBhvr>
                                    </p:animEffect>
                                  </p:childTnLst>
                                </p:cTn>
                              </p:par>
                            </p:childTnLst>
                          </p:cTn>
                        </p:par>
                        <p:par>
                          <p:cTn id="115" fill="hold">
                            <p:stCondLst>
                              <p:cond delay="7500"/>
                            </p:stCondLst>
                            <p:childTnLst>
                              <p:par>
                                <p:cTn id="116" presetID="22" presetClass="entr" presetSubtype="2" fill="hold" nodeType="afterEffect">
                                  <p:stCondLst>
                                    <p:cond delay="0"/>
                                  </p:stCondLst>
                                  <p:childTnLst>
                                    <p:set>
                                      <p:cBhvr>
                                        <p:cTn id="117" dur="1" fill="hold">
                                          <p:stCondLst>
                                            <p:cond delay="0"/>
                                          </p:stCondLst>
                                        </p:cTn>
                                        <p:tgtEl>
                                          <p:spTgt spid="63"/>
                                        </p:tgtEl>
                                        <p:attrNameLst>
                                          <p:attrName>style.visibility</p:attrName>
                                        </p:attrNameLst>
                                      </p:cBhvr>
                                      <p:to>
                                        <p:strVal val="visible"/>
                                      </p:to>
                                    </p:set>
                                    <p:animEffect transition="in" filter="wipe(right)">
                                      <p:cBhvr>
                                        <p:cTn id="118" dur="500"/>
                                        <p:tgtEl>
                                          <p:spTgt spid="63"/>
                                        </p:tgtEl>
                                      </p:cBhvr>
                                    </p:animEffect>
                                  </p:childTnLst>
                                </p:cTn>
                              </p:par>
                              <p:par>
                                <p:cTn id="119" presetID="2" presetClass="entr" presetSubtype="4" accel="60000" fill="hold" nodeType="withEffect">
                                  <p:stCondLst>
                                    <p:cond delay="0"/>
                                  </p:stCondLst>
                                  <p:childTnLst>
                                    <p:set>
                                      <p:cBhvr>
                                        <p:cTn id="120" dur="1" fill="hold">
                                          <p:stCondLst>
                                            <p:cond delay="0"/>
                                          </p:stCondLst>
                                        </p:cTn>
                                        <p:tgtEl>
                                          <p:spTgt spid="146"/>
                                        </p:tgtEl>
                                        <p:attrNameLst>
                                          <p:attrName>style.visibility</p:attrName>
                                        </p:attrNameLst>
                                      </p:cBhvr>
                                      <p:to>
                                        <p:strVal val="visible"/>
                                      </p:to>
                                    </p:set>
                                    <p:anim calcmode="lin" valueType="num">
                                      <p:cBhvr additive="base">
                                        <p:cTn id="121" dur="500" fill="hold"/>
                                        <p:tgtEl>
                                          <p:spTgt spid="146"/>
                                        </p:tgtEl>
                                        <p:attrNameLst>
                                          <p:attrName>ppt_x</p:attrName>
                                        </p:attrNameLst>
                                      </p:cBhvr>
                                      <p:tavLst>
                                        <p:tav tm="0">
                                          <p:val>
                                            <p:strVal val="#ppt_x"/>
                                          </p:val>
                                        </p:tav>
                                        <p:tav tm="100000">
                                          <p:val>
                                            <p:strVal val="#ppt_x"/>
                                          </p:val>
                                        </p:tav>
                                      </p:tavLst>
                                    </p:anim>
                                    <p:anim calcmode="lin" valueType="num">
                                      <p:cBhvr additive="base">
                                        <p:cTn id="122" dur="500" fill="hold"/>
                                        <p:tgtEl>
                                          <p:spTgt spid="146"/>
                                        </p:tgtEl>
                                        <p:attrNameLst>
                                          <p:attrName>ppt_y</p:attrName>
                                        </p:attrNameLst>
                                      </p:cBhvr>
                                      <p:tavLst>
                                        <p:tav tm="0">
                                          <p:val>
                                            <p:strVal val="1+#ppt_h/2"/>
                                          </p:val>
                                        </p:tav>
                                        <p:tav tm="100000">
                                          <p:val>
                                            <p:strVal val="#ppt_y"/>
                                          </p:val>
                                        </p:tav>
                                      </p:tavLst>
                                    </p:anim>
                                  </p:childTnLst>
                                </p:cTn>
                              </p:par>
                              <p:par>
                                <p:cTn id="123" presetID="53" presetClass="entr" presetSubtype="16" fill="hold" grpId="0" nodeType="withEffect">
                                  <p:stCondLst>
                                    <p:cond delay="0"/>
                                  </p:stCondLst>
                                  <p:iterate type="lt">
                                    <p:tmPct val="10000"/>
                                  </p:iterate>
                                  <p:childTnLst>
                                    <p:set>
                                      <p:cBhvr>
                                        <p:cTn id="124" dur="1" fill="hold">
                                          <p:stCondLst>
                                            <p:cond delay="0"/>
                                          </p:stCondLst>
                                        </p:cTn>
                                        <p:tgtEl>
                                          <p:spTgt spid="77"/>
                                        </p:tgtEl>
                                        <p:attrNameLst>
                                          <p:attrName>style.visibility</p:attrName>
                                        </p:attrNameLst>
                                      </p:cBhvr>
                                      <p:to>
                                        <p:strVal val="visible"/>
                                      </p:to>
                                    </p:set>
                                    <p:anim calcmode="lin" valueType="num">
                                      <p:cBhvr>
                                        <p:cTn id="125" dur="500" fill="hold"/>
                                        <p:tgtEl>
                                          <p:spTgt spid="77"/>
                                        </p:tgtEl>
                                        <p:attrNameLst>
                                          <p:attrName>ppt_w</p:attrName>
                                        </p:attrNameLst>
                                      </p:cBhvr>
                                      <p:tavLst>
                                        <p:tav tm="0">
                                          <p:val>
                                            <p:fltVal val="0"/>
                                          </p:val>
                                        </p:tav>
                                        <p:tav tm="100000">
                                          <p:val>
                                            <p:strVal val="#ppt_w"/>
                                          </p:val>
                                        </p:tav>
                                      </p:tavLst>
                                    </p:anim>
                                    <p:anim calcmode="lin" valueType="num">
                                      <p:cBhvr>
                                        <p:cTn id="126" dur="500" fill="hold"/>
                                        <p:tgtEl>
                                          <p:spTgt spid="77"/>
                                        </p:tgtEl>
                                        <p:attrNameLst>
                                          <p:attrName>ppt_h</p:attrName>
                                        </p:attrNameLst>
                                      </p:cBhvr>
                                      <p:tavLst>
                                        <p:tav tm="0">
                                          <p:val>
                                            <p:fltVal val="0"/>
                                          </p:val>
                                        </p:tav>
                                        <p:tav tm="100000">
                                          <p:val>
                                            <p:strVal val="#ppt_h"/>
                                          </p:val>
                                        </p:tav>
                                      </p:tavLst>
                                    </p:anim>
                                    <p:animEffect transition="in" filter="fade">
                                      <p:cBhvr>
                                        <p:cTn id="127" dur="500"/>
                                        <p:tgtEl>
                                          <p:spTgt spid="77"/>
                                        </p:tgtEl>
                                      </p:cBhvr>
                                    </p:animEffect>
                                  </p:childTnLst>
                                </p:cTn>
                              </p:par>
                            </p:childTnLst>
                          </p:cTn>
                        </p:par>
                        <p:par>
                          <p:cTn id="128" fill="hold">
                            <p:stCondLst>
                              <p:cond delay="8250"/>
                            </p:stCondLst>
                            <p:childTnLst>
                              <p:par>
                                <p:cTn id="129" presetID="16" presetClass="entr" presetSubtype="37" fill="hold" grpId="0" nodeType="afterEffect">
                                  <p:stCondLst>
                                    <p:cond delay="0"/>
                                  </p:stCondLst>
                                  <p:childTnLst>
                                    <p:set>
                                      <p:cBhvr>
                                        <p:cTn id="130" dur="1" fill="hold">
                                          <p:stCondLst>
                                            <p:cond delay="0"/>
                                          </p:stCondLst>
                                        </p:cTn>
                                        <p:tgtEl>
                                          <p:spTgt spid="76"/>
                                        </p:tgtEl>
                                        <p:attrNameLst>
                                          <p:attrName>style.visibility</p:attrName>
                                        </p:attrNameLst>
                                      </p:cBhvr>
                                      <p:to>
                                        <p:strVal val="visible"/>
                                      </p:to>
                                    </p:set>
                                    <p:animEffect transition="in" filter="barn(outVertical)">
                                      <p:cBhvr>
                                        <p:cTn id="131" dur="500"/>
                                        <p:tgtEl>
                                          <p:spTgt spid="76"/>
                                        </p:tgtEl>
                                      </p:cBhvr>
                                    </p:animEffect>
                                  </p:childTnLst>
                                </p:cTn>
                              </p:par>
                            </p:childTnLst>
                          </p:cTn>
                        </p:par>
                        <p:par>
                          <p:cTn id="132" fill="hold">
                            <p:stCondLst>
                              <p:cond delay="8750"/>
                            </p:stCondLst>
                            <p:childTnLst>
                              <p:par>
                                <p:cTn id="133" presetID="22" presetClass="entr" presetSubtype="8" fill="hold" nodeType="afterEffect">
                                  <p:stCondLst>
                                    <p:cond delay="0"/>
                                  </p:stCondLst>
                                  <p:childTnLst>
                                    <p:set>
                                      <p:cBhvr>
                                        <p:cTn id="134" dur="1" fill="hold">
                                          <p:stCondLst>
                                            <p:cond delay="0"/>
                                          </p:stCondLst>
                                        </p:cTn>
                                        <p:tgtEl>
                                          <p:spTgt spid="54"/>
                                        </p:tgtEl>
                                        <p:attrNameLst>
                                          <p:attrName>style.visibility</p:attrName>
                                        </p:attrNameLst>
                                      </p:cBhvr>
                                      <p:to>
                                        <p:strVal val="visible"/>
                                      </p:to>
                                    </p:set>
                                    <p:animEffect transition="in" filter="wipe(left)">
                                      <p:cBhvr>
                                        <p:cTn id="135" dur="500"/>
                                        <p:tgtEl>
                                          <p:spTgt spid="54"/>
                                        </p:tgtEl>
                                      </p:cBhvr>
                                    </p:animEffect>
                                  </p:childTnLst>
                                </p:cTn>
                              </p:par>
                              <p:par>
                                <p:cTn id="136" presetID="2" presetClass="entr" presetSubtype="4" accel="60000" fill="hold" nodeType="withEffect">
                                  <p:stCondLst>
                                    <p:cond delay="0"/>
                                  </p:stCondLst>
                                  <p:childTnLst>
                                    <p:set>
                                      <p:cBhvr>
                                        <p:cTn id="137" dur="1" fill="hold">
                                          <p:stCondLst>
                                            <p:cond delay="0"/>
                                          </p:stCondLst>
                                        </p:cTn>
                                        <p:tgtEl>
                                          <p:spTgt spid="154"/>
                                        </p:tgtEl>
                                        <p:attrNameLst>
                                          <p:attrName>style.visibility</p:attrName>
                                        </p:attrNameLst>
                                      </p:cBhvr>
                                      <p:to>
                                        <p:strVal val="visible"/>
                                      </p:to>
                                    </p:set>
                                    <p:anim calcmode="lin" valueType="num">
                                      <p:cBhvr additive="base">
                                        <p:cTn id="138" dur="500" fill="hold"/>
                                        <p:tgtEl>
                                          <p:spTgt spid="154"/>
                                        </p:tgtEl>
                                        <p:attrNameLst>
                                          <p:attrName>ppt_x</p:attrName>
                                        </p:attrNameLst>
                                      </p:cBhvr>
                                      <p:tavLst>
                                        <p:tav tm="0">
                                          <p:val>
                                            <p:strVal val="#ppt_x"/>
                                          </p:val>
                                        </p:tav>
                                        <p:tav tm="100000">
                                          <p:val>
                                            <p:strVal val="#ppt_x"/>
                                          </p:val>
                                        </p:tav>
                                      </p:tavLst>
                                    </p:anim>
                                    <p:anim calcmode="lin" valueType="num">
                                      <p:cBhvr additive="base">
                                        <p:cTn id="139" dur="500" fill="hold"/>
                                        <p:tgtEl>
                                          <p:spTgt spid="154"/>
                                        </p:tgtEl>
                                        <p:attrNameLst>
                                          <p:attrName>ppt_y</p:attrName>
                                        </p:attrNameLst>
                                      </p:cBhvr>
                                      <p:tavLst>
                                        <p:tav tm="0">
                                          <p:val>
                                            <p:strVal val="1+#ppt_h/2"/>
                                          </p:val>
                                        </p:tav>
                                        <p:tav tm="100000">
                                          <p:val>
                                            <p:strVal val="#ppt_y"/>
                                          </p:val>
                                        </p:tav>
                                      </p:tavLst>
                                    </p:anim>
                                  </p:childTnLst>
                                </p:cTn>
                              </p:par>
                              <p:par>
                                <p:cTn id="140" presetID="53" presetClass="entr" presetSubtype="16" fill="hold" grpId="0" nodeType="withEffect">
                                  <p:stCondLst>
                                    <p:cond delay="0"/>
                                  </p:stCondLst>
                                  <p:iterate type="lt">
                                    <p:tmPct val="10000"/>
                                  </p:iterate>
                                  <p:childTnLst>
                                    <p:set>
                                      <p:cBhvr>
                                        <p:cTn id="141" dur="1" fill="hold">
                                          <p:stCondLst>
                                            <p:cond delay="0"/>
                                          </p:stCondLst>
                                        </p:cTn>
                                        <p:tgtEl>
                                          <p:spTgt spid="83"/>
                                        </p:tgtEl>
                                        <p:attrNameLst>
                                          <p:attrName>style.visibility</p:attrName>
                                        </p:attrNameLst>
                                      </p:cBhvr>
                                      <p:to>
                                        <p:strVal val="visible"/>
                                      </p:to>
                                    </p:set>
                                    <p:anim calcmode="lin" valueType="num">
                                      <p:cBhvr>
                                        <p:cTn id="142" dur="500" fill="hold"/>
                                        <p:tgtEl>
                                          <p:spTgt spid="83"/>
                                        </p:tgtEl>
                                        <p:attrNameLst>
                                          <p:attrName>ppt_w</p:attrName>
                                        </p:attrNameLst>
                                      </p:cBhvr>
                                      <p:tavLst>
                                        <p:tav tm="0">
                                          <p:val>
                                            <p:fltVal val="0"/>
                                          </p:val>
                                        </p:tav>
                                        <p:tav tm="100000">
                                          <p:val>
                                            <p:strVal val="#ppt_w"/>
                                          </p:val>
                                        </p:tav>
                                      </p:tavLst>
                                    </p:anim>
                                    <p:anim calcmode="lin" valueType="num">
                                      <p:cBhvr>
                                        <p:cTn id="143" dur="500" fill="hold"/>
                                        <p:tgtEl>
                                          <p:spTgt spid="83"/>
                                        </p:tgtEl>
                                        <p:attrNameLst>
                                          <p:attrName>ppt_h</p:attrName>
                                        </p:attrNameLst>
                                      </p:cBhvr>
                                      <p:tavLst>
                                        <p:tav tm="0">
                                          <p:val>
                                            <p:fltVal val="0"/>
                                          </p:val>
                                        </p:tav>
                                        <p:tav tm="100000">
                                          <p:val>
                                            <p:strVal val="#ppt_h"/>
                                          </p:val>
                                        </p:tav>
                                      </p:tavLst>
                                    </p:anim>
                                    <p:animEffect transition="in" filter="fade">
                                      <p:cBhvr>
                                        <p:cTn id="144" dur="500"/>
                                        <p:tgtEl>
                                          <p:spTgt spid="83"/>
                                        </p:tgtEl>
                                      </p:cBhvr>
                                    </p:animEffect>
                                  </p:childTnLst>
                                </p:cTn>
                              </p:par>
                            </p:childTnLst>
                          </p:cTn>
                        </p:par>
                        <p:par>
                          <p:cTn id="145" fill="hold">
                            <p:stCondLst>
                              <p:cond delay="9500"/>
                            </p:stCondLst>
                            <p:childTnLst>
                              <p:par>
                                <p:cTn id="146" presetID="16" presetClass="entr" presetSubtype="37" fill="hold" grpId="0" nodeType="afterEffect">
                                  <p:stCondLst>
                                    <p:cond delay="0"/>
                                  </p:stCondLst>
                                  <p:childTnLst>
                                    <p:set>
                                      <p:cBhvr>
                                        <p:cTn id="147" dur="1" fill="hold">
                                          <p:stCondLst>
                                            <p:cond delay="0"/>
                                          </p:stCondLst>
                                        </p:cTn>
                                        <p:tgtEl>
                                          <p:spTgt spid="82"/>
                                        </p:tgtEl>
                                        <p:attrNameLst>
                                          <p:attrName>style.visibility</p:attrName>
                                        </p:attrNameLst>
                                      </p:cBhvr>
                                      <p:to>
                                        <p:strVal val="visible"/>
                                      </p:to>
                                    </p:set>
                                    <p:animEffect transition="in" filter="barn(outVertical)">
                                      <p:cBhvr>
                                        <p:cTn id="14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2" grpId="0"/>
      <p:bldP spid="73" grpId="0"/>
      <p:bldP spid="74" grpId="0"/>
      <p:bldP spid="75" grpId="0"/>
      <p:bldP spid="76" grpId="0"/>
      <p:bldP spid="77" grpId="0"/>
      <p:bldP spid="78" grpId="0"/>
      <p:bldP spid="79" grpId="0"/>
      <p:bldP spid="80" grpId="0"/>
      <p:bldP spid="81" grpId="0"/>
      <p:bldP spid="82" grpId="0"/>
      <p:bldP spid="8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Freeform 5"/>
          <p:cNvSpPr>
            <a:spLocks/>
          </p:cNvSpPr>
          <p:nvPr/>
        </p:nvSpPr>
        <p:spPr bwMode="auto">
          <a:xfrm rot="5400000">
            <a:off x="4407694" y="1812132"/>
            <a:ext cx="3419475" cy="303053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9525">
            <a:solidFill>
              <a:srgbClr val="0070C0"/>
            </a:solidFill>
          </a:ln>
          <a:effectLst>
            <a:outerShdw blurRad="444500" dist="152400" dir="2700000" algn="tl" rotWithShape="0">
              <a:prstClr val="black">
                <a:alpha val="30000"/>
              </a:prstClr>
            </a:outerShdw>
          </a:effectLst>
        </p:spPr>
        <p:txBody>
          <a:bodyPr/>
          <a:lstStyle/>
          <a:p>
            <a:pPr fontAlgn="auto">
              <a:spcBef>
                <a:spcPts val="0"/>
              </a:spcBef>
              <a:spcAft>
                <a:spcPts val="0"/>
              </a:spcAft>
              <a:defRPr/>
            </a:pPr>
            <a:endParaRPr lang="zh-CN" altLang="en-US" sz="1600" b="1">
              <a:latin typeface="微软雅黑" panose="020B0503020204020204" pitchFamily="34" charset="-122"/>
              <a:ea typeface="微软雅黑" panose="020B0503020204020204" pitchFamily="34" charset="-122"/>
            </a:endParaRPr>
          </a:p>
        </p:txBody>
      </p:sp>
      <p:pic>
        <p:nvPicPr>
          <p:cNvPr id="18" name="Picture 3" descr="C:\Users\Administrator\Desktop\微立体创业计划\002.png"/>
          <p:cNvPicPr>
            <a:picLocks noChangeAspect="1" noChangeArrowheads="1"/>
          </p:cNvPicPr>
          <p:nvPr/>
        </p:nvPicPr>
        <p:blipFill>
          <a:blip r:embed="rId3"/>
          <a:srcRect/>
          <a:stretch>
            <a:fillRect/>
          </a:stretch>
        </p:blipFill>
        <p:spPr bwMode="auto">
          <a:xfrm>
            <a:off x="4297363" y="1484313"/>
            <a:ext cx="3671887" cy="3673475"/>
          </a:xfrm>
          <a:prstGeom prst="rect">
            <a:avLst/>
          </a:prstGeom>
          <a:noFill/>
          <a:effectLst>
            <a:outerShdw blurRad="292100" dist="177800" dir="2460000" sx="99000" sy="99000" algn="l" rotWithShape="0">
              <a:prstClr val="black">
                <a:alpha val="39000"/>
              </a:prstClr>
            </a:outerShdw>
          </a:effectLst>
          <a:extLst/>
        </p:spPr>
      </p:pic>
      <p:sp>
        <p:nvSpPr>
          <p:cNvPr id="19" name="Freeform 5"/>
          <p:cNvSpPr>
            <a:spLocks/>
          </p:cNvSpPr>
          <p:nvPr/>
        </p:nvSpPr>
        <p:spPr bwMode="auto">
          <a:xfrm rot="5400000">
            <a:off x="4279900" y="2035176"/>
            <a:ext cx="1095375" cy="97155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25400">
            <a:noFill/>
          </a:ln>
          <a:effectLst>
            <a:outerShdw blurRad="444500" dist="152400" dir="2700000" algn="tl" rotWithShape="0">
              <a:prstClr val="black">
                <a:alpha val="30000"/>
              </a:prstClr>
            </a:outerShdw>
          </a:effectLst>
        </p:spPr>
        <p:txBody>
          <a:bodyPr/>
          <a:lstStyle/>
          <a:p>
            <a:pPr fontAlgn="auto">
              <a:spcBef>
                <a:spcPts val="0"/>
              </a:spcBef>
              <a:spcAft>
                <a:spcPts val="0"/>
              </a:spcAft>
              <a:defRPr/>
            </a:pPr>
            <a:endParaRPr lang="zh-CN" altLang="en-US" sz="1600" b="1">
              <a:latin typeface="微软雅黑" panose="020B0503020204020204" pitchFamily="34" charset="-122"/>
              <a:ea typeface="微软雅黑" panose="020B0503020204020204" pitchFamily="34" charset="-122"/>
            </a:endParaRPr>
          </a:p>
        </p:txBody>
      </p:sp>
      <p:sp>
        <p:nvSpPr>
          <p:cNvPr id="20" name="TextBox 7"/>
          <p:cNvSpPr>
            <a:spLocks noChangeArrowheads="1"/>
          </p:cNvSpPr>
          <p:nvPr/>
        </p:nvSpPr>
        <p:spPr bwMode="auto">
          <a:xfrm>
            <a:off x="4179888" y="2301875"/>
            <a:ext cx="1260475" cy="492125"/>
          </a:xfrm>
          <a:prstGeom prst="rect">
            <a:avLst/>
          </a:prstGeom>
          <a:noFill/>
          <a:ln w="9525">
            <a:noFill/>
            <a:miter lim="800000"/>
            <a:headEnd/>
            <a:tailEnd/>
          </a:ln>
        </p:spPr>
        <p:txBody>
          <a:bodyPr lIns="0" tIns="0" rIns="0" bIns="0">
            <a:spAutoFit/>
          </a:bodyPr>
          <a:lstStyle/>
          <a:p>
            <a:pPr algn="ctr"/>
            <a:r>
              <a:rPr lang="en-US" altLang="zh-CN" sz="3200" b="1" dirty="0">
                <a:solidFill>
                  <a:schemeClr val="bg1"/>
                </a:solidFill>
                <a:latin typeface="Impact MT Std"/>
                <a:ea typeface="微软雅黑" pitchFamily="34" charset="-122"/>
                <a:sym typeface="微软雅黑" pitchFamily="34" charset="-122"/>
              </a:rPr>
              <a:t>05</a:t>
            </a:r>
            <a:endParaRPr lang="zh-CN" altLang="en-US" sz="3200" b="1" dirty="0">
              <a:solidFill>
                <a:schemeClr val="bg1"/>
              </a:solidFill>
              <a:latin typeface="Impact MT Std"/>
              <a:ea typeface="微软雅黑" pitchFamily="34" charset="-122"/>
              <a:sym typeface="微软雅黑" pitchFamily="34" charset="-122"/>
            </a:endParaRPr>
          </a:p>
        </p:txBody>
      </p:sp>
      <p:sp>
        <p:nvSpPr>
          <p:cNvPr id="21" name="文本框 163"/>
          <p:cNvSpPr txBox="1"/>
          <p:nvPr/>
        </p:nvSpPr>
        <p:spPr>
          <a:xfrm>
            <a:off x="4792663" y="2660650"/>
            <a:ext cx="2705100" cy="954107"/>
          </a:xfrm>
          <a:prstGeom prst="rect">
            <a:avLst/>
          </a:prstGeom>
          <a:noFill/>
        </p:spPr>
        <p:txBody>
          <a:bodyPr>
            <a:spAutoFit/>
          </a:bodyPr>
          <a:lstStyle/>
          <a:p>
            <a:pPr algn="ctr" fontAlgn="auto">
              <a:spcBef>
                <a:spcPts val="0"/>
              </a:spcBef>
              <a:spcAft>
                <a:spcPts val="0"/>
              </a:spcAft>
              <a:defRPr/>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第五部分  </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fontAlgn="auto">
              <a:spcBef>
                <a:spcPts val="0"/>
              </a:spcBef>
              <a:spcAft>
                <a:spcPts val="0"/>
              </a:spcAft>
              <a:defRPr/>
            </a:pPr>
            <a:r>
              <a:rPr lang="en-US" altLang="zh-CN" sz="2000" b="1" dirty="0">
                <a:solidFill>
                  <a:srgbClr val="0070C0"/>
                </a:solidFill>
                <a:latin typeface="微软雅黑" panose="020B0503020204020204" pitchFamily="34" charset="-122"/>
                <a:ea typeface="微软雅黑" panose="020B0503020204020204" pitchFamily="34" charset="-122"/>
                <a:cs typeface="Arial" panose="020B0604020202020204" pitchFamily="34" charset="0"/>
              </a:rPr>
              <a:t> </a:t>
            </a:r>
            <a:r>
              <a:rPr lang="zh-CN" altLang="en-US" sz="3600" b="1" dirty="0">
                <a:solidFill>
                  <a:srgbClr val="0070C0"/>
                </a:solidFill>
                <a:latin typeface="微软雅黑" panose="020B0503020204020204" pitchFamily="34" charset="-122"/>
                <a:ea typeface="微软雅黑" panose="020B0503020204020204" pitchFamily="34" charset="-122"/>
                <a:cs typeface="Arial" panose="020B0604020202020204" pitchFamily="34" charset="0"/>
              </a:rPr>
              <a:t>加盟合作</a:t>
            </a:r>
          </a:p>
        </p:txBody>
      </p:sp>
      <p:sp>
        <p:nvSpPr>
          <p:cNvPr id="2" name="矩形 1"/>
          <p:cNvSpPr/>
          <p:nvPr/>
        </p:nvSpPr>
        <p:spPr>
          <a:xfrm>
            <a:off x="5665788" y="4002088"/>
            <a:ext cx="833437" cy="4921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85" name="Picture 3" descr="C:\Users\Administrator\Desktop\微立体创业计划\002.png"/>
          <p:cNvPicPr>
            <a:picLocks noChangeAspect="1" noChangeArrowheads="1"/>
          </p:cNvPicPr>
          <p:nvPr/>
        </p:nvPicPr>
        <p:blipFill>
          <a:blip r:embed="rId4"/>
          <a:srcRect/>
          <a:stretch>
            <a:fillRect/>
          </a:stretch>
        </p:blipFill>
        <p:spPr bwMode="auto">
          <a:xfrm>
            <a:off x="7980363" y="5661025"/>
            <a:ext cx="2447925" cy="2447925"/>
          </a:xfrm>
          <a:prstGeom prst="rect">
            <a:avLst/>
          </a:prstGeom>
          <a:noFill/>
          <a:effectLst>
            <a:outerShdw blurRad="292100" dist="177800" dir="2460000" sx="99000" sy="99000" algn="l" rotWithShape="0">
              <a:prstClr val="black">
                <a:alpha val="39000"/>
              </a:prstClr>
            </a:outerShdw>
          </a:effectLst>
          <a:extLst/>
        </p:spPr>
      </p:pic>
      <p:pic>
        <p:nvPicPr>
          <p:cNvPr id="86" name="Picture 3" descr="C:\Users\Administrator\Desktop\微立体创业计划\002.png"/>
          <p:cNvPicPr>
            <a:picLocks noChangeAspect="1" noChangeArrowheads="1"/>
          </p:cNvPicPr>
          <p:nvPr/>
        </p:nvPicPr>
        <p:blipFill>
          <a:blip r:embed="rId4"/>
          <a:srcRect/>
          <a:stretch>
            <a:fillRect/>
          </a:stretch>
        </p:blipFill>
        <p:spPr bwMode="auto">
          <a:xfrm>
            <a:off x="8977313" y="4005263"/>
            <a:ext cx="2449512" cy="2447925"/>
          </a:xfrm>
          <a:prstGeom prst="rect">
            <a:avLst/>
          </a:prstGeom>
          <a:noFill/>
          <a:effectLst>
            <a:outerShdw blurRad="292100" dist="177800" dir="2460000" sx="99000" sy="99000" algn="l" rotWithShape="0">
              <a:prstClr val="black">
                <a:alpha val="39000"/>
              </a:prstClr>
            </a:outerShdw>
          </a:effectLst>
          <a:extLst/>
        </p:spPr>
      </p:pic>
      <p:pic>
        <p:nvPicPr>
          <p:cNvPr id="87" name="Picture 3" descr="C:\Users\Administrator\Desktop\微立体创业计划\002.png"/>
          <p:cNvPicPr>
            <a:picLocks noChangeAspect="1" noChangeArrowheads="1"/>
          </p:cNvPicPr>
          <p:nvPr/>
        </p:nvPicPr>
        <p:blipFill>
          <a:blip r:embed="rId5"/>
          <a:srcRect/>
          <a:stretch>
            <a:fillRect/>
          </a:stretch>
        </p:blipFill>
        <p:spPr bwMode="auto">
          <a:xfrm>
            <a:off x="9958388" y="5634038"/>
            <a:ext cx="2547937" cy="2547937"/>
          </a:xfrm>
          <a:prstGeom prst="rect">
            <a:avLst/>
          </a:prstGeom>
          <a:noFill/>
          <a:effectLst>
            <a:outerShdw blurRad="292100" dist="177800" dir="2460000" sx="99000" sy="99000" algn="l" rotWithShape="0">
              <a:prstClr val="black">
                <a:alpha val="39000"/>
              </a:prstClr>
            </a:outerShdw>
          </a:effectLst>
          <a:extLst/>
        </p:spPr>
      </p:pic>
      <p:pic>
        <p:nvPicPr>
          <p:cNvPr id="91" name="Picture 3" descr="C:\Users\Administrator\Desktop\微立体创业计划\002.png"/>
          <p:cNvPicPr>
            <a:picLocks noChangeAspect="1" noChangeArrowheads="1"/>
          </p:cNvPicPr>
          <p:nvPr/>
        </p:nvPicPr>
        <p:blipFill>
          <a:blip r:embed="rId4"/>
          <a:srcRect/>
          <a:stretch>
            <a:fillRect/>
          </a:stretch>
        </p:blipFill>
        <p:spPr bwMode="auto">
          <a:xfrm>
            <a:off x="-311150" y="5661025"/>
            <a:ext cx="2447925" cy="2447925"/>
          </a:xfrm>
          <a:prstGeom prst="rect">
            <a:avLst/>
          </a:prstGeom>
          <a:noFill/>
          <a:effectLst>
            <a:outerShdw blurRad="292100" dist="177800" dir="2460000" sx="99000" sy="99000" algn="l" rotWithShape="0">
              <a:prstClr val="black">
                <a:alpha val="39000"/>
              </a:prstClr>
            </a:outerShdw>
          </a:effectLst>
          <a:extLst/>
        </p:spPr>
      </p:pic>
      <p:pic>
        <p:nvPicPr>
          <p:cNvPr id="92" name="Picture 3" descr="C:\Users\Administrator\Desktop\微立体创业计划\002.png"/>
          <p:cNvPicPr>
            <a:picLocks noChangeAspect="1" noChangeArrowheads="1"/>
          </p:cNvPicPr>
          <p:nvPr/>
        </p:nvPicPr>
        <p:blipFill>
          <a:blip r:embed="rId4"/>
          <a:srcRect/>
          <a:stretch>
            <a:fillRect/>
          </a:stretch>
        </p:blipFill>
        <p:spPr bwMode="auto">
          <a:xfrm>
            <a:off x="685800" y="4005263"/>
            <a:ext cx="2447925" cy="2447925"/>
          </a:xfrm>
          <a:prstGeom prst="rect">
            <a:avLst/>
          </a:prstGeom>
          <a:noFill/>
          <a:effectLst>
            <a:outerShdw blurRad="292100" dist="177800" dir="2460000" sx="99000" sy="99000" algn="l" rotWithShape="0">
              <a:prstClr val="black">
                <a:alpha val="39000"/>
              </a:prstClr>
            </a:outerShdw>
          </a:effectLst>
          <a:extLst/>
        </p:spPr>
      </p:pic>
      <p:pic>
        <p:nvPicPr>
          <p:cNvPr id="93" name="Picture 3" descr="C:\Users\Administrator\Desktop\微立体创业计划\002.png"/>
          <p:cNvPicPr>
            <a:picLocks noChangeAspect="1" noChangeArrowheads="1"/>
          </p:cNvPicPr>
          <p:nvPr/>
        </p:nvPicPr>
        <p:blipFill>
          <a:blip r:embed="rId5"/>
          <a:srcRect/>
          <a:stretch>
            <a:fillRect/>
          </a:stretch>
        </p:blipFill>
        <p:spPr bwMode="auto">
          <a:xfrm>
            <a:off x="1666875" y="5634038"/>
            <a:ext cx="2547938" cy="2547937"/>
          </a:xfrm>
          <a:prstGeom prst="rect">
            <a:avLst/>
          </a:prstGeom>
          <a:noFill/>
          <a:effectLst>
            <a:outerShdw blurRad="292100" dist="177800" dir="2460000" sx="99000" sy="99000" algn="l" rotWithShape="0">
              <a:prstClr val="black">
                <a:alpha val="39000"/>
              </a:prstClr>
            </a:outerShdw>
          </a:effectLst>
          <a:extLst/>
        </p:spPr>
      </p:pic>
    </p:spTree>
    <p:extLst>
      <p:ext uri="{BB962C8B-B14F-4D97-AF65-F5344CB8AC3E}">
        <p14:creationId xmlns:p14="http://schemas.microsoft.com/office/powerpoint/2010/main" val="272828403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75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2" presetClass="entr" presetSubtype="0" fill="hold" grpId="0" nodeType="withEffect">
                                  <p:stCondLst>
                                    <p:cond delay="0"/>
                                  </p:stCondLst>
                                  <p:iterate type="lt">
                                    <p:tmPct val="10000"/>
                                  </p:iterate>
                                  <p:childTnLst>
                                    <p:set>
                                      <p:cBhvr>
                                        <p:cTn id="16" dur="1" fill="hold">
                                          <p:stCondLst>
                                            <p:cond delay="0"/>
                                          </p:stCondLst>
                                        </p:cTn>
                                        <p:tgtEl>
                                          <p:spTgt spid="20"/>
                                        </p:tgtEl>
                                        <p:attrNameLst>
                                          <p:attrName>style.visibility</p:attrName>
                                        </p:attrNameLst>
                                      </p:cBhvr>
                                      <p:to>
                                        <p:strVal val="visible"/>
                                      </p:to>
                                    </p:set>
                                    <p:animScale>
                                      <p:cBhvr>
                                        <p:cTn id="17"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0"/>
                                        </p:tgtEl>
                                        <p:attrNameLst>
                                          <p:attrName>ppt_x</p:attrName>
                                          <p:attrName>ppt_y</p:attrName>
                                        </p:attrNameLst>
                                      </p:cBhvr>
                                    </p:animMotion>
                                    <p:animEffect transition="in" filter="fade">
                                      <p:cBhvr>
                                        <p:cTn id="19" dur="1000"/>
                                        <p:tgtEl>
                                          <p:spTgt spid="20"/>
                                        </p:tgtEl>
                                      </p:cBhvr>
                                    </p:animEffect>
                                  </p:childTnLst>
                                </p:cTn>
                              </p:par>
                            </p:childTnLst>
                          </p:cTn>
                        </p:par>
                        <p:par>
                          <p:cTn id="20" fill="hold">
                            <p:stCondLst>
                              <p:cond delay="1250"/>
                            </p:stCondLst>
                            <p:childTnLst>
                              <p:par>
                                <p:cTn id="21" presetID="12" presetClass="entr" presetSubtype="4"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p:tgtEl>
                                          <p:spTgt spid="21"/>
                                        </p:tgtEl>
                                        <p:attrNameLst>
                                          <p:attrName>ppt_y</p:attrName>
                                        </p:attrNameLst>
                                      </p:cBhvr>
                                      <p:tavLst>
                                        <p:tav tm="0">
                                          <p:val>
                                            <p:strVal val="#ppt_y+#ppt_h*1.125000"/>
                                          </p:val>
                                        </p:tav>
                                        <p:tav tm="100000">
                                          <p:val>
                                            <p:strVal val="#ppt_y"/>
                                          </p:val>
                                        </p:tav>
                                      </p:tavLst>
                                    </p:anim>
                                    <p:animEffect transition="in" filter="wipe(up)">
                                      <p:cBhvr>
                                        <p:cTn id="24" dur="500"/>
                                        <p:tgtEl>
                                          <p:spTgt spid="21"/>
                                        </p:tgtEl>
                                      </p:cBhvr>
                                    </p:animEffect>
                                  </p:childTnLst>
                                </p:cTn>
                              </p:par>
                            </p:childTnLst>
                          </p:cTn>
                        </p:par>
                        <p:par>
                          <p:cTn id="25" fill="hold">
                            <p:stCondLst>
                              <p:cond delay="1750"/>
                            </p:stCondLst>
                            <p:childTnLst>
                              <p:par>
                                <p:cTn id="26" presetID="42" presetClass="entr" presetSubtype="0"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par>
                          <p:cTn id="31" fill="hold">
                            <p:stCondLst>
                              <p:cond delay="2750"/>
                            </p:stCondLst>
                            <p:childTnLst>
                              <p:par>
                                <p:cTn id="32" presetID="21" presetClass="entr" presetSubtype="1" fill="hold"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wheel(1)">
                                      <p:cBhvr>
                                        <p:cTn id="34" dur="2000"/>
                                        <p:tgtEl>
                                          <p:spTgt spid="45"/>
                                        </p:tgtEl>
                                      </p:cBhvr>
                                    </p:animEffect>
                                  </p:childTnLst>
                                </p:cTn>
                              </p:par>
                              <p:par>
                                <p:cTn id="35" presetID="42" presetClass="entr" presetSubtype="0" fill="hold" nodeType="withEffect">
                                  <p:stCondLst>
                                    <p:cond delay="750"/>
                                  </p:stCondLst>
                                  <p:childTnLst>
                                    <p:set>
                                      <p:cBhvr>
                                        <p:cTn id="36" dur="1" fill="hold">
                                          <p:stCondLst>
                                            <p:cond delay="0"/>
                                          </p:stCondLst>
                                        </p:cTn>
                                        <p:tgtEl>
                                          <p:spTgt spid="85"/>
                                        </p:tgtEl>
                                        <p:attrNameLst>
                                          <p:attrName>style.visibility</p:attrName>
                                        </p:attrNameLst>
                                      </p:cBhvr>
                                      <p:to>
                                        <p:strVal val="visible"/>
                                      </p:to>
                                    </p:set>
                                    <p:animEffect transition="in" filter="fade">
                                      <p:cBhvr>
                                        <p:cTn id="37" dur="500"/>
                                        <p:tgtEl>
                                          <p:spTgt spid="85"/>
                                        </p:tgtEl>
                                      </p:cBhvr>
                                    </p:animEffect>
                                    <p:anim calcmode="lin" valueType="num">
                                      <p:cBhvr>
                                        <p:cTn id="38" dur="500" fill="hold"/>
                                        <p:tgtEl>
                                          <p:spTgt spid="85"/>
                                        </p:tgtEl>
                                        <p:attrNameLst>
                                          <p:attrName>ppt_x</p:attrName>
                                        </p:attrNameLst>
                                      </p:cBhvr>
                                      <p:tavLst>
                                        <p:tav tm="0">
                                          <p:val>
                                            <p:strVal val="#ppt_x"/>
                                          </p:val>
                                        </p:tav>
                                        <p:tav tm="100000">
                                          <p:val>
                                            <p:strVal val="#ppt_x"/>
                                          </p:val>
                                        </p:tav>
                                      </p:tavLst>
                                    </p:anim>
                                    <p:anim calcmode="lin" valueType="num">
                                      <p:cBhvr>
                                        <p:cTn id="39" dur="500" fill="hold"/>
                                        <p:tgtEl>
                                          <p:spTgt spid="8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750"/>
                                  </p:stCondLst>
                                  <p:childTnLst>
                                    <p:set>
                                      <p:cBhvr>
                                        <p:cTn id="41" dur="1" fill="hold">
                                          <p:stCondLst>
                                            <p:cond delay="0"/>
                                          </p:stCondLst>
                                        </p:cTn>
                                        <p:tgtEl>
                                          <p:spTgt spid="86"/>
                                        </p:tgtEl>
                                        <p:attrNameLst>
                                          <p:attrName>style.visibility</p:attrName>
                                        </p:attrNameLst>
                                      </p:cBhvr>
                                      <p:to>
                                        <p:strVal val="visible"/>
                                      </p:to>
                                    </p:set>
                                    <p:animEffect transition="in" filter="fade">
                                      <p:cBhvr>
                                        <p:cTn id="42" dur="500"/>
                                        <p:tgtEl>
                                          <p:spTgt spid="86"/>
                                        </p:tgtEl>
                                      </p:cBhvr>
                                    </p:animEffect>
                                    <p:anim calcmode="lin" valueType="num">
                                      <p:cBhvr>
                                        <p:cTn id="43" dur="500" fill="hold"/>
                                        <p:tgtEl>
                                          <p:spTgt spid="86"/>
                                        </p:tgtEl>
                                        <p:attrNameLst>
                                          <p:attrName>ppt_x</p:attrName>
                                        </p:attrNameLst>
                                      </p:cBhvr>
                                      <p:tavLst>
                                        <p:tav tm="0">
                                          <p:val>
                                            <p:strVal val="#ppt_x"/>
                                          </p:val>
                                        </p:tav>
                                        <p:tav tm="100000">
                                          <p:val>
                                            <p:strVal val="#ppt_x"/>
                                          </p:val>
                                        </p:tav>
                                      </p:tavLst>
                                    </p:anim>
                                    <p:anim calcmode="lin" valueType="num">
                                      <p:cBhvr>
                                        <p:cTn id="44" dur="500" fill="hold"/>
                                        <p:tgtEl>
                                          <p:spTgt spid="86"/>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750"/>
                                  </p:stCondLst>
                                  <p:childTnLst>
                                    <p:set>
                                      <p:cBhvr>
                                        <p:cTn id="46" dur="1" fill="hold">
                                          <p:stCondLst>
                                            <p:cond delay="0"/>
                                          </p:stCondLst>
                                        </p:cTn>
                                        <p:tgtEl>
                                          <p:spTgt spid="87"/>
                                        </p:tgtEl>
                                        <p:attrNameLst>
                                          <p:attrName>style.visibility</p:attrName>
                                        </p:attrNameLst>
                                      </p:cBhvr>
                                      <p:to>
                                        <p:strVal val="visible"/>
                                      </p:to>
                                    </p:set>
                                    <p:animEffect transition="in" filter="fade">
                                      <p:cBhvr>
                                        <p:cTn id="47" dur="500"/>
                                        <p:tgtEl>
                                          <p:spTgt spid="87"/>
                                        </p:tgtEl>
                                      </p:cBhvr>
                                    </p:animEffect>
                                    <p:anim calcmode="lin" valueType="num">
                                      <p:cBhvr>
                                        <p:cTn id="48" dur="500" fill="hold"/>
                                        <p:tgtEl>
                                          <p:spTgt spid="87"/>
                                        </p:tgtEl>
                                        <p:attrNameLst>
                                          <p:attrName>ppt_x</p:attrName>
                                        </p:attrNameLst>
                                      </p:cBhvr>
                                      <p:tavLst>
                                        <p:tav tm="0">
                                          <p:val>
                                            <p:strVal val="#ppt_x"/>
                                          </p:val>
                                        </p:tav>
                                        <p:tav tm="100000">
                                          <p:val>
                                            <p:strVal val="#ppt_x"/>
                                          </p:val>
                                        </p:tav>
                                      </p:tavLst>
                                    </p:anim>
                                    <p:anim calcmode="lin" valueType="num">
                                      <p:cBhvr>
                                        <p:cTn id="49" dur="500" fill="hold"/>
                                        <p:tgtEl>
                                          <p:spTgt spid="87"/>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750"/>
                                  </p:stCondLst>
                                  <p:childTnLst>
                                    <p:set>
                                      <p:cBhvr>
                                        <p:cTn id="51" dur="1" fill="hold">
                                          <p:stCondLst>
                                            <p:cond delay="0"/>
                                          </p:stCondLst>
                                        </p:cTn>
                                        <p:tgtEl>
                                          <p:spTgt spid="91"/>
                                        </p:tgtEl>
                                        <p:attrNameLst>
                                          <p:attrName>style.visibility</p:attrName>
                                        </p:attrNameLst>
                                      </p:cBhvr>
                                      <p:to>
                                        <p:strVal val="visible"/>
                                      </p:to>
                                    </p:set>
                                    <p:animEffect transition="in" filter="fade">
                                      <p:cBhvr>
                                        <p:cTn id="52" dur="500"/>
                                        <p:tgtEl>
                                          <p:spTgt spid="91"/>
                                        </p:tgtEl>
                                      </p:cBhvr>
                                    </p:animEffect>
                                    <p:anim calcmode="lin" valueType="num">
                                      <p:cBhvr>
                                        <p:cTn id="53" dur="500" fill="hold"/>
                                        <p:tgtEl>
                                          <p:spTgt spid="91"/>
                                        </p:tgtEl>
                                        <p:attrNameLst>
                                          <p:attrName>ppt_x</p:attrName>
                                        </p:attrNameLst>
                                      </p:cBhvr>
                                      <p:tavLst>
                                        <p:tav tm="0">
                                          <p:val>
                                            <p:strVal val="#ppt_x"/>
                                          </p:val>
                                        </p:tav>
                                        <p:tav tm="100000">
                                          <p:val>
                                            <p:strVal val="#ppt_x"/>
                                          </p:val>
                                        </p:tav>
                                      </p:tavLst>
                                    </p:anim>
                                    <p:anim calcmode="lin" valueType="num">
                                      <p:cBhvr>
                                        <p:cTn id="54" dur="500" fill="hold"/>
                                        <p:tgtEl>
                                          <p:spTgt spid="91"/>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750"/>
                                  </p:stCondLst>
                                  <p:childTnLst>
                                    <p:set>
                                      <p:cBhvr>
                                        <p:cTn id="56" dur="1" fill="hold">
                                          <p:stCondLst>
                                            <p:cond delay="0"/>
                                          </p:stCondLst>
                                        </p:cTn>
                                        <p:tgtEl>
                                          <p:spTgt spid="92"/>
                                        </p:tgtEl>
                                        <p:attrNameLst>
                                          <p:attrName>style.visibility</p:attrName>
                                        </p:attrNameLst>
                                      </p:cBhvr>
                                      <p:to>
                                        <p:strVal val="visible"/>
                                      </p:to>
                                    </p:set>
                                    <p:animEffect transition="in" filter="fade">
                                      <p:cBhvr>
                                        <p:cTn id="57" dur="500"/>
                                        <p:tgtEl>
                                          <p:spTgt spid="92"/>
                                        </p:tgtEl>
                                      </p:cBhvr>
                                    </p:animEffect>
                                    <p:anim calcmode="lin" valueType="num">
                                      <p:cBhvr>
                                        <p:cTn id="58" dur="500" fill="hold"/>
                                        <p:tgtEl>
                                          <p:spTgt spid="92"/>
                                        </p:tgtEl>
                                        <p:attrNameLst>
                                          <p:attrName>ppt_x</p:attrName>
                                        </p:attrNameLst>
                                      </p:cBhvr>
                                      <p:tavLst>
                                        <p:tav tm="0">
                                          <p:val>
                                            <p:strVal val="#ppt_x"/>
                                          </p:val>
                                        </p:tav>
                                        <p:tav tm="100000">
                                          <p:val>
                                            <p:strVal val="#ppt_x"/>
                                          </p:val>
                                        </p:tav>
                                      </p:tavLst>
                                    </p:anim>
                                    <p:anim calcmode="lin" valueType="num">
                                      <p:cBhvr>
                                        <p:cTn id="59" dur="500" fill="hold"/>
                                        <p:tgtEl>
                                          <p:spTgt spid="92"/>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750"/>
                                  </p:stCondLst>
                                  <p:childTnLst>
                                    <p:set>
                                      <p:cBhvr>
                                        <p:cTn id="61" dur="1" fill="hold">
                                          <p:stCondLst>
                                            <p:cond delay="0"/>
                                          </p:stCondLst>
                                        </p:cTn>
                                        <p:tgtEl>
                                          <p:spTgt spid="93"/>
                                        </p:tgtEl>
                                        <p:attrNameLst>
                                          <p:attrName>style.visibility</p:attrName>
                                        </p:attrNameLst>
                                      </p:cBhvr>
                                      <p:to>
                                        <p:strVal val="visible"/>
                                      </p:to>
                                    </p:set>
                                    <p:animEffect transition="in" filter="fade">
                                      <p:cBhvr>
                                        <p:cTn id="62" dur="500"/>
                                        <p:tgtEl>
                                          <p:spTgt spid="93"/>
                                        </p:tgtEl>
                                      </p:cBhvr>
                                    </p:animEffect>
                                    <p:anim calcmode="lin" valueType="num">
                                      <p:cBhvr>
                                        <p:cTn id="63" dur="500" fill="hold"/>
                                        <p:tgtEl>
                                          <p:spTgt spid="93"/>
                                        </p:tgtEl>
                                        <p:attrNameLst>
                                          <p:attrName>ppt_x</p:attrName>
                                        </p:attrNameLst>
                                      </p:cBhvr>
                                      <p:tavLst>
                                        <p:tav tm="0">
                                          <p:val>
                                            <p:strVal val="#ppt_x"/>
                                          </p:val>
                                        </p:tav>
                                        <p:tav tm="100000">
                                          <p:val>
                                            <p:strVal val="#ppt_x"/>
                                          </p:val>
                                        </p:tav>
                                      </p:tavLst>
                                    </p:anim>
                                    <p:anim calcmode="lin" valueType="num">
                                      <p:cBhvr>
                                        <p:cTn id="64" dur="500" fill="hold"/>
                                        <p:tgtEl>
                                          <p:spTgt spid="9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9" name="Picture 3" descr="C:\Users\Administrator\Desktop\微立体创业计划\002.png"/>
          <p:cNvPicPr>
            <a:picLocks noChangeAspect="1" noChangeArrowheads="1"/>
          </p:cNvPicPr>
          <p:nvPr/>
        </p:nvPicPr>
        <p:blipFill>
          <a:blip r:embed="rId4"/>
          <a:srcRect/>
          <a:stretch>
            <a:fillRect/>
          </a:stretch>
        </p:blipFill>
        <p:spPr bwMode="auto">
          <a:xfrm>
            <a:off x="193675" y="120650"/>
            <a:ext cx="935038" cy="936625"/>
          </a:xfrm>
          <a:prstGeom prst="rect">
            <a:avLst/>
          </a:prstGeom>
          <a:noFill/>
          <a:effectLst>
            <a:outerShdw blurRad="292100" dist="177800" dir="2460000" sx="99000" sy="99000" algn="l" rotWithShape="0">
              <a:prstClr val="black">
                <a:alpha val="39000"/>
              </a:prstClr>
            </a:outerShdw>
          </a:effectLst>
          <a:extLst/>
        </p:spPr>
      </p:pic>
      <p:sp>
        <p:nvSpPr>
          <p:cNvPr id="7" name="KSO_Shape"/>
          <p:cNvSpPr>
            <a:spLocks/>
          </p:cNvSpPr>
          <p:nvPr/>
        </p:nvSpPr>
        <p:spPr bwMode="auto">
          <a:xfrm>
            <a:off x="454025" y="373063"/>
            <a:ext cx="412750" cy="396875"/>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chemeClr val="bg1"/>
              </a:solidFill>
              <a:latin typeface="+mn-lt"/>
              <a:ea typeface="宋体" panose="02010600030101010101" pitchFamily="2" charset="-122"/>
            </a:endParaRPr>
          </a:p>
        </p:txBody>
      </p:sp>
      <p:sp>
        <p:nvSpPr>
          <p:cNvPr id="8" name="TextBox 7"/>
          <p:cNvSpPr txBox="1"/>
          <p:nvPr/>
        </p:nvSpPr>
        <p:spPr>
          <a:xfrm>
            <a:off x="1128713" y="404813"/>
            <a:ext cx="1107996" cy="369332"/>
          </a:xfrm>
          <a:prstGeom prst="rect">
            <a:avLst/>
          </a:prstGeom>
          <a:noFill/>
        </p:spPr>
        <p:txBody>
          <a:bodyPr wrap="none">
            <a:spAutoFit/>
          </a:bodyPr>
          <a:lstStyle/>
          <a:p>
            <a:pPr fontAlgn="auto">
              <a:spcBef>
                <a:spcPts val="0"/>
              </a:spcBef>
              <a:spcAft>
                <a:spcPts val="0"/>
              </a:spcAft>
              <a:defRPr/>
            </a:pPr>
            <a:r>
              <a:rPr lang="zh-CN" altLang="en-US" b="1" dirty="0">
                <a:solidFill>
                  <a:srgbClr val="0070C0"/>
                </a:solidFill>
                <a:latin typeface="微软雅黑" pitchFamily="34" charset="-122"/>
                <a:ea typeface="微软雅黑" pitchFamily="34" charset="-122"/>
                <a:sym typeface="Arial" pitchFamily="34" charset="0"/>
              </a:rPr>
              <a:t>加盟合作</a:t>
            </a:r>
            <a:endParaRPr lang="zh-CN" altLang="en-US" sz="1400" baseline="-3000" dirty="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endParaRPr>
          </a:p>
        </p:txBody>
      </p:sp>
      <p:grpSp>
        <p:nvGrpSpPr>
          <p:cNvPr id="5" name="组合 4"/>
          <p:cNvGrpSpPr/>
          <p:nvPr/>
        </p:nvGrpSpPr>
        <p:grpSpPr>
          <a:xfrm>
            <a:off x="7807659" y="1340768"/>
            <a:ext cx="3040075" cy="2020624"/>
            <a:chOff x="4304043" y="1286668"/>
            <a:chExt cx="3837944" cy="2757793"/>
          </a:xfrm>
          <a:effectLst>
            <a:outerShdw blurRad="381000" dist="254000" dir="8100000" algn="tr" rotWithShape="0">
              <a:prstClr val="black">
                <a:alpha val="40000"/>
              </a:prstClr>
            </a:outerShdw>
          </a:effectLst>
        </p:grpSpPr>
        <p:sp>
          <p:nvSpPr>
            <p:cNvPr id="6" name="圆角矩形 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圆角矩形 9"/>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1" name="组合 10"/>
          <p:cNvGrpSpPr/>
          <p:nvPr/>
        </p:nvGrpSpPr>
        <p:grpSpPr>
          <a:xfrm>
            <a:off x="1326939" y="1340768"/>
            <a:ext cx="3040075" cy="2020624"/>
            <a:chOff x="4304043" y="1286668"/>
            <a:chExt cx="3837944" cy="2757793"/>
          </a:xfrm>
          <a:effectLst>
            <a:outerShdw blurRad="381000" dist="254000" dir="8100000" algn="tr" rotWithShape="0">
              <a:prstClr val="black">
                <a:alpha val="40000"/>
              </a:prstClr>
            </a:outerShdw>
          </a:effectLst>
        </p:grpSpPr>
        <p:sp>
          <p:nvSpPr>
            <p:cNvPr id="12" name="圆角矩形 1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圆角矩形 12"/>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pic>
        <p:nvPicPr>
          <p:cNvPr id="14" name="Picture 2"/>
          <p:cNvPicPr>
            <a:picLocks noChangeAspect="1" noChangeArrowheads="1"/>
          </p:cNvPicPr>
          <p:nvPr/>
        </p:nvPicPr>
        <p:blipFill>
          <a:blip r:embed="rId5" cstate="email">
            <a:extLst/>
          </a:blip>
          <a:srcRect/>
          <a:stretch>
            <a:fillRect/>
          </a:stretch>
        </p:blipFill>
        <p:spPr bwMode="auto">
          <a:xfrm>
            <a:off x="1525945" y="1471963"/>
            <a:ext cx="2642063" cy="1724762"/>
          </a:xfrm>
          <a:prstGeom prst="roundRect">
            <a:avLst/>
          </a:prstGeom>
          <a:noFill/>
          <a:ln>
            <a:noFill/>
          </a:ln>
          <a:extLst/>
        </p:spPr>
      </p:pic>
      <p:grpSp>
        <p:nvGrpSpPr>
          <p:cNvPr id="15" name="组合 14"/>
          <p:cNvGrpSpPr/>
          <p:nvPr/>
        </p:nvGrpSpPr>
        <p:grpSpPr>
          <a:xfrm>
            <a:off x="4567391" y="1340768"/>
            <a:ext cx="3040075" cy="2020624"/>
            <a:chOff x="4304043" y="1286668"/>
            <a:chExt cx="3837944" cy="2757793"/>
          </a:xfrm>
          <a:effectLst>
            <a:outerShdw blurRad="381000" dist="254000" dir="8100000" algn="tr" rotWithShape="0">
              <a:prstClr val="black">
                <a:alpha val="40000"/>
              </a:prstClr>
            </a:outerShdw>
          </a:effectLst>
        </p:grpSpPr>
        <p:sp>
          <p:nvSpPr>
            <p:cNvPr id="16" name="圆角矩形 1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圆角矩形 1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pic>
        <p:nvPicPr>
          <p:cNvPr id="18" name="Picture 2"/>
          <p:cNvPicPr>
            <a:picLocks noChangeAspect="1" noChangeArrowheads="1"/>
          </p:cNvPicPr>
          <p:nvPr/>
        </p:nvPicPr>
        <p:blipFill rotWithShape="1">
          <a:blip r:embed="rId6" cstate="email">
            <a:extLst/>
          </a:blip>
          <a:srcRect t="-108"/>
          <a:stretch/>
        </p:blipFill>
        <p:spPr bwMode="auto">
          <a:xfrm>
            <a:off x="4757792" y="1471962"/>
            <a:ext cx="2659272" cy="1724763"/>
          </a:xfrm>
          <a:prstGeom prst="roundRect">
            <a:avLst/>
          </a:prstGeom>
          <a:noFill/>
          <a:ln>
            <a:noFill/>
          </a:ln>
          <a:effectLst/>
          <a:extLst/>
        </p:spPr>
      </p:pic>
      <p:pic>
        <p:nvPicPr>
          <p:cNvPr id="19" name="Picture 7" descr="E:\图片素材库\jpg\商务\图片包\631.jpg"/>
          <p:cNvPicPr>
            <a:picLocks noChangeArrowheads="1"/>
          </p:cNvPicPr>
          <p:nvPr/>
        </p:nvPicPr>
        <p:blipFill>
          <a:blip r:embed="rId7" cstate="email">
            <a:extLst/>
          </a:blip>
          <a:srcRect/>
          <a:stretch>
            <a:fillRect/>
          </a:stretch>
        </p:blipFill>
        <p:spPr bwMode="auto">
          <a:xfrm>
            <a:off x="7978077" y="1457445"/>
            <a:ext cx="2699238" cy="1745492"/>
          </a:xfrm>
          <a:prstGeom prst="roundRect">
            <a:avLst/>
          </a:prstGeom>
          <a:noFill/>
          <a:ln w="28575">
            <a:noFill/>
          </a:ln>
          <a:extLst/>
        </p:spPr>
      </p:pic>
      <p:grpSp>
        <p:nvGrpSpPr>
          <p:cNvPr id="20" name="组合 19"/>
          <p:cNvGrpSpPr>
            <a:grpSpLocks/>
          </p:cNvGrpSpPr>
          <p:nvPr/>
        </p:nvGrpSpPr>
        <p:grpSpPr bwMode="auto">
          <a:xfrm>
            <a:off x="2462213" y="3721100"/>
            <a:ext cx="604837" cy="620713"/>
            <a:chOff x="2462760" y="4047589"/>
            <a:chExt cx="604724" cy="619860"/>
          </a:xfrm>
        </p:grpSpPr>
        <p:grpSp>
          <p:nvGrpSpPr>
            <p:cNvPr id="131108" name="Group 30"/>
            <p:cNvGrpSpPr>
              <a:grpSpLocks/>
            </p:cNvGrpSpPr>
            <p:nvPr/>
          </p:nvGrpSpPr>
          <p:grpSpPr bwMode="auto">
            <a:xfrm rot="-2629268">
              <a:off x="2462760" y="4047589"/>
              <a:ext cx="604724" cy="619860"/>
              <a:chOff x="2230996" y="2123275"/>
              <a:chExt cx="1883855" cy="1931012"/>
            </a:xfrm>
          </p:grpSpPr>
          <p:sp>
            <p:nvSpPr>
              <p:cNvPr id="26" name="任意多边形 82"/>
              <p:cNvSpPr/>
              <p:nvPr/>
            </p:nvSpPr>
            <p:spPr bwMode="auto">
              <a:xfrm rot="5329268">
                <a:off x="2207418" y="2146853"/>
                <a:ext cx="1931012" cy="1883855"/>
              </a:xfrm>
              <a:prstGeom prst="roundRect">
                <a:avLst/>
              </a:prstGeom>
              <a:gradFill flip="none" rotWithShape="1">
                <a:gsLst>
                  <a:gs pos="100000">
                    <a:srgbClr val="FFFFFF"/>
                  </a:gs>
                  <a:gs pos="0">
                    <a:srgbClr val="FFFFFF">
                      <a:lumMod val="72000"/>
                    </a:srgbClr>
                  </a:gs>
                </a:gsLst>
                <a:lin ang="0" scaled="0"/>
                <a:tileRect/>
              </a:gradFill>
              <a:ln w="9525" cap="flat" cmpd="sng" algn="ctr">
                <a:gradFill flip="none" rotWithShape="1">
                  <a:gsLst>
                    <a:gs pos="0">
                      <a:schemeClr val="bg1"/>
                    </a:gs>
                    <a:gs pos="100000">
                      <a:schemeClr val="bg1">
                        <a:lumMod val="75000"/>
                      </a:schemeClr>
                    </a:gs>
                  </a:gsLst>
                  <a:lin ang="0" scaled="0"/>
                  <a:tileRect/>
                </a:gradFill>
                <a:prstDash val="solid"/>
              </a:ln>
              <a:effectLst>
                <a:outerShdw blurRad="127000" dist="63500" dir="2700000" sx="102000" sy="102000" algn="tr" rotWithShape="0">
                  <a:prstClr val="black">
                    <a:alpha val="39000"/>
                  </a:prstClr>
                </a:outerShdw>
              </a:effectLst>
            </p:spPr>
            <p:txBody>
              <a:bodyPr anchor="ctr"/>
              <a:lstStyle/>
              <a:p>
                <a:pPr algn="ctr">
                  <a:defRPr/>
                </a:pPr>
                <a:endParaRPr lang="zh-CN" altLang="en-US" kern="0">
                  <a:solidFill>
                    <a:srgbClr val="FFFFFF"/>
                  </a:solidFill>
                  <a:latin typeface="Arial"/>
                  <a:ea typeface="宋体"/>
                </a:endParaRPr>
              </a:p>
            </p:txBody>
          </p:sp>
          <p:sp>
            <p:nvSpPr>
              <p:cNvPr id="27" name="椭圆 80"/>
              <p:cNvSpPr/>
              <p:nvPr/>
            </p:nvSpPr>
            <p:spPr bwMode="auto">
              <a:xfrm rot="21529268">
                <a:off x="2454989" y="2391060"/>
                <a:ext cx="1392630" cy="1395452"/>
              </a:xfrm>
              <a:prstGeom prst="roundRect">
                <a:avLst/>
              </a:prstGeom>
              <a:solidFill>
                <a:srgbClr val="0070C0"/>
              </a:solidFill>
              <a:ln w="9525" cap="flat" cmpd="sng" algn="ctr">
                <a:gradFill flip="none" rotWithShape="1">
                  <a:gsLst>
                    <a:gs pos="0">
                      <a:schemeClr val="bg1">
                        <a:lumMod val="65000"/>
                      </a:schemeClr>
                    </a:gs>
                    <a:gs pos="100000">
                      <a:schemeClr val="bg1"/>
                    </a:gs>
                  </a:gsLst>
                  <a:lin ang="5400000" scaled="1"/>
                  <a:tileRect/>
                </a:gradFill>
                <a:prstDash val="solid"/>
              </a:ln>
              <a:effectLst>
                <a:innerShdw blurRad="76200" dist="25400" dir="16200000">
                  <a:prstClr val="black">
                    <a:alpha val="50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kern="0">
                  <a:solidFill>
                    <a:srgbClr val="FFFFFF"/>
                  </a:solidFill>
                </a:endParaRPr>
              </a:p>
            </p:txBody>
          </p:sp>
        </p:grpSp>
        <p:grpSp>
          <p:nvGrpSpPr>
            <p:cNvPr id="22" name="Group 20"/>
            <p:cNvGrpSpPr/>
            <p:nvPr/>
          </p:nvGrpSpPr>
          <p:grpSpPr>
            <a:xfrm>
              <a:off x="2619741" y="4207604"/>
              <a:ext cx="285018" cy="290643"/>
              <a:chOff x="7160655" y="2178006"/>
              <a:chExt cx="379359" cy="386846"/>
            </a:xfrm>
            <a:solidFill>
              <a:schemeClr val="bg1"/>
            </a:solidFill>
          </p:grpSpPr>
          <p:sp>
            <p:nvSpPr>
              <p:cNvPr id="23"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p:spPr>
            <p:txBody>
              <a:bodyPr/>
              <a:lstStyle/>
              <a:p>
                <a:pPr fontAlgn="auto">
                  <a:spcBef>
                    <a:spcPts val="0"/>
                  </a:spcBef>
                  <a:spcAft>
                    <a:spcPts val="0"/>
                  </a:spcAft>
                  <a:defRPr/>
                </a:pPr>
                <a:endParaRPr lang="en-US">
                  <a:latin typeface="+mn-lt"/>
                  <a:ea typeface="+mn-ea"/>
                </a:endParaRPr>
              </a:p>
            </p:txBody>
          </p:sp>
          <p:sp>
            <p:nvSpPr>
              <p:cNvPr id="24"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p:spPr>
            <p:txBody>
              <a:bodyPr/>
              <a:lstStyle/>
              <a:p>
                <a:pPr fontAlgn="auto">
                  <a:spcBef>
                    <a:spcPts val="0"/>
                  </a:spcBef>
                  <a:spcAft>
                    <a:spcPts val="0"/>
                  </a:spcAft>
                  <a:defRPr/>
                </a:pPr>
                <a:endParaRPr lang="en-US">
                  <a:latin typeface="+mn-lt"/>
                  <a:ea typeface="+mn-ea"/>
                </a:endParaRPr>
              </a:p>
            </p:txBody>
          </p:sp>
          <p:sp>
            <p:nvSpPr>
              <p:cNvPr id="25"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p:spPr>
            <p:txBody>
              <a:bodyPr/>
              <a:lstStyle/>
              <a:p>
                <a:pPr fontAlgn="auto">
                  <a:spcBef>
                    <a:spcPts val="0"/>
                  </a:spcBef>
                  <a:spcAft>
                    <a:spcPts val="0"/>
                  </a:spcAft>
                  <a:defRPr/>
                </a:pPr>
                <a:endParaRPr lang="en-US">
                  <a:latin typeface="+mn-lt"/>
                  <a:ea typeface="+mn-ea"/>
                </a:endParaRPr>
              </a:p>
            </p:txBody>
          </p:sp>
        </p:grpSp>
      </p:grpSp>
      <p:grpSp>
        <p:nvGrpSpPr>
          <p:cNvPr id="28" name="组合 27"/>
          <p:cNvGrpSpPr>
            <a:grpSpLocks/>
          </p:cNvGrpSpPr>
          <p:nvPr/>
        </p:nvGrpSpPr>
        <p:grpSpPr bwMode="auto">
          <a:xfrm>
            <a:off x="5786438" y="3721100"/>
            <a:ext cx="604837" cy="620713"/>
            <a:chOff x="5786351" y="4047589"/>
            <a:chExt cx="604724" cy="619860"/>
          </a:xfrm>
        </p:grpSpPr>
        <p:grpSp>
          <p:nvGrpSpPr>
            <p:cNvPr id="131100" name="Group 30"/>
            <p:cNvGrpSpPr>
              <a:grpSpLocks/>
            </p:cNvGrpSpPr>
            <p:nvPr/>
          </p:nvGrpSpPr>
          <p:grpSpPr bwMode="auto">
            <a:xfrm rot="-2629268">
              <a:off x="5786351" y="4047589"/>
              <a:ext cx="604724" cy="619860"/>
              <a:chOff x="2230996" y="2123275"/>
              <a:chExt cx="1883855" cy="1931012"/>
            </a:xfrm>
          </p:grpSpPr>
          <p:sp>
            <p:nvSpPr>
              <p:cNvPr id="34" name="任意多边形 82"/>
              <p:cNvSpPr/>
              <p:nvPr/>
            </p:nvSpPr>
            <p:spPr bwMode="auto">
              <a:xfrm rot="5329268">
                <a:off x="2207418" y="2146853"/>
                <a:ext cx="1931012" cy="1883855"/>
              </a:xfrm>
              <a:prstGeom prst="roundRect">
                <a:avLst/>
              </a:prstGeom>
              <a:gradFill flip="none" rotWithShape="1">
                <a:gsLst>
                  <a:gs pos="100000">
                    <a:srgbClr val="FFFFFF"/>
                  </a:gs>
                  <a:gs pos="0">
                    <a:srgbClr val="FFFFFF">
                      <a:lumMod val="72000"/>
                    </a:srgbClr>
                  </a:gs>
                </a:gsLst>
                <a:lin ang="0" scaled="0"/>
                <a:tileRect/>
              </a:gradFill>
              <a:ln w="9525" cap="flat" cmpd="sng" algn="ctr">
                <a:gradFill flip="none" rotWithShape="1">
                  <a:gsLst>
                    <a:gs pos="0">
                      <a:schemeClr val="bg1"/>
                    </a:gs>
                    <a:gs pos="100000">
                      <a:schemeClr val="bg1">
                        <a:lumMod val="75000"/>
                      </a:schemeClr>
                    </a:gs>
                  </a:gsLst>
                  <a:lin ang="0" scaled="0"/>
                  <a:tileRect/>
                </a:gradFill>
                <a:prstDash val="solid"/>
              </a:ln>
              <a:effectLst>
                <a:outerShdw blurRad="127000" dist="63500" dir="2700000" sx="102000" sy="102000" algn="tr" rotWithShape="0">
                  <a:prstClr val="black">
                    <a:alpha val="39000"/>
                  </a:prstClr>
                </a:outerShdw>
              </a:effectLst>
            </p:spPr>
            <p:txBody>
              <a:bodyPr anchor="ctr"/>
              <a:lstStyle/>
              <a:p>
                <a:pPr algn="ctr">
                  <a:defRPr/>
                </a:pPr>
                <a:endParaRPr lang="zh-CN" altLang="en-US" kern="0">
                  <a:solidFill>
                    <a:srgbClr val="FFFFFF"/>
                  </a:solidFill>
                  <a:latin typeface="Arial"/>
                  <a:ea typeface="宋体"/>
                </a:endParaRPr>
              </a:p>
            </p:txBody>
          </p:sp>
          <p:sp>
            <p:nvSpPr>
              <p:cNvPr id="35" name="椭圆 80"/>
              <p:cNvSpPr/>
              <p:nvPr/>
            </p:nvSpPr>
            <p:spPr bwMode="auto">
              <a:xfrm rot="21529268">
                <a:off x="2454989" y="2391060"/>
                <a:ext cx="1392630" cy="1395452"/>
              </a:xfrm>
              <a:prstGeom prst="roundRect">
                <a:avLst/>
              </a:prstGeom>
              <a:solidFill>
                <a:schemeClr val="tx1">
                  <a:lumMod val="50000"/>
                  <a:lumOff val="50000"/>
                </a:schemeClr>
              </a:solidFill>
              <a:ln w="9525" cap="flat" cmpd="sng" algn="ctr">
                <a:gradFill flip="none" rotWithShape="1">
                  <a:gsLst>
                    <a:gs pos="0">
                      <a:schemeClr val="bg1">
                        <a:lumMod val="65000"/>
                      </a:schemeClr>
                    </a:gs>
                    <a:gs pos="100000">
                      <a:schemeClr val="bg1"/>
                    </a:gs>
                  </a:gsLst>
                  <a:lin ang="5400000" scaled="1"/>
                  <a:tileRect/>
                </a:gradFill>
                <a:prstDash val="solid"/>
              </a:ln>
              <a:effectLst>
                <a:innerShdw blurRad="76200" dist="25400" dir="16200000">
                  <a:prstClr val="black">
                    <a:alpha val="50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kern="0">
                  <a:solidFill>
                    <a:srgbClr val="FFFFFF"/>
                  </a:solidFill>
                </a:endParaRPr>
              </a:p>
            </p:txBody>
          </p:sp>
        </p:grpSp>
        <p:grpSp>
          <p:nvGrpSpPr>
            <p:cNvPr id="30" name="Group 31"/>
            <p:cNvGrpSpPr/>
            <p:nvPr/>
          </p:nvGrpSpPr>
          <p:grpSpPr>
            <a:xfrm>
              <a:off x="5960012" y="4264283"/>
              <a:ext cx="284677" cy="177285"/>
              <a:chOff x="2942785" y="3296116"/>
              <a:chExt cx="416796" cy="259561"/>
            </a:xfrm>
            <a:solidFill>
              <a:schemeClr val="bg1"/>
            </a:solidFill>
          </p:grpSpPr>
          <p:sp>
            <p:nvSpPr>
              <p:cNvPr id="31" name="Freeform 95"/>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grpFill/>
              <a:ln>
                <a:noFill/>
              </a:ln>
              <a:extLst/>
            </p:spPr>
            <p:txBody>
              <a:bodyPr/>
              <a:lstStyle/>
              <a:p>
                <a:pPr fontAlgn="auto">
                  <a:spcBef>
                    <a:spcPts val="0"/>
                  </a:spcBef>
                  <a:spcAft>
                    <a:spcPts val="0"/>
                  </a:spcAft>
                  <a:defRPr/>
                </a:pPr>
                <a:endParaRPr lang="en-US">
                  <a:latin typeface="+mn-lt"/>
                  <a:ea typeface="+mn-ea"/>
                </a:endParaRPr>
              </a:p>
            </p:txBody>
          </p:sp>
          <p:sp>
            <p:nvSpPr>
              <p:cNvPr id="32" name="Rectangle 96"/>
              <p:cNvSpPr>
                <a:spLocks noChangeArrowheads="1"/>
              </p:cNvSpPr>
              <p:nvPr/>
            </p:nvSpPr>
            <p:spPr bwMode="auto">
              <a:xfrm>
                <a:off x="3000187" y="3351023"/>
                <a:ext cx="79865" cy="144755"/>
              </a:xfrm>
              <a:prstGeom prst="rect">
                <a:avLst/>
              </a:prstGeom>
              <a:grpFill/>
              <a:ln>
                <a:noFill/>
              </a:ln>
              <a:extLst/>
            </p:spPr>
            <p:txBody>
              <a:bodyPr/>
              <a:lstStyle/>
              <a:p>
                <a:pPr fontAlgn="auto">
                  <a:spcBef>
                    <a:spcPts val="0"/>
                  </a:spcBef>
                  <a:spcAft>
                    <a:spcPts val="0"/>
                  </a:spcAft>
                  <a:defRPr/>
                </a:pPr>
                <a:endParaRPr lang="en-US">
                  <a:latin typeface="+mn-lt"/>
                  <a:ea typeface="+mn-ea"/>
                </a:endParaRPr>
              </a:p>
            </p:txBody>
          </p:sp>
          <p:sp>
            <p:nvSpPr>
              <p:cNvPr id="33" name="Rectangle 97"/>
              <p:cNvSpPr>
                <a:spLocks noChangeArrowheads="1"/>
              </p:cNvSpPr>
              <p:nvPr/>
            </p:nvSpPr>
            <p:spPr bwMode="auto">
              <a:xfrm>
                <a:off x="3092532" y="3351023"/>
                <a:ext cx="77370" cy="144755"/>
              </a:xfrm>
              <a:prstGeom prst="rect">
                <a:avLst/>
              </a:prstGeom>
              <a:grpFill/>
              <a:ln>
                <a:noFill/>
              </a:ln>
              <a:extLst/>
            </p:spPr>
            <p:txBody>
              <a:bodyPr/>
              <a:lstStyle/>
              <a:p>
                <a:pPr fontAlgn="auto">
                  <a:spcBef>
                    <a:spcPts val="0"/>
                  </a:spcBef>
                  <a:spcAft>
                    <a:spcPts val="0"/>
                  </a:spcAft>
                  <a:defRPr/>
                </a:pPr>
                <a:endParaRPr lang="en-US">
                  <a:latin typeface="+mn-lt"/>
                  <a:ea typeface="+mn-ea"/>
                </a:endParaRPr>
              </a:p>
            </p:txBody>
          </p:sp>
        </p:grpSp>
      </p:grpSp>
      <p:grpSp>
        <p:nvGrpSpPr>
          <p:cNvPr id="36" name="组合 35"/>
          <p:cNvGrpSpPr>
            <a:grpSpLocks/>
          </p:cNvGrpSpPr>
          <p:nvPr/>
        </p:nvGrpSpPr>
        <p:grpSpPr bwMode="auto">
          <a:xfrm>
            <a:off x="9036050" y="3721100"/>
            <a:ext cx="604838" cy="620713"/>
            <a:chOff x="9035666" y="4047589"/>
            <a:chExt cx="604724" cy="619860"/>
          </a:xfrm>
        </p:grpSpPr>
        <p:grpSp>
          <p:nvGrpSpPr>
            <p:cNvPr id="131092" name="Group 30"/>
            <p:cNvGrpSpPr>
              <a:grpSpLocks/>
            </p:cNvGrpSpPr>
            <p:nvPr/>
          </p:nvGrpSpPr>
          <p:grpSpPr bwMode="auto">
            <a:xfrm rot="-2629268">
              <a:off x="9035666" y="4047589"/>
              <a:ext cx="604724" cy="619860"/>
              <a:chOff x="2230996" y="2123275"/>
              <a:chExt cx="1883855" cy="1931012"/>
            </a:xfrm>
          </p:grpSpPr>
          <p:sp>
            <p:nvSpPr>
              <p:cNvPr id="50" name="任意多边形 82"/>
              <p:cNvSpPr/>
              <p:nvPr/>
            </p:nvSpPr>
            <p:spPr bwMode="auto">
              <a:xfrm rot="5329268">
                <a:off x="2207418" y="2146853"/>
                <a:ext cx="1931012" cy="1883855"/>
              </a:xfrm>
              <a:prstGeom prst="roundRect">
                <a:avLst/>
              </a:prstGeom>
              <a:gradFill flip="none" rotWithShape="1">
                <a:gsLst>
                  <a:gs pos="100000">
                    <a:srgbClr val="FFFFFF"/>
                  </a:gs>
                  <a:gs pos="0">
                    <a:srgbClr val="FFFFFF">
                      <a:lumMod val="72000"/>
                    </a:srgbClr>
                  </a:gs>
                </a:gsLst>
                <a:lin ang="0" scaled="0"/>
                <a:tileRect/>
              </a:gradFill>
              <a:ln w="9525" cap="flat" cmpd="sng" algn="ctr">
                <a:gradFill flip="none" rotWithShape="1">
                  <a:gsLst>
                    <a:gs pos="0">
                      <a:schemeClr val="bg1"/>
                    </a:gs>
                    <a:gs pos="100000">
                      <a:schemeClr val="bg1">
                        <a:lumMod val="75000"/>
                      </a:schemeClr>
                    </a:gs>
                  </a:gsLst>
                  <a:lin ang="0" scaled="0"/>
                  <a:tileRect/>
                </a:gradFill>
                <a:prstDash val="solid"/>
              </a:ln>
              <a:effectLst>
                <a:outerShdw blurRad="127000" dist="63500" dir="2700000" sx="102000" sy="102000" algn="tr" rotWithShape="0">
                  <a:prstClr val="black">
                    <a:alpha val="39000"/>
                  </a:prstClr>
                </a:outerShdw>
              </a:effectLst>
            </p:spPr>
            <p:txBody>
              <a:bodyPr anchor="ctr"/>
              <a:lstStyle/>
              <a:p>
                <a:pPr algn="ctr">
                  <a:defRPr/>
                </a:pPr>
                <a:endParaRPr lang="zh-CN" altLang="en-US" kern="0">
                  <a:solidFill>
                    <a:srgbClr val="FFFFFF"/>
                  </a:solidFill>
                  <a:latin typeface="Arial"/>
                  <a:ea typeface="宋体"/>
                </a:endParaRPr>
              </a:p>
            </p:txBody>
          </p:sp>
          <p:sp>
            <p:nvSpPr>
              <p:cNvPr id="51" name="椭圆 80"/>
              <p:cNvSpPr/>
              <p:nvPr/>
            </p:nvSpPr>
            <p:spPr bwMode="auto">
              <a:xfrm rot="21529268">
                <a:off x="2454989" y="2391060"/>
                <a:ext cx="1392630" cy="1395452"/>
              </a:xfrm>
              <a:prstGeom prst="roundRect">
                <a:avLst/>
              </a:prstGeom>
              <a:solidFill>
                <a:srgbClr val="0070C0"/>
              </a:solidFill>
              <a:ln w="9525" cap="flat" cmpd="sng" algn="ctr">
                <a:gradFill flip="none" rotWithShape="1">
                  <a:gsLst>
                    <a:gs pos="0">
                      <a:schemeClr val="bg1">
                        <a:lumMod val="65000"/>
                      </a:schemeClr>
                    </a:gs>
                    <a:gs pos="100000">
                      <a:schemeClr val="bg1"/>
                    </a:gs>
                  </a:gsLst>
                  <a:lin ang="5400000" scaled="1"/>
                  <a:tileRect/>
                </a:gradFill>
                <a:prstDash val="solid"/>
              </a:ln>
              <a:effectLst>
                <a:innerShdw blurRad="76200" dist="25400" dir="16200000">
                  <a:prstClr val="black">
                    <a:alpha val="50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kern="0">
                  <a:solidFill>
                    <a:srgbClr val="FFFFFF"/>
                  </a:solidFill>
                </a:endParaRPr>
              </a:p>
            </p:txBody>
          </p:sp>
        </p:grpSp>
        <p:grpSp>
          <p:nvGrpSpPr>
            <p:cNvPr id="38" name="Group 23"/>
            <p:cNvGrpSpPr/>
            <p:nvPr/>
          </p:nvGrpSpPr>
          <p:grpSpPr>
            <a:xfrm>
              <a:off x="9228931" y="4230883"/>
              <a:ext cx="265925" cy="231832"/>
              <a:chOff x="7540014" y="4306907"/>
              <a:chExt cx="389342" cy="339426"/>
            </a:xfrm>
            <a:solidFill>
              <a:schemeClr val="bg1"/>
            </a:solidFill>
          </p:grpSpPr>
          <p:sp>
            <p:nvSpPr>
              <p:cNvPr id="39"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p:spPr>
            <p:txBody>
              <a:bodyPr/>
              <a:lstStyle/>
              <a:p>
                <a:pPr fontAlgn="auto">
                  <a:spcBef>
                    <a:spcPts val="0"/>
                  </a:spcBef>
                  <a:spcAft>
                    <a:spcPts val="0"/>
                  </a:spcAft>
                  <a:defRPr/>
                </a:pPr>
                <a:endParaRPr lang="en-US">
                  <a:latin typeface="+mn-lt"/>
                  <a:ea typeface="+mn-ea"/>
                </a:endParaRPr>
              </a:p>
            </p:txBody>
          </p:sp>
          <p:sp>
            <p:nvSpPr>
              <p:cNvPr id="40"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p:spPr>
            <p:txBody>
              <a:bodyPr/>
              <a:lstStyle/>
              <a:p>
                <a:pPr fontAlgn="auto">
                  <a:spcBef>
                    <a:spcPts val="0"/>
                  </a:spcBef>
                  <a:spcAft>
                    <a:spcPts val="0"/>
                  </a:spcAft>
                  <a:defRPr/>
                </a:pPr>
                <a:endParaRPr lang="en-US">
                  <a:latin typeface="+mn-lt"/>
                  <a:ea typeface="+mn-ea"/>
                </a:endParaRPr>
              </a:p>
            </p:txBody>
          </p:sp>
          <p:sp>
            <p:nvSpPr>
              <p:cNvPr id="41"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p:spPr>
            <p:txBody>
              <a:bodyPr/>
              <a:lstStyle/>
              <a:p>
                <a:pPr fontAlgn="auto">
                  <a:spcBef>
                    <a:spcPts val="0"/>
                  </a:spcBef>
                  <a:spcAft>
                    <a:spcPts val="0"/>
                  </a:spcAft>
                  <a:defRPr/>
                </a:pPr>
                <a:endParaRPr lang="en-US">
                  <a:latin typeface="+mn-lt"/>
                  <a:ea typeface="+mn-ea"/>
                </a:endParaRPr>
              </a:p>
            </p:txBody>
          </p:sp>
          <p:sp>
            <p:nvSpPr>
              <p:cNvPr id="42"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p:spPr>
            <p:txBody>
              <a:bodyPr/>
              <a:lstStyle/>
              <a:p>
                <a:pPr fontAlgn="auto">
                  <a:spcBef>
                    <a:spcPts val="0"/>
                  </a:spcBef>
                  <a:spcAft>
                    <a:spcPts val="0"/>
                  </a:spcAft>
                  <a:defRPr/>
                </a:pPr>
                <a:endParaRPr lang="en-US">
                  <a:latin typeface="+mn-lt"/>
                  <a:ea typeface="+mn-ea"/>
                </a:endParaRPr>
              </a:p>
            </p:txBody>
          </p:sp>
          <p:sp>
            <p:nvSpPr>
              <p:cNvPr id="43"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p:spPr>
            <p:txBody>
              <a:bodyPr/>
              <a:lstStyle/>
              <a:p>
                <a:pPr fontAlgn="auto">
                  <a:spcBef>
                    <a:spcPts val="0"/>
                  </a:spcBef>
                  <a:spcAft>
                    <a:spcPts val="0"/>
                  </a:spcAft>
                  <a:defRPr/>
                </a:pPr>
                <a:endParaRPr lang="en-US">
                  <a:latin typeface="+mn-lt"/>
                  <a:ea typeface="+mn-ea"/>
                </a:endParaRPr>
              </a:p>
            </p:txBody>
          </p:sp>
          <p:sp>
            <p:nvSpPr>
              <p:cNvPr id="44"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p:spPr>
            <p:txBody>
              <a:bodyPr/>
              <a:lstStyle/>
              <a:p>
                <a:pPr fontAlgn="auto">
                  <a:spcBef>
                    <a:spcPts val="0"/>
                  </a:spcBef>
                  <a:spcAft>
                    <a:spcPts val="0"/>
                  </a:spcAft>
                  <a:defRPr/>
                </a:pPr>
                <a:endParaRPr lang="en-US">
                  <a:latin typeface="+mn-lt"/>
                  <a:ea typeface="+mn-ea"/>
                </a:endParaRPr>
              </a:p>
            </p:txBody>
          </p:sp>
          <p:sp>
            <p:nvSpPr>
              <p:cNvPr id="45"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p:spPr>
            <p:txBody>
              <a:bodyPr/>
              <a:lstStyle/>
              <a:p>
                <a:pPr fontAlgn="auto">
                  <a:spcBef>
                    <a:spcPts val="0"/>
                  </a:spcBef>
                  <a:spcAft>
                    <a:spcPts val="0"/>
                  </a:spcAft>
                  <a:defRPr/>
                </a:pPr>
                <a:endParaRPr lang="en-US">
                  <a:latin typeface="+mn-lt"/>
                  <a:ea typeface="+mn-ea"/>
                </a:endParaRPr>
              </a:p>
            </p:txBody>
          </p:sp>
          <p:sp>
            <p:nvSpPr>
              <p:cNvPr id="46" name="Rectangle 117"/>
              <p:cNvSpPr>
                <a:spLocks noChangeArrowheads="1"/>
              </p:cNvSpPr>
              <p:nvPr/>
            </p:nvSpPr>
            <p:spPr bwMode="auto">
              <a:xfrm>
                <a:off x="7589930" y="4421713"/>
                <a:ext cx="109814" cy="17471"/>
              </a:xfrm>
              <a:prstGeom prst="rect">
                <a:avLst/>
              </a:prstGeom>
              <a:grpFill/>
              <a:ln>
                <a:noFill/>
              </a:ln>
              <a:extLst/>
            </p:spPr>
            <p:txBody>
              <a:bodyPr/>
              <a:lstStyle/>
              <a:p>
                <a:pPr fontAlgn="auto">
                  <a:spcBef>
                    <a:spcPts val="0"/>
                  </a:spcBef>
                  <a:spcAft>
                    <a:spcPts val="0"/>
                  </a:spcAft>
                  <a:defRPr/>
                </a:pPr>
                <a:endParaRPr lang="en-US">
                  <a:latin typeface="+mn-lt"/>
                  <a:ea typeface="+mn-ea"/>
                </a:endParaRPr>
              </a:p>
            </p:txBody>
          </p:sp>
          <p:sp>
            <p:nvSpPr>
              <p:cNvPr id="47" name="Rectangle 118"/>
              <p:cNvSpPr>
                <a:spLocks noChangeArrowheads="1"/>
              </p:cNvSpPr>
              <p:nvPr/>
            </p:nvSpPr>
            <p:spPr bwMode="auto">
              <a:xfrm>
                <a:off x="7589930" y="4461645"/>
                <a:ext cx="109814" cy="17471"/>
              </a:xfrm>
              <a:prstGeom prst="rect">
                <a:avLst/>
              </a:prstGeom>
              <a:grpFill/>
              <a:ln>
                <a:noFill/>
              </a:ln>
              <a:extLst/>
            </p:spPr>
            <p:txBody>
              <a:bodyPr/>
              <a:lstStyle/>
              <a:p>
                <a:pPr fontAlgn="auto">
                  <a:spcBef>
                    <a:spcPts val="0"/>
                  </a:spcBef>
                  <a:spcAft>
                    <a:spcPts val="0"/>
                  </a:spcAft>
                  <a:defRPr/>
                </a:pPr>
                <a:endParaRPr lang="en-US">
                  <a:latin typeface="+mn-lt"/>
                  <a:ea typeface="+mn-ea"/>
                </a:endParaRPr>
              </a:p>
            </p:txBody>
          </p:sp>
          <p:sp>
            <p:nvSpPr>
              <p:cNvPr id="48" name="Rectangle 119"/>
              <p:cNvSpPr>
                <a:spLocks noChangeArrowheads="1"/>
              </p:cNvSpPr>
              <p:nvPr/>
            </p:nvSpPr>
            <p:spPr bwMode="auto">
              <a:xfrm>
                <a:off x="7589930" y="4506569"/>
                <a:ext cx="109814" cy="14975"/>
              </a:xfrm>
              <a:prstGeom prst="rect">
                <a:avLst/>
              </a:prstGeom>
              <a:grpFill/>
              <a:ln>
                <a:noFill/>
              </a:ln>
              <a:extLst/>
            </p:spPr>
            <p:txBody>
              <a:bodyPr/>
              <a:lstStyle/>
              <a:p>
                <a:pPr fontAlgn="auto">
                  <a:spcBef>
                    <a:spcPts val="0"/>
                  </a:spcBef>
                  <a:spcAft>
                    <a:spcPts val="0"/>
                  </a:spcAft>
                  <a:defRPr/>
                </a:pPr>
                <a:endParaRPr lang="en-US">
                  <a:latin typeface="+mn-lt"/>
                  <a:ea typeface="+mn-ea"/>
                </a:endParaRPr>
              </a:p>
            </p:txBody>
          </p:sp>
          <p:sp>
            <p:nvSpPr>
              <p:cNvPr id="49" name="Rectangle 120"/>
              <p:cNvSpPr>
                <a:spLocks noChangeArrowheads="1"/>
              </p:cNvSpPr>
              <p:nvPr/>
            </p:nvSpPr>
            <p:spPr bwMode="auto">
              <a:xfrm>
                <a:off x="7589930" y="4548998"/>
                <a:ext cx="109814" cy="17471"/>
              </a:xfrm>
              <a:prstGeom prst="rect">
                <a:avLst/>
              </a:prstGeom>
              <a:grpFill/>
              <a:ln>
                <a:noFill/>
              </a:ln>
              <a:extLst/>
            </p:spPr>
            <p:txBody>
              <a:bodyPr/>
              <a:lstStyle/>
              <a:p>
                <a:pPr fontAlgn="auto">
                  <a:spcBef>
                    <a:spcPts val="0"/>
                  </a:spcBef>
                  <a:spcAft>
                    <a:spcPts val="0"/>
                  </a:spcAft>
                  <a:defRPr/>
                </a:pPr>
                <a:endParaRPr lang="en-US">
                  <a:latin typeface="+mn-lt"/>
                  <a:ea typeface="+mn-ea"/>
                </a:endParaRPr>
              </a:p>
            </p:txBody>
          </p:sp>
        </p:grpSp>
      </p:grpSp>
      <p:sp>
        <p:nvSpPr>
          <p:cNvPr id="52" name="文本框 76"/>
          <p:cNvSpPr txBox="1">
            <a:spLocks noChangeArrowheads="1"/>
          </p:cNvSpPr>
          <p:nvPr/>
        </p:nvSpPr>
        <p:spPr bwMode="auto">
          <a:xfrm>
            <a:off x="1919288" y="4535488"/>
            <a:ext cx="1765300" cy="368300"/>
          </a:xfrm>
          <a:prstGeom prst="rect">
            <a:avLst/>
          </a:prstGeom>
          <a:noFill/>
          <a:ln w="9525">
            <a:noFill/>
            <a:miter lim="800000"/>
            <a:headEnd/>
            <a:tailEnd/>
          </a:ln>
        </p:spPr>
        <p:txBody>
          <a:bodyPr>
            <a:spAutoFit/>
          </a:bodyPr>
          <a:lstStyle/>
          <a:p>
            <a:pPr algn="ctr"/>
            <a:r>
              <a:rPr lang="zh-CN" altLang="en-US" b="1" dirty="0">
                <a:solidFill>
                  <a:srgbClr val="0070C0"/>
                </a:solidFill>
                <a:latin typeface="微软雅黑" pitchFamily="34" charset="-122"/>
                <a:ea typeface="微软雅黑" pitchFamily="34" charset="-122"/>
              </a:rPr>
              <a:t>个人合作</a:t>
            </a:r>
          </a:p>
        </p:txBody>
      </p:sp>
      <p:sp>
        <p:nvSpPr>
          <p:cNvPr id="53" name="文本框 77"/>
          <p:cNvSpPr txBox="1"/>
          <p:nvPr/>
        </p:nvSpPr>
        <p:spPr>
          <a:xfrm>
            <a:off x="1389063" y="4873625"/>
            <a:ext cx="2833687" cy="905248"/>
          </a:xfrm>
          <a:prstGeom prst="rect">
            <a:avLst/>
          </a:prstGeom>
          <a:noFill/>
        </p:spPr>
        <p:txBody>
          <a:bodyPr>
            <a:spAutoFit/>
          </a:bodyPr>
          <a:lstStyle/>
          <a:p>
            <a:pPr algn="ctr" fontAlgn="auto">
              <a:lnSpc>
                <a:spcPct val="130000"/>
              </a:lnSpc>
              <a:spcBef>
                <a:spcPts val="0"/>
              </a:spcBef>
              <a:spcAft>
                <a:spcPts val="0"/>
              </a:spcAft>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个人性质加盟合作，需具备一定资金实力和渠道。</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fontAlgn="auto">
              <a:lnSpc>
                <a:spcPct val="130000"/>
              </a:lnSpc>
              <a:spcBef>
                <a:spcPts val="0"/>
              </a:spcBef>
              <a:spcAft>
                <a:spcPts val="0"/>
              </a:spcAft>
              <a:defRPr/>
            </a:pP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4" name="文本框 76"/>
          <p:cNvSpPr txBox="1">
            <a:spLocks noChangeArrowheads="1"/>
          </p:cNvSpPr>
          <p:nvPr/>
        </p:nvSpPr>
        <p:spPr bwMode="auto">
          <a:xfrm>
            <a:off x="5230813" y="4573588"/>
            <a:ext cx="1765300" cy="369887"/>
          </a:xfrm>
          <a:prstGeom prst="rect">
            <a:avLst/>
          </a:prstGeom>
          <a:noFill/>
          <a:ln w="9525">
            <a:noFill/>
            <a:miter lim="800000"/>
            <a:headEnd/>
            <a:tailEnd/>
          </a:ln>
        </p:spPr>
        <p:txBody>
          <a:bodyPr>
            <a:spAutoFit/>
          </a:bodyPr>
          <a:lstStyle/>
          <a:p>
            <a:pPr algn="ctr"/>
            <a:r>
              <a:rPr lang="zh-CN" altLang="en-US" b="1" dirty="0">
                <a:solidFill>
                  <a:srgbClr val="0070C0"/>
                </a:solidFill>
                <a:latin typeface="微软雅黑" pitchFamily="34" charset="-122"/>
                <a:ea typeface="微软雅黑" pitchFamily="34" charset="-122"/>
              </a:rPr>
              <a:t>公司合作</a:t>
            </a:r>
          </a:p>
        </p:txBody>
      </p:sp>
      <p:sp>
        <p:nvSpPr>
          <p:cNvPr id="55" name="文本框 77"/>
          <p:cNvSpPr txBox="1"/>
          <p:nvPr/>
        </p:nvSpPr>
        <p:spPr>
          <a:xfrm>
            <a:off x="4702175" y="4911725"/>
            <a:ext cx="2833688" cy="905248"/>
          </a:xfrm>
          <a:prstGeom prst="rect">
            <a:avLst/>
          </a:prstGeom>
          <a:noFill/>
        </p:spPr>
        <p:txBody>
          <a:bodyPr>
            <a:spAutoFit/>
          </a:bodyPr>
          <a:lstStyle/>
          <a:p>
            <a:pPr algn="ctr" fontAlgn="auto">
              <a:lnSpc>
                <a:spcPct val="130000"/>
              </a:lnSpc>
              <a:spcBef>
                <a:spcPts val="0"/>
              </a:spcBef>
              <a:spcAft>
                <a:spcPts val="0"/>
              </a:spcAft>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公司性质加盟合作，需具备固定的营业场所和较强的资金实力。</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fontAlgn="auto">
              <a:lnSpc>
                <a:spcPct val="130000"/>
              </a:lnSpc>
              <a:spcBef>
                <a:spcPts val="0"/>
              </a:spcBef>
              <a:spcAft>
                <a:spcPts val="0"/>
              </a:spcAft>
              <a:defRPr/>
            </a:pP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6" name="文本框 76"/>
          <p:cNvSpPr txBox="1">
            <a:spLocks noChangeArrowheads="1"/>
          </p:cNvSpPr>
          <p:nvPr/>
        </p:nvSpPr>
        <p:spPr bwMode="auto">
          <a:xfrm>
            <a:off x="8496300" y="4586288"/>
            <a:ext cx="1766888" cy="368300"/>
          </a:xfrm>
          <a:prstGeom prst="rect">
            <a:avLst/>
          </a:prstGeom>
          <a:noFill/>
          <a:ln w="9525">
            <a:noFill/>
            <a:miter lim="800000"/>
            <a:headEnd/>
            <a:tailEnd/>
          </a:ln>
        </p:spPr>
        <p:txBody>
          <a:bodyPr>
            <a:spAutoFit/>
          </a:bodyPr>
          <a:lstStyle/>
          <a:p>
            <a:pPr algn="ctr"/>
            <a:r>
              <a:rPr lang="zh-CN" altLang="en-US" b="1" dirty="0">
                <a:solidFill>
                  <a:srgbClr val="0070C0"/>
                </a:solidFill>
                <a:latin typeface="微软雅黑" pitchFamily="34" charset="-122"/>
                <a:ea typeface="微软雅黑" pitchFamily="34" charset="-122"/>
              </a:rPr>
              <a:t>证券经理合作</a:t>
            </a:r>
          </a:p>
        </p:txBody>
      </p:sp>
      <p:sp>
        <p:nvSpPr>
          <p:cNvPr id="57" name="文本框 77"/>
          <p:cNvSpPr txBox="1"/>
          <p:nvPr/>
        </p:nvSpPr>
        <p:spPr>
          <a:xfrm>
            <a:off x="7967663" y="4924425"/>
            <a:ext cx="2833687" cy="905248"/>
          </a:xfrm>
          <a:prstGeom prst="rect">
            <a:avLst/>
          </a:prstGeom>
          <a:noFill/>
        </p:spPr>
        <p:txBody>
          <a:bodyPr>
            <a:spAutoFit/>
          </a:bodyPr>
          <a:lstStyle/>
          <a:p>
            <a:pPr algn="ctr" fontAlgn="auto">
              <a:lnSpc>
                <a:spcPct val="130000"/>
              </a:lnSpc>
              <a:spcBef>
                <a:spcPts val="0"/>
              </a:spcBef>
              <a:spcAft>
                <a:spcPts val="0"/>
              </a:spcAft>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证券经理加盟合作，需具备较强人脉关系，从业证券类</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5</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年以上。</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fontAlgn="auto">
              <a:lnSpc>
                <a:spcPct val="130000"/>
              </a:lnSpc>
              <a:spcBef>
                <a:spcPts val="0"/>
              </a:spcBef>
              <a:spcAft>
                <a:spcPts val="0"/>
              </a:spcAft>
              <a:defRPr/>
            </a:pP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anim calcmode="lin" valueType="num">
                                      <p:cBhvr>
                                        <p:cTn id="8" dur="250" fill="hold"/>
                                        <p:tgtEl>
                                          <p:spTgt spid="9"/>
                                        </p:tgtEl>
                                        <p:attrNameLst>
                                          <p:attrName>ppt_x</p:attrName>
                                        </p:attrNameLst>
                                      </p:cBhvr>
                                      <p:tavLst>
                                        <p:tav tm="0">
                                          <p:val>
                                            <p:strVal val="#ppt_x"/>
                                          </p:val>
                                        </p:tav>
                                        <p:tav tm="100000">
                                          <p:val>
                                            <p:strVal val="#ppt_x"/>
                                          </p:val>
                                        </p:tav>
                                      </p:tavLst>
                                    </p:anim>
                                    <p:anim calcmode="lin" valueType="num">
                                      <p:cBhvr>
                                        <p:cTn id="9" dur="25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12" presetClass="entr" presetSubtype="4"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250"/>
                                        <p:tgtEl>
                                          <p:spTgt spid="7"/>
                                        </p:tgtEl>
                                        <p:attrNameLst>
                                          <p:attrName>ppt_y</p:attrName>
                                        </p:attrNameLst>
                                      </p:cBhvr>
                                      <p:tavLst>
                                        <p:tav tm="0">
                                          <p:val>
                                            <p:strVal val="#ppt_y+#ppt_h*1.125000"/>
                                          </p:val>
                                        </p:tav>
                                        <p:tav tm="100000">
                                          <p:val>
                                            <p:strVal val="#ppt_y"/>
                                          </p:val>
                                        </p:tav>
                                      </p:tavLst>
                                    </p:anim>
                                    <p:animEffect transition="in" filter="wipe(up)">
                                      <p:cBhvr>
                                        <p:cTn id="14" dur="250"/>
                                        <p:tgtEl>
                                          <p:spTgt spid="7"/>
                                        </p:tgtEl>
                                      </p:cBhvr>
                                    </p:animEffect>
                                  </p:childTnLst>
                                </p:cTn>
                              </p:par>
                              <p:par>
                                <p:cTn id="15" presetID="2" presetClass="entr" presetSubtype="1" decel="100000" fill="hold" grpId="0" nodeType="withEffect">
                                  <p:stCondLst>
                                    <p:cond delay="25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0-#ppt_h/2"/>
                                          </p:val>
                                        </p:tav>
                                        <p:tav tm="100000">
                                          <p:val>
                                            <p:strVal val="#ppt_y"/>
                                          </p:val>
                                        </p:tav>
                                      </p:tavLst>
                                    </p:anim>
                                  </p:childTnLst>
                                </p:cTn>
                              </p:par>
                            </p:childTnLst>
                          </p:cTn>
                        </p:par>
                        <p:par>
                          <p:cTn id="19" fill="hold">
                            <p:stCondLst>
                              <p:cond delay="1000"/>
                            </p:stCondLst>
                            <p:childTnLst>
                              <p:par>
                                <p:cTn id="20" presetID="22" presetClass="entr" presetSubtype="2"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right)">
                                      <p:cBhvr>
                                        <p:cTn id="22" dur="500"/>
                                        <p:tgtEl>
                                          <p:spTgt spid="11"/>
                                        </p:tgtEl>
                                      </p:cBhvr>
                                    </p:animEffect>
                                  </p:childTnLst>
                                </p:cTn>
                              </p:par>
                              <p:par>
                                <p:cTn id="23" presetID="14" presetClass="entr" presetSubtype="1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randombar(horizontal)">
                                      <p:cBhvr>
                                        <p:cTn id="25" dur="500"/>
                                        <p:tgtEl>
                                          <p:spTgt spid="14"/>
                                        </p:tgtEl>
                                      </p:cBhvr>
                                    </p:animEffect>
                                  </p:childTnLst>
                                </p:cTn>
                              </p:par>
                            </p:childTnLst>
                          </p:cTn>
                        </p:par>
                        <p:par>
                          <p:cTn id="26" fill="hold">
                            <p:stCondLst>
                              <p:cond delay="1500"/>
                            </p:stCondLst>
                            <p:childTnLst>
                              <p:par>
                                <p:cTn id="27" presetID="22" presetClass="entr" presetSubtype="2"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right)">
                                      <p:cBhvr>
                                        <p:cTn id="29" dur="500"/>
                                        <p:tgtEl>
                                          <p:spTgt spid="15"/>
                                        </p:tgtEl>
                                      </p:cBhvr>
                                    </p:animEffect>
                                  </p:childTnLst>
                                </p:cTn>
                              </p:par>
                              <p:par>
                                <p:cTn id="30" presetID="14" presetClass="entr" presetSubtype="10" fill="hold"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randombar(horizontal)">
                                      <p:cBhvr>
                                        <p:cTn id="32" dur="500"/>
                                        <p:tgtEl>
                                          <p:spTgt spid="18"/>
                                        </p:tgtEl>
                                      </p:cBhvr>
                                    </p:animEffect>
                                  </p:childTnLst>
                                </p:cTn>
                              </p:par>
                            </p:childTnLst>
                          </p:cTn>
                        </p:par>
                        <p:par>
                          <p:cTn id="33" fill="hold">
                            <p:stCondLst>
                              <p:cond delay="2000"/>
                            </p:stCondLst>
                            <p:childTnLst>
                              <p:par>
                                <p:cTn id="34" presetID="22" presetClass="entr" presetSubtype="2" fill="hold"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right)">
                                      <p:cBhvr>
                                        <p:cTn id="36" dur="500"/>
                                        <p:tgtEl>
                                          <p:spTgt spid="5"/>
                                        </p:tgtEl>
                                      </p:cBhvr>
                                    </p:animEffect>
                                  </p:childTnLst>
                                </p:cTn>
                              </p:par>
                              <p:par>
                                <p:cTn id="37" presetID="14" presetClass="entr" presetSubtype="10"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randombar(horizontal)">
                                      <p:cBhvr>
                                        <p:cTn id="39" dur="500"/>
                                        <p:tgtEl>
                                          <p:spTgt spid="19"/>
                                        </p:tgtEl>
                                      </p:cBhvr>
                                    </p:animEffect>
                                  </p:childTnLst>
                                </p:cTn>
                              </p:par>
                            </p:childTnLst>
                          </p:cTn>
                        </p:par>
                        <p:par>
                          <p:cTn id="40" fill="hold">
                            <p:stCondLst>
                              <p:cond delay="2500"/>
                            </p:stCondLst>
                            <p:childTnLst>
                              <p:par>
                                <p:cTn id="41" presetID="53" presetClass="entr" presetSubtype="16"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childTnLst>
                          </p:cTn>
                        </p:par>
                        <p:par>
                          <p:cTn id="46" fill="hold">
                            <p:stCondLst>
                              <p:cond delay="3000"/>
                            </p:stCondLst>
                            <p:childTnLst>
                              <p:par>
                                <p:cTn id="47" presetID="53" presetClass="entr" presetSubtype="16" fill="hold" nodeType="after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p:cTn id="49" dur="500" fill="hold"/>
                                        <p:tgtEl>
                                          <p:spTgt spid="28"/>
                                        </p:tgtEl>
                                        <p:attrNameLst>
                                          <p:attrName>ppt_w</p:attrName>
                                        </p:attrNameLst>
                                      </p:cBhvr>
                                      <p:tavLst>
                                        <p:tav tm="0">
                                          <p:val>
                                            <p:fltVal val="0"/>
                                          </p:val>
                                        </p:tav>
                                        <p:tav tm="100000">
                                          <p:val>
                                            <p:strVal val="#ppt_w"/>
                                          </p:val>
                                        </p:tav>
                                      </p:tavLst>
                                    </p:anim>
                                    <p:anim calcmode="lin" valueType="num">
                                      <p:cBhvr>
                                        <p:cTn id="50" dur="500" fill="hold"/>
                                        <p:tgtEl>
                                          <p:spTgt spid="28"/>
                                        </p:tgtEl>
                                        <p:attrNameLst>
                                          <p:attrName>ppt_h</p:attrName>
                                        </p:attrNameLst>
                                      </p:cBhvr>
                                      <p:tavLst>
                                        <p:tav tm="0">
                                          <p:val>
                                            <p:fltVal val="0"/>
                                          </p:val>
                                        </p:tav>
                                        <p:tav tm="100000">
                                          <p:val>
                                            <p:strVal val="#ppt_h"/>
                                          </p:val>
                                        </p:tav>
                                      </p:tavLst>
                                    </p:anim>
                                    <p:animEffect transition="in" filter="fade">
                                      <p:cBhvr>
                                        <p:cTn id="51" dur="500"/>
                                        <p:tgtEl>
                                          <p:spTgt spid="28"/>
                                        </p:tgtEl>
                                      </p:cBhvr>
                                    </p:animEffect>
                                  </p:childTnLst>
                                </p:cTn>
                              </p:par>
                            </p:childTnLst>
                          </p:cTn>
                        </p:par>
                        <p:par>
                          <p:cTn id="52" fill="hold">
                            <p:stCondLst>
                              <p:cond delay="3500"/>
                            </p:stCondLst>
                            <p:childTnLst>
                              <p:par>
                                <p:cTn id="53" presetID="53" presetClass="entr" presetSubtype="16" fill="hold" nodeType="afterEffect">
                                  <p:stCondLst>
                                    <p:cond delay="0"/>
                                  </p:stCondLst>
                                  <p:childTnLst>
                                    <p:set>
                                      <p:cBhvr>
                                        <p:cTn id="54" dur="1" fill="hold">
                                          <p:stCondLst>
                                            <p:cond delay="0"/>
                                          </p:stCondLst>
                                        </p:cTn>
                                        <p:tgtEl>
                                          <p:spTgt spid="36"/>
                                        </p:tgtEl>
                                        <p:attrNameLst>
                                          <p:attrName>style.visibility</p:attrName>
                                        </p:attrNameLst>
                                      </p:cBhvr>
                                      <p:to>
                                        <p:strVal val="visible"/>
                                      </p:to>
                                    </p:set>
                                    <p:anim calcmode="lin" valueType="num">
                                      <p:cBhvr>
                                        <p:cTn id="55" dur="500" fill="hold"/>
                                        <p:tgtEl>
                                          <p:spTgt spid="36"/>
                                        </p:tgtEl>
                                        <p:attrNameLst>
                                          <p:attrName>ppt_w</p:attrName>
                                        </p:attrNameLst>
                                      </p:cBhvr>
                                      <p:tavLst>
                                        <p:tav tm="0">
                                          <p:val>
                                            <p:fltVal val="0"/>
                                          </p:val>
                                        </p:tav>
                                        <p:tav tm="100000">
                                          <p:val>
                                            <p:strVal val="#ppt_w"/>
                                          </p:val>
                                        </p:tav>
                                      </p:tavLst>
                                    </p:anim>
                                    <p:anim calcmode="lin" valueType="num">
                                      <p:cBhvr>
                                        <p:cTn id="56" dur="500" fill="hold"/>
                                        <p:tgtEl>
                                          <p:spTgt spid="36"/>
                                        </p:tgtEl>
                                        <p:attrNameLst>
                                          <p:attrName>ppt_h</p:attrName>
                                        </p:attrNameLst>
                                      </p:cBhvr>
                                      <p:tavLst>
                                        <p:tav tm="0">
                                          <p:val>
                                            <p:fltVal val="0"/>
                                          </p:val>
                                        </p:tav>
                                        <p:tav tm="100000">
                                          <p:val>
                                            <p:strVal val="#ppt_h"/>
                                          </p:val>
                                        </p:tav>
                                      </p:tavLst>
                                    </p:anim>
                                    <p:animEffect transition="in" filter="fade">
                                      <p:cBhvr>
                                        <p:cTn id="57" dur="500"/>
                                        <p:tgtEl>
                                          <p:spTgt spid="36"/>
                                        </p:tgtEl>
                                      </p:cBhvr>
                                    </p:animEffect>
                                  </p:childTnLst>
                                </p:cTn>
                              </p:par>
                              <p:par>
                                <p:cTn id="58" presetID="53" presetClass="entr" presetSubtype="16" fill="hold" grpId="0" nodeType="withEffect">
                                  <p:stCondLst>
                                    <p:cond delay="750"/>
                                  </p:stCondLst>
                                  <p:iterate type="lt">
                                    <p:tmPct val="20000"/>
                                  </p:iterate>
                                  <p:childTnLst>
                                    <p:set>
                                      <p:cBhvr>
                                        <p:cTn id="59" dur="1" fill="hold">
                                          <p:stCondLst>
                                            <p:cond delay="0"/>
                                          </p:stCondLst>
                                        </p:cTn>
                                        <p:tgtEl>
                                          <p:spTgt spid="52"/>
                                        </p:tgtEl>
                                        <p:attrNameLst>
                                          <p:attrName>style.visibility</p:attrName>
                                        </p:attrNameLst>
                                      </p:cBhvr>
                                      <p:to>
                                        <p:strVal val="visible"/>
                                      </p:to>
                                    </p:set>
                                    <p:anim calcmode="lin" valueType="num">
                                      <p:cBhvr>
                                        <p:cTn id="60" dur="250" fill="hold"/>
                                        <p:tgtEl>
                                          <p:spTgt spid="52"/>
                                        </p:tgtEl>
                                        <p:attrNameLst>
                                          <p:attrName>ppt_w</p:attrName>
                                        </p:attrNameLst>
                                      </p:cBhvr>
                                      <p:tavLst>
                                        <p:tav tm="0">
                                          <p:val>
                                            <p:fltVal val="0"/>
                                          </p:val>
                                        </p:tav>
                                        <p:tav tm="100000">
                                          <p:val>
                                            <p:strVal val="#ppt_w"/>
                                          </p:val>
                                        </p:tav>
                                      </p:tavLst>
                                    </p:anim>
                                    <p:anim calcmode="lin" valueType="num">
                                      <p:cBhvr>
                                        <p:cTn id="61" dur="250" fill="hold"/>
                                        <p:tgtEl>
                                          <p:spTgt spid="52"/>
                                        </p:tgtEl>
                                        <p:attrNameLst>
                                          <p:attrName>ppt_h</p:attrName>
                                        </p:attrNameLst>
                                      </p:cBhvr>
                                      <p:tavLst>
                                        <p:tav tm="0">
                                          <p:val>
                                            <p:fltVal val="0"/>
                                          </p:val>
                                        </p:tav>
                                        <p:tav tm="100000">
                                          <p:val>
                                            <p:strVal val="#ppt_h"/>
                                          </p:val>
                                        </p:tav>
                                      </p:tavLst>
                                    </p:anim>
                                    <p:animEffect transition="in" filter="fade">
                                      <p:cBhvr>
                                        <p:cTn id="62" dur="250"/>
                                        <p:tgtEl>
                                          <p:spTgt spid="52"/>
                                        </p:tgtEl>
                                      </p:cBhvr>
                                    </p:animEffect>
                                  </p:childTnLst>
                                </p:cTn>
                              </p:par>
                              <p:par>
                                <p:cTn id="63" presetID="53" presetClass="entr" presetSubtype="16" fill="hold" grpId="0" nodeType="withEffect">
                                  <p:stCondLst>
                                    <p:cond delay="750"/>
                                  </p:stCondLst>
                                  <p:iterate type="lt">
                                    <p:tmPct val="6429"/>
                                  </p:iterate>
                                  <p:childTnLst>
                                    <p:set>
                                      <p:cBhvr>
                                        <p:cTn id="64" dur="1" fill="hold">
                                          <p:stCondLst>
                                            <p:cond delay="0"/>
                                          </p:stCondLst>
                                        </p:cTn>
                                        <p:tgtEl>
                                          <p:spTgt spid="53"/>
                                        </p:tgtEl>
                                        <p:attrNameLst>
                                          <p:attrName>style.visibility</p:attrName>
                                        </p:attrNameLst>
                                      </p:cBhvr>
                                      <p:to>
                                        <p:strVal val="visible"/>
                                      </p:to>
                                    </p:set>
                                    <p:anim calcmode="lin" valueType="num">
                                      <p:cBhvr>
                                        <p:cTn id="65" dur="250" fill="hold"/>
                                        <p:tgtEl>
                                          <p:spTgt spid="53"/>
                                        </p:tgtEl>
                                        <p:attrNameLst>
                                          <p:attrName>ppt_w</p:attrName>
                                        </p:attrNameLst>
                                      </p:cBhvr>
                                      <p:tavLst>
                                        <p:tav tm="0">
                                          <p:val>
                                            <p:fltVal val="0"/>
                                          </p:val>
                                        </p:tav>
                                        <p:tav tm="100000">
                                          <p:val>
                                            <p:strVal val="#ppt_w"/>
                                          </p:val>
                                        </p:tav>
                                      </p:tavLst>
                                    </p:anim>
                                    <p:anim calcmode="lin" valueType="num">
                                      <p:cBhvr>
                                        <p:cTn id="66" dur="250" fill="hold"/>
                                        <p:tgtEl>
                                          <p:spTgt spid="53"/>
                                        </p:tgtEl>
                                        <p:attrNameLst>
                                          <p:attrName>ppt_h</p:attrName>
                                        </p:attrNameLst>
                                      </p:cBhvr>
                                      <p:tavLst>
                                        <p:tav tm="0">
                                          <p:val>
                                            <p:fltVal val="0"/>
                                          </p:val>
                                        </p:tav>
                                        <p:tav tm="100000">
                                          <p:val>
                                            <p:strVal val="#ppt_h"/>
                                          </p:val>
                                        </p:tav>
                                      </p:tavLst>
                                    </p:anim>
                                    <p:animEffect transition="in" filter="fade">
                                      <p:cBhvr>
                                        <p:cTn id="67" dur="250"/>
                                        <p:tgtEl>
                                          <p:spTgt spid="53"/>
                                        </p:tgtEl>
                                      </p:cBhvr>
                                    </p:animEffect>
                                  </p:childTnLst>
                                </p:cTn>
                              </p:par>
                              <p:par>
                                <p:cTn id="68" presetID="53" presetClass="entr" presetSubtype="16" fill="hold" grpId="0" nodeType="withEffect">
                                  <p:stCondLst>
                                    <p:cond delay="750"/>
                                  </p:stCondLst>
                                  <p:iterate type="lt">
                                    <p:tmPct val="20000"/>
                                  </p:iterate>
                                  <p:childTnLst>
                                    <p:set>
                                      <p:cBhvr>
                                        <p:cTn id="69" dur="1" fill="hold">
                                          <p:stCondLst>
                                            <p:cond delay="0"/>
                                          </p:stCondLst>
                                        </p:cTn>
                                        <p:tgtEl>
                                          <p:spTgt spid="54"/>
                                        </p:tgtEl>
                                        <p:attrNameLst>
                                          <p:attrName>style.visibility</p:attrName>
                                        </p:attrNameLst>
                                      </p:cBhvr>
                                      <p:to>
                                        <p:strVal val="visible"/>
                                      </p:to>
                                    </p:set>
                                    <p:anim calcmode="lin" valueType="num">
                                      <p:cBhvr>
                                        <p:cTn id="70" dur="250" fill="hold"/>
                                        <p:tgtEl>
                                          <p:spTgt spid="54"/>
                                        </p:tgtEl>
                                        <p:attrNameLst>
                                          <p:attrName>ppt_w</p:attrName>
                                        </p:attrNameLst>
                                      </p:cBhvr>
                                      <p:tavLst>
                                        <p:tav tm="0">
                                          <p:val>
                                            <p:fltVal val="0"/>
                                          </p:val>
                                        </p:tav>
                                        <p:tav tm="100000">
                                          <p:val>
                                            <p:strVal val="#ppt_w"/>
                                          </p:val>
                                        </p:tav>
                                      </p:tavLst>
                                    </p:anim>
                                    <p:anim calcmode="lin" valueType="num">
                                      <p:cBhvr>
                                        <p:cTn id="71" dur="250" fill="hold"/>
                                        <p:tgtEl>
                                          <p:spTgt spid="54"/>
                                        </p:tgtEl>
                                        <p:attrNameLst>
                                          <p:attrName>ppt_h</p:attrName>
                                        </p:attrNameLst>
                                      </p:cBhvr>
                                      <p:tavLst>
                                        <p:tav tm="0">
                                          <p:val>
                                            <p:fltVal val="0"/>
                                          </p:val>
                                        </p:tav>
                                        <p:tav tm="100000">
                                          <p:val>
                                            <p:strVal val="#ppt_h"/>
                                          </p:val>
                                        </p:tav>
                                      </p:tavLst>
                                    </p:anim>
                                    <p:animEffect transition="in" filter="fade">
                                      <p:cBhvr>
                                        <p:cTn id="72" dur="250"/>
                                        <p:tgtEl>
                                          <p:spTgt spid="54"/>
                                        </p:tgtEl>
                                      </p:cBhvr>
                                    </p:animEffect>
                                  </p:childTnLst>
                                </p:cTn>
                              </p:par>
                              <p:par>
                                <p:cTn id="73" presetID="53" presetClass="entr" presetSubtype="16" fill="hold" grpId="0" nodeType="withEffect">
                                  <p:stCondLst>
                                    <p:cond delay="750"/>
                                  </p:stCondLst>
                                  <p:iterate type="lt">
                                    <p:tmPct val="6429"/>
                                  </p:iterate>
                                  <p:childTnLst>
                                    <p:set>
                                      <p:cBhvr>
                                        <p:cTn id="74" dur="1" fill="hold">
                                          <p:stCondLst>
                                            <p:cond delay="0"/>
                                          </p:stCondLst>
                                        </p:cTn>
                                        <p:tgtEl>
                                          <p:spTgt spid="55"/>
                                        </p:tgtEl>
                                        <p:attrNameLst>
                                          <p:attrName>style.visibility</p:attrName>
                                        </p:attrNameLst>
                                      </p:cBhvr>
                                      <p:to>
                                        <p:strVal val="visible"/>
                                      </p:to>
                                    </p:set>
                                    <p:anim calcmode="lin" valueType="num">
                                      <p:cBhvr>
                                        <p:cTn id="75" dur="250" fill="hold"/>
                                        <p:tgtEl>
                                          <p:spTgt spid="55"/>
                                        </p:tgtEl>
                                        <p:attrNameLst>
                                          <p:attrName>ppt_w</p:attrName>
                                        </p:attrNameLst>
                                      </p:cBhvr>
                                      <p:tavLst>
                                        <p:tav tm="0">
                                          <p:val>
                                            <p:fltVal val="0"/>
                                          </p:val>
                                        </p:tav>
                                        <p:tav tm="100000">
                                          <p:val>
                                            <p:strVal val="#ppt_w"/>
                                          </p:val>
                                        </p:tav>
                                      </p:tavLst>
                                    </p:anim>
                                    <p:anim calcmode="lin" valueType="num">
                                      <p:cBhvr>
                                        <p:cTn id="76" dur="250" fill="hold"/>
                                        <p:tgtEl>
                                          <p:spTgt spid="55"/>
                                        </p:tgtEl>
                                        <p:attrNameLst>
                                          <p:attrName>ppt_h</p:attrName>
                                        </p:attrNameLst>
                                      </p:cBhvr>
                                      <p:tavLst>
                                        <p:tav tm="0">
                                          <p:val>
                                            <p:fltVal val="0"/>
                                          </p:val>
                                        </p:tav>
                                        <p:tav tm="100000">
                                          <p:val>
                                            <p:strVal val="#ppt_h"/>
                                          </p:val>
                                        </p:tav>
                                      </p:tavLst>
                                    </p:anim>
                                    <p:animEffect transition="in" filter="fade">
                                      <p:cBhvr>
                                        <p:cTn id="77" dur="250"/>
                                        <p:tgtEl>
                                          <p:spTgt spid="55"/>
                                        </p:tgtEl>
                                      </p:cBhvr>
                                    </p:animEffect>
                                  </p:childTnLst>
                                </p:cTn>
                              </p:par>
                              <p:par>
                                <p:cTn id="78" presetID="53" presetClass="entr" presetSubtype="16" fill="hold" grpId="0" nodeType="withEffect">
                                  <p:stCondLst>
                                    <p:cond delay="750"/>
                                  </p:stCondLst>
                                  <p:iterate type="lt">
                                    <p:tmPct val="20000"/>
                                  </p:iterate>
                                  <p:childTnLst>
                                    <p:set>
                                      <p:cBhvr>
                                        <p:cTn id="79" dur="1" fill="hold">
                                          <p:stCondLst>
                                            <p:cond delay="0"/>
                                          </p:stCondLst>
                                        </p:cTn>
                                        <p:tgtEl>
                                          <p:spTgt spid="56"/>
                                        </p:tgtEl>
                                        <p:attrNameLst>
                                          <p:attrName>style.visibility</p:attrName>
                                        </p:attrNameLst>
                                      </p:cBhvr>
                                      <p:to>
                                        <p:strVal val="visible"/>
                                      </p:to>
                                    </p:set>
                                    <p:anim calcmode="lin" valueType="num">
                                      <p:cBhvr>
                                        <p:cTn id="80" dur="250" fill="hold"/>
                                        <p:tgtEl>
                                          <p:spTgt spid="56"/>
                                        </p:tgtEl>
                                        <p:attrNameLst>
                                          <p:attrName>ppt_w</p:attrName>
                                        </p:attrNameLst>
                                      </p:cBhvr>
                                      <p:tavLst>
                                        <p:tav tm="0">
                                          <p:val>
                                            <p:fltVal val="0"/>
                                          </p:val>
                                        </p:tav>
                                        <p:tav tm="100000">
                                          <p:val>
                                            <p:strVal val="#ppt_w"/>
                                          </p:val>
                                        </p:tav>
                                      </p:tavLst>
                                    </p:anim>
                                    <p:anim calcmode="lin" valueType="num">
                                      <p:cBhvr>
                                        <p:cTn id="81" dur="250" fill="hold"/>
                                        <p:tgtEl>
                                          <p:spTgt spid="56"/>
                                        </p:tgtEl>
                                        <p:attrNameLst>
                                          <p:attrName>ppt_h</p:attrName>
                                        </p:attrNameLst>
                                      </p:cBhvr>
                                      <p:tavLst>
                                        <p:tav tm="0">
                                          <p:val>
                                            <p:fltVal val="0"/>
                                          </p:val>
                                        </p:tav>
                                        <p:tav tm="100000">
                                          <p:val>
                                            <p:strVal val="#ppt_h"/>
                                          </p:val>
                                        </p:tav>
                                      </p:tavLst>
                                    </p:anim>
                                    <p:animEffect transition="in" filter="fade">
                                      <p:cBhvr>
                                        <p:cTn id="82" dur="250"/>
                                        <p:tgtEl>
                                          <p:spTgt spid="56"/>
                                        </p:tgtEl>
                                      </p:cBhvr>
                                    </p:animEffect>
                                  </p:childTnLst>
                                </p:cTn>
                              </p:par>
                              <p:par>
                                <p:cTn id="83" presetID="53" presetClass="entr" presetSubtype="16" fill="hold" grpId="0" nodeType="withEffect">
                                  <p:stCondLst>
                                    <p:cond delay="750"/>
                                  </p:stCondLst>
                                  <p:iterate type="lt">
                                    <p:tmPct val="6429"/>
                                  </p:iterate>
                                  <p:childTnLst>
                                    <p:set>
                                      <p:cBhvr>
                                        <p:cTn id="84" dur="1" fill="hold">
                                          <p:stCondLst>
                                            <p:cond delay="0"/>
                                          </p:stCondLst>
                                        </p:cTn>
                                        <p:tgtEl>
                                          <p:spTgt spid="57"/>
                                        </p:tgtEl>
                                        <p:attrNameLst>
                                          <p:attrName>style.visibility</p:attrName>
                                        </p:attrNameLst>
                                      </p:cBhvr>
                                      <p:to>
                                        <p:strVal val="visible"/>
                                      </p:to>
                                    </p:set>
                                    <p:anim calcmode="lin" valueType="num">
                                      <p:cBhvr>
                                        <p:cTn id="85" dur="250" fill="hold"/>
                                        <p:tgtEl>
                                          <p:spTgt spid="57"/>
                                        </p:tgtEl>
                                        <p:attrNameLst>
                                          <p:attrName>ppt_w</p:attrName>
                                        </p:attrNameLst>
                                      </p:cBhvr>
                                      <p:tavLst>
                                        <p:tav tm="0">
                                          <p:val>
                                            <p:fltVal val="0"/>
                                          </p:val>
                                        </p:tav>
                                        <p:tav tm="100000">
                                          <p:val>
                                            <p:strVal val="#ppt_w"/>
                                          </p:val>
                                        </p:tav>
                                      </p:tavLst>
                                    </p:anim>
                                    <p:anim calcmode="lin" valueType="num">
                                      <p:cBhvr>
                                        <p:cTn id="86" dur="250" fill="hold"/>
                                        <p:tgtEl>
                                          <p:spTgt spid="57"/>
                                        </p:tgtEl>
                                        <p:attrNameLst>
                                          <p:attrName>ppt_h</p:attrName>
                                        </p:attrNameLst>
                                      </p:cBhvr>
                                      <p:tavLst>
                                        <p:tav tm="0">
                                          <p:val>
                                            <p:fltVal val="0"/>
                                          </p:val>
                                        </p:tav>
                                        <p:tav tm="100000">
                                          <p:val>
                                            <p:strVal val="#ppt_h"/>
                                          </p:val>
                                        </p:tav>
                                      </p:tavLst>
                                    </p:anim>
                                    <p:animEffect transition="in" filter="fade">
                                      <p:cBhvr>
                                        <p:cTn id="87" dur="25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2" grpId="0"/>
      <p:bldP spid="53" grpId="0"/>
      <p:bldP spid="54" grpId="0"/>
      <p:bldP spid="55" grpId="0"/>
      <p:bldP spid="56" grpId="0"/>
      <p:bldP spid="57" grpId="0"/>
    </p:bld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4"/>
          <a:srcRect/>
          <a:stretch>
            <a:fillRect/>
          </a:stretch>
        </p:blipFill>
        <p:spPr bwMode="auto">
          <a:xfrm>
            <a:off x="0" y="-38100"/>
            <a:ext cx="12192000" cy="3789363"/>
          </a:xfrm>
          <a:prstGeom prst="rect">
            <a:avLst/>
          </a:prstGeom>
          <a:blipFill dpi="0" rotWithShape="1">
            <a:blip r:embed="rId5"/>
            <a:srcRect/>
            <a:stretch>
              <a:fillRect/>
            </a:stretch>
          </a:blipFill>
          <a:ln w="9525">
            <a:noFill/>
            <a:miter lim="800000"/>
            <a:headEnd/>
            <a:tailEnd/>
          </a:ln>
        </p:spPr>
      </p:pic>
      <p:sp>
        <p:nvSpPr>
          <p:cNvPr id="6" name="矩形 5"/>
          <p:cNvSpPr/>
          <p:nvPr/>
        </p:nvSpPr>
        <p:spPr>
          <a:xfrm>
            <a:off x="0" y="3692525"/>
            <a:ext cx="12195175" cy="9683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椭圆 9"/>
          <p:cNvSpPr/>
          <p:nvPr/>
        </p:nvSpPr>
        <p:spPr>
          <a:xfrm flipH="1">
            <a:off x="990600" y="1733550"/>
            <a:ext cx="534988" cy="534988"/>
          </a:xfrm>
          <a:prstGeom prst="ellipse">
            <a:avLst/>
          </a:prstGeom>
          <a:solidFill>
            <a:srgbClr val="0070C0"/>
          </a:solidFill>
          <a:ln w="28575" cap="flat">
            <a:solidFill>
              <a:schemeClr val="accent1"/>
            </a:soli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11" name="椭圆 10"/>
          <p:cNvSpPr/>
          <p:nvPr/>
        </p:nvSpPr>
        <p:spPr>
          <a:xfrm flipH="1">
            <a:off x="1563688" y="2092325"/>
            <a:ext cx="352425" cy="354013"/>
          </a:xfrm>
          <a:prstGeom prst="ellipse">
            <a:avLst/>
          </a:prstGeom>
          <a:solidFill>
            <a:srgbClr val="0070C0"/>
          </a:solidFill>
          <a:ln w="28575" cap="flat">
            <a:solidFill>
              <a:schemeClr val="accent1"/>
            </a:soli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grpSp>
        <p:nvGrpSpPr>
          <p:cNvPr id="12" name="组合 11"/>
          <p:cNvGrpSpPr>
            <a:grpSpLocks/>
          </p:cNvGrpSpPr>
          <p:nvPr/>
        </p:nvGrpSpPr>
        <p:grpSpPr bwMode="auto">
          <a:xfrm>
            <a:off x="1098550" y="350838"/>
            <a:ext cx="1574800" cy="1574800"/>
            <a:chOff x="1129232" y="711771"/>
            <a:chExt cx="1228944" cy="1228944"/>
          </a:xfrm>
        </p:grpSpPr>
        <p:grpSp>
          <p:nvGrpSpPr>
            <p:cNvPr id="133130" name="组合 12"/>
            <p:cNvGrpSpPr>
              <a:grpSpLocks/>
            </p:cNvGrpSpPr>
            <p:nvPr/>
          </p:nvGrpSpPr>
          <p:grpSpPr bwMode="auto">
            <a:xfrm flipH="1">
              <a:off x="1129232" y="711771"/>
              <a:ext cx="1228944" cy="1228944"/>
              <a:chOff x="2848131" y="1860029"/>
              <a:chExt cx="3807502" cy="3807502"/>
            </a:xfrm>
          </p:grpSpPr>
          <p:sp>
            <p:nvSpPr>
              <p:cNvPr id="16" name="椭圆 15"/>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6600"/>
              </a:p>
            </p:txBody>
          </p:sp>
          <p:sp>
            <p:nvSpPr>
              <p:cNvPr id="17" name="椭圆 16"/>
              <p:cNvSpPr/>
              <p:nvPr/>
            </p:nvSpPr>
            <p:spPr>
              <a:xfrm>
                <a:off x="2936409" y="1948307"/>
                <a:ext cx="3630944" cy="363094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6600"/>
              </a:p>
            </p:txBody>
          </p:sp>
        </p:grpSp>
        <p:sp>
          <p:nvSpPr>
            <p:cNvPr id="14" name="椭圆 13"/>
            <p:cNvSpPr/>
            <p:nvPr/>
          </p:nvSpPr>
          <p:spPr>
            <a:xfrm>
              <a:off x="1278439" y="859618"/>
              <a:ext cx="937494" cy="937494"/>
            </a:xfrm>
            <a:prstGeom prst="ellipse">
              <a:avLst/>
            </a:prstGeom>
            <a:solidFill>
              <a:srgbClr val="0070C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33134" name="文本框 4"/>
            <p:cNvSpPr txBox="1">
              <a:spLocks noChangeArrowheads="1"/>
            </p:cNvSpPr>
            <p:nvPr/>
          </p:nvSpPr>
          <p:spPr bwMode="auto">
            <a:xfrm>
              <a:off x="1276576" y="1074469"/>
              <a:ext cx="944721" cy="552421"/>
            </a:xfrm>
            <a:prstGeom prst="rect">
              <a:avLst/>
            </a:prstGeom>
            <a:noFill/>
            <a:ln w="9525">
              <a:noFill/>
              <a:miter lim="800000"/>
              <a:headEnd/>
              <a:tailEnd/>
            </a:ln>
          </p:spPr>
          <p:txBody>
            <a:bodyPr wrap="none">
              <a:spAutoFit/>
            </a:bodyPr>
            <a:lstStyle/>
            <a:p>
              <a:pPr algn="ctr"/>
              <a:r>
                <a:rPr lang="zh-CN" altLang="en-US" sz="4000" dirty="0">
                  <a:solidFill>
                    <a:schemeClr val="bg1"/>
                  </a:solidFill>
                  <a:latin typeface="微软雅黑" pitchFamily="34" charset="-122"/>
                  <a:ea typeface="微软雅黑" pitchFamily="34" charset="-122"/>
                </a:rPr>
                <a:t>结束</a:t>
              </a:r>
            </a:p>
          </p:txBody>
        </p:sp>
      </p:grpSp>
      <p:sp>
        <p:nvSpPr>
          <p:cNvPr id="18" name="椭圆 17"/>
          <p:cNvSpPr/>
          <p:nvPr/>
        </p:nvSpPr>
        <p:spPr>
          <a:xfrm flipH="1">
            <a:off x="2549525" y="347663"/>
            <a:ext cx="712788" cy="712787"/>
          </a:xfrm>
          <a:prstGeom prst="ellipse">
            <a:avLst/>
          </a:prstGeom>
          <a:solidFill>
            <a:srgbClr val="0070C0"/>
          </a:solidFill>
          <a:ln w="28575" cap="flat">
            <a:solidFill>
              <a:schemeClr val="accent1"/>
            </a:soli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19" name="椭圆 18"/>
          <p:cNvSpPr/>
          <p:nvPr/>
        </p:nvSpPr>
        <p:spPr>
          <a:xfrm flipH="1">
            <a:off x="2330450" y="77788"/>
            <a:ext cx="319088" cy="319087"/>
          </a:xfrm>
          <a:prstGeom prst="ellipse">
            <a:avLst/>
          </a:prstGeom>
          <a:solidFill>
            <a:srgbClr val="0070C0"/>
          </a:solidFill>
          <a:ln w="28575" cap="flat">
            <a:solidFill>
              <a:schemeClr val="accent1"/>
            </a:soli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20" name="TextBox 9"/>
          <p:cNvSpPr txBox="1"/>
          <p:nvPr/>
        </p:nvSpPr>
        <p:spPr>
          <a:xfrm>
            <a:off x="2135188" y="4164013"/>
            <a:ext cx="8043862" cy="787523"/>
          </a:xfrm>
          <a:prstGeom prst="rect">
            <a:avLst/>
          </a:prstGeom>
          <a:noFill/>
        </p:spPr>
        <p:txBody>
          <a:bodyPr>
            <a:spAutoFit/>
          </a:bodyPr>
          <a:lstStyle/>
          <a:p>
            <a:pPr algn="just">
              <a:lnSpc>
                <a:spcPct val="150000"/>
              </a:lnSpc>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回顾这一年的工作，在取得成绩的同时，我们也找到了工作中的不足和问题，展望新的一年，我们将继续努力，力争各项工作更上一个新台阶。</a:t>
            </a:r>
          </a:p>
        </p:txBody>
      </p:sp>
      <p:sp>
        <p:nvSpPr>
          <p:cNvPr id="15" name="文本框 163">
            <a:extLst>
              <a:ext uri="{FF2B5EF4-FFF2-40B4-BE49-F238E27FC236}">
                <a16:creationId xmlns:a16="http://schemas.microsoft.com/office/drawing/2014/main" id="{39813FA4-A594-4939-9861-80558236DF43}"/>
              </a:ext>
            </a:extLst>
          </p:cNvPr>
          <p:cNvSpPr txBox="1"/>
          <p:nvPr/>
        </p:nvSpPr>
        <p:spPr>
          <a:xfrm>
            <a:off x="2112245" y="5035550"/>
            <a:ext cx="4305987" cy="1323439"/>
          </a:xfrm>
          <a:prstGeom prst="rect">
            <a:avLst/>
          </a:prstGeom>
          <a:noFill/>
        </p:spPr>
        <p:txBody>
          <a:bodyPr wrap="none">
            <a:spAutoFit/>
          </a:bodyPr>
          <a:lstStyle/>
          <a:p>
            <a:pPr fontAlgn="auto">
              <a:spcBef>
                <a:spcPts val="0"/>
              </a:spcBef>
              <a:spcAft>
                <a:spcPts val="0"/>
              </a:spcAft>
              <a:defRPr/>
            </a:pP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官方网站：</a:t>
            </a:r>
            <a:r>
              <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hlinkClick r:id="rId6"/>
              </a:rPr>
              <a:t>www.shaoyukeji.com</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fontAlgn="auto">
              <a:spcBef>
                <a:spcPts val="0"/>
              </a:spcBef>
              <a:spcAft>
                <a:spcPts val="0"/>
              </a:spcAft>
              <a:defRPr/>
            </a:pP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fontAlgn="auto">
              <a:spcBef>
                <a:spcPts val="0"/>
              </a:spcBef>
              <a:spcAft>
                <a:spcPts val="0"/>
              </a:spcAft>
              <a:defRPr/>
            </a:pP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联系人：刘工</a:t>
            </a:r>
            <a:r>
              <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 </a:t>
            </a:r>
          </a:p>
          <a:p>
            <a:pPr fontAlgn="auto">
              <a:spcBef>
                <a:spcPts val="0"/>
              </a:spcBef>
              <a:spcAft>
                <a:spcPts val="0"/>
              </a:spcAft>
              <a:defRPr/>
            </a:pP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fontAlgn="auto">
              <a:spcBef>
                <a:spcPts val="0"/>
              </a:spcBef>
              <a:spcAft>
                <a:spcPts val="0"/>
              </a:spcAft>
              <a:defRPr/>
            </a:pP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微信：</a:t>
            </a:r>
            <a:r>
              <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15056040203     QQ</a:t>
            </a: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a:t>
            </a:r>
            <a:r>
              <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3352056562</a:t>
            </a:r>
            <a:endPar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outVertical)">
                                      <p:cBhvr>
                                        <p:cTn id="11" dur="500"/>
                                        <p:tgtEl>
                                          <p:spTgt spid="6"/>
                                        </p:tgtEl>
                                      </p:cBhvr>
                                    </p:animEffect>
                                  </p:childTnLst>
                                </p:cTn>
                              </p:par>
                              <p:par>
                                <p:cTn id="12" presetID="2" presetClass="entr" presetSubtype="4"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500" fill="hold"/>
                                        <p:tgtEl>
                                          <p:spTgt spid="12"/>
                                        </p:tgtEl>
                                        <p:attrNameLst>
                                          <p:attrName>ppt_x</p:attrName>
                                        </p:attrNameLst>
                                      </p:cBhvr>
                                      <p:tavLst>
                                        <p:tav tm="0">
                                          <p:val>
                                            <p:strVal val="#ppt_x"/>
                                          </p:val>
                                        </p:tav>
                                        <p:tav tm="100000">
                                          <p:val>
                                            <p:strVal val="#ppt_x"/>
                                          </p:val>
                                        </p:tav>
                                      </p:tavLst>
                                    </p:anim>
                                    <p:anim calcmode="lin" valueType="num">
                                      <p:cBhvr additive="base">
                                        <p:cTn id="15" dur="500" fill="hold"/>
                                        <p:tgtEl>
                                          <p:spTgt spid="12"/>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par>
                                <p:cTn id="20" presetID="10" presetClass="entr" presetSubtype="0" fill="hold" grpId="0" nodeType="withEffect">
                                  <p:stCondLst>
                                    <p:cond delay="20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30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0" presetClass="entr" presetSubtype="0" fill="hold" grpId="0" nodeType="withEffect">
                                  <p:stCondLst>
                                    <p:cond delay="1200"/>
                                  </p:stCondLst>
                                  <p:iterate type="lt">
                                    <p:tmPct val="10000"/>
                                  </p:iterate>
                                  <p:childTnLst>
                                    <p:set>
                                      <p:cBhvr>
                                        <p:cTn id="30" dur="1" fill="hold">
                                          <p:stCondLst>
                                            <p:cond delay="0"/>
                                          </p:stCondLst>
                                        </p:cTn>
                                        <p:tgtEl>
                                          <p:spTgt spid="20"/>
                                        </p:tgtEl>
                                        <p:attrNameLst>
                                          <p:attrName>style.visibility</p:attrName>
                                        </p:attrNameLst>
                                      </p:cBhvr>
                                      <p:to>
                                        <p:strVal val="visible"/>
                                      </p:to>
                                    </p:set>
                                    <p:animEffect transition="in" filter="fade">
                                      <p:cBhvr>
                                        <p:cTn id="31" dur="200"/>
                                        <p:tgtEl>
                                          <p:spTgt spid="20"/>
                                        </p:tgtEl>
                                      </p:cBhvr>
                                    </p:animEffect>
                                  </p:childTnLst>
                                </p:cTn>
                              </p:par>
                              <p:par>
                                <p:cTn id="32" presetID="10" presetClass="entr" presetSubtype="0" fill="hold" grpId="0" nodeType="withEffect">
                                  <p:stCondLst>
                                    <p:cond delay="150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par>
                                <p:cTn id="35" presetID="12" presetClass="entr" presetSubtype="4" fill="hold" grpId="1" nodeType="withEffect">
                                  <p:stCondLst>
                                    <p:cond delay="150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p:tgtEl>
                                          <p:spTgt spid="15"/>
                                        </p:tgtEl>
                                        <p:attrNameLst>
                                          <p:attrName>ppt_y</p:attrName>
                                        </p:attrNameLst>
                                      </p:cBhvr>
                                      <p:tavLst>
                                        <p:tav tm="0">
                                          <p:val>
                                            <p:strVal val="#ppt_y+#ppt_h*1.125000"/>
                                          </p:val>
                                        </p:tav>
                                        <p:tav tm="100000">
                                          <p:val>
                                            <p:strVal val="#ppt_y"/>
                                          </p:val>
                                        </p:tav>
                                      </p:tavLst>
                                    </p:anim>
                                    <p:animEffect transition="in" filter="wipe(up)">
                                      <p:cBhvr>
                                        <p:cTn id="3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P spid="18" grpId="0" animBg="1"/>
      <p:bldP spid="19" grpId="0" animBg="1"/>
      <p:bldP spid="20" grpId="0"/>
      <p:bldP spid="15" grpId="0"/>
      <p:bldP spid="15" grpId="1"/>
    </p:bld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2" name="椭圆 51"/>
          <p:cNvSpPr/>
          <p:nvPr/>
        </p:nvSpPr>
        <p:spPr>
          <a:xfrm>
            <a:off x="4714875" y="681038"/>
            <a:ext cx="2820988" cy="2819400"/>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4" name="椭圆 53"/>
          <p:cNvSpPr/>
          <p:nvPr/>
        </p:nvSpPr>
        <p:spPr>
          <a:xfrm>
            <a:off x="4960938" y="944563"/>
            <a:ext cx="2311400" cy="2309812"/>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5" name="Oval 8"/>
          <p:cNvSpPr>
            <a:spLocks noChangeArrowheads="1"/>
          </p:cNvSpPr>
          <p:nvPr/>
        </p:nvSpPr>
        <p:spPr bwMode="auto">
          <a:xfrm>
            <a:off x="5946775" y="404813"/>
            <a:ext cx="425450" cy="425450"/>
          </a:xfrm>
          <a:prstGeom prst="ellipse">
            <a:avLst/>
          </a:prstGeom>
          <a:solidFill>
            <a:srgbClr val="0070C0"/>
          </a:solidFill>
          <a:ln w="9525">
            <a:noFill/>
            <a:round/>
            <a:headEnd/>
            <a:tailEnd/>
          </a:ln>
        </p:spPr>
        <p:txBody>
          <a:bodyPr/>
          <a:lstStyle/>
          <a:p>
            <a:endParaRPr lang="zh-CN" altLang="en-US">
              <a:solidFill>
                <a:srgbClr val="000000"/>
              </a:solidFill>
              <a:latin typeface="Calibri" pitchFamily="34" charset="0"/>
            </a:endParaRPr>
          </a:p>
        </p:txBody>
      </p:sp>
      <p:sp>
        <p:nvSpPr>
          <p:cNvPr id="56" name="Oval 9"/>
          <p:cNvSpPr>
            <a:spLocks noChangeArrowheads="1"/>
          </p:cNvSpPr>
          <p:nvPr/>
        </p:nvSpPr>
        <p:spPr bwMode="auto">
          <a:xfrm>
            <a:off x="5367338" y="971550"/>
            <a:ext cx="223837" cy="225425"/>
          </a:xfrm>
          <a:prstGeom prst="ellipse">
            <a:avLst/>
          </a:prstGeom>
          <a:solidFill>
            <a:srgbClr val="0070C0"/>
          </a:solidFill>
          <a:ln w="9525">
            <a:noFill/>
            <a:round/>
            <a:headEnd/>
            <a:tailEnd/>
          </a:ln>
        </p:spPr>
        <p:txBody>
          <a:bodyPr/>
          <a:lstStyle/>
          <a:p>
            <a:endParaRPr lang="zh-CN" altLang="en-US">
              <a:solidFill>
                <a:srgbClr val="000000"/>
              </a:solidFill>
              <a:latin typeface="Calibri" pitchFamily="34" charset="0"/>
            </a:endParaRPr>
          </a:p>
        </p:txBody>
      </p:sp>
      <p:sp>
        <p:nvSpPr>
          <p:cNvPr id="57" name="Oval 11"/>
          <p:cNvSpPr>
            <a:spLocks noChangeArrowheads="1"/>
          </p:cNvSpPr>
          <p:nvPr/>
        </p:nvSpPr>
        <p:spPr bwMode="auto">
          <a:xfrm>
            <a:off x="6996113" y="2852738"/>
            <a:ext cx="395287" cy="395287"/>
          </a:xfrm>
          <a:prstGeom prst="ellipse">
            <a:avLst/>
          </a:prstGeom>
          <a:solidFill>
            <a:srgbClr val="0070C0"/>
          </a:solidFill>
          <a:ln w="9525">
            <a:noFill/>
            <a:round/>
            <a:headEnd/>
            <a:tailEnd/>
          </a:ln>
        </p:spPr>
        <p:txBody>
          <a:bodyPr/>
          <a:lstStyle/>
          <a:p>
            <a:endParaRPr lang="zh-CN" altLang="en-US">
              <a:solidFill>
                <a:srgbClr val="000000"/>
              </a:solidFill>
              <a:latin typeface="Calibri" pitchFamily="34" charset="0"/>
            </a:endParaRPr>
          </a:p>
        </p:txBody>
      </p:sp>
      <p:sp>
        <p:nvSpPr>
          <p:cNvPr id="58" name="Oval 15"/>
          <p:cNvSpPr>
            <a:spLocks noChangeArrowheads="1"/>
          </p:cNvSpPr>
          <p:nvPr/>
        </p:nvSpPr>
        <p:spPr bwMode="auto">
          <a:xfrm>
            <a:off x="4799013" y="2689225"/>
            <a:ext cx="458787" cy="460375"/>
          </a:xfrm>
          <a:prstGeom prst="ellipse">
            <a:avLst/>
          </a:prstGeom>
          <a:solidFill>
            <a:srgbClr val="0070C0"/>
          </a:solidFill>
          <a:ln w="9525">
            <a:noFill/>
            <a:round/>
            <a:headEnd/>
            <a:tailEnd/>
          </a:ln>
        </p:spPr>
        <p:txBody>
          <a:bodyPr/>
          <a:lstStyle/>
          <a:p>
            <a:endParaRPr lang="zh-CN" altLang="en-US">
              <a:solidFill>
                <a:srgbClr val="000000"/>
              </a:solidFill>
              <a:latin typeface="Calibri" pitchFamily="34" charset="0"/>
            </a:endParaRPr>
          </a:p>
        </p:txBody>
      </p:sp>
      <p:pic>
        <p:nvPicPr>
          <p:cNvPr id="59" name="Picture 3" descr="C:\Users\Administrator\Desktop\微立体创业计划\002.png"/>
          <p:cNvPicPr>
            <a:picLocks noChangeAspect="1" noChangeArrowheads="1"/>
          </p:cNvPicPr>
          <p:nvPr/>
        </p:nvPicPr>
        <p:blipFill>
          <a:blip r:embed="rId4"/>
          <a:srcRect/>
          <a:stretch>
            <a:fillRect/>
          </a:stretch>
        </p:blipFill>
        <p:spPr bwMode="auto">
          <a:xfrm>
            <a:off x="4727575" y="650875"/>
            <a:ext cx="2849563" cy="2849563"/>
          </a:xfrm>
          <a:prstGeom prst="rect">
            <a:avLst/>
          </a:prstGeom>
          <a:noFill/>
          <a:effectLst>
            <a:outerShdw blurRad="292100" dist="177800" dir="2460000" sx="99000" sy="99000" algn="l" rotWithShape="0">
              <a:prstClr val="black">
                <a:alpha val="39000"/>
              </a:prstClr>
            </a:outerShdw>
          </a:effectLst>
          <a:extLst/>
        </p:spPr>
      </p:pic>
      <p:sp>
        <p:nvSpPr>
          <p:cNvPr id="60" name="TextBox 7"/>
          <p:cNvSpPr>
            <a:spLocks noChangeArrowheads="1"/>
          </p:cNvSpPr>
          <p:nvPr/>
        </p:nvSpPr>
        <p:spPr bwMode="auto">
          <a:xfrm>
            <a:off x="4727575" y="1549400"/>
            <a:ext cx="2735263" cy="1016000"/>
          </a:xfrm>
          <a:prstGeom prst="rect">
            <a:avLst/>
          </a:prstGeom>
          <a:noFill/>
          <a:ln w="9525">
            <a:noFill/>
            <a:miter lim="800000"/>
            <a:headEnd/>
            <a:tailEnd/>
          </a:ln>
        </p:spPr>
        <p:txBody>
          <a:bodyPr lIns="0" tIns="0" rIns="0" bIns="0">
            <a:spAutoFit/>
          </a:bodyPr>
          <a:lstStyle/>
          <a:p>
            <a:pPr algn="ctr"/>
            <a:r>
              <a:rPr lang="en-US" altLang="zh-CN" sz="6600" b="1" dirty="0">
                <a:solidFill>
                  <a:srgbClr val="0070C0"/>
                </a:solidFill>
                <a:latin typeface="Impact MT Std"/>
                <a:ea typeface="微软雅黑" pitchFamily="34" charset="-122"/>
                <a:sym typeface="微软雅黑" pitchFamily="34" charset="-122"/>
              </a:rPr>
              <a:t>2018</a:t>
            </a:r>
            <a:endParaRPr lang="zh-CN" altLang="en-US" sz="6600" b="1" dirty="0">
              <a:solidFill>
                <a:srgbClr val="0070C0"/>
              </a:solidFill>
              <a:latin typeface="Impact MT Std"/>
              <a:ea typeface="微软雅黑" pitchFamily="34" charset="-122"/>
              <a:sym typeface="微软雅黑" pitchFamily="34" charset="-122"/>
            </a:endParaRPr>
          </a:p>
        </p:txBody>
      </p:sp>
      <p:sp>
        <p:nvSpPr>
          <p:cNvPr id="61" name="Oval 9"/>
          <p:cNvSpPr>
            <a:spLocks noChangeArrowheads="1"/>
          </p:cNvSpPr>
          <p:nvPr/>
        </p:nvSpPr>
        <p:spPr bwMode="auto">
          <a:xfrm>
            <a:off x="7383463" y="2052638"/>
            <a:ext cx="223837" cy="223837"/>
          </a:xfrm>
          <a:prstGeom prst="ellipse">
            <a:avLst/>
          </a:prstGeom>
          <a:solidFill>
            <a:srgbClr val="0070C0"/>
          </a:solidFill>
          <a:ln w="9525">
            <a:noFill/>
            <a:round/>
            <a:headEnd/>
            <a:tailEnd/>
          </a:ln>
        </p:spPr>
        <p:txBody>
          <a:bodyPr/>
          <a:lstStyle/>
          <a:p>
            <a:endParaRPr lang="zh-CN" altLang="en-US">
              <a:solidFill>
                <a:srgbClr val="000000"/>
              </a:solidFill>
              <a:latin typeface="Calibri" pitchFamily="34" charset="0"/>
            </a:endParaRPr>
          </a:p>
        </p:txBody>
      </p:sp>
      <p:sp>
        <p:nvSpPr>
          <p:cNvPr id="62" name="Oval 9"/>
          <p:cNvSpPr>
            <a:spLocks noChangeArrowheads="1"/>
          </p:cNvSpPr>
          <p:nvPr/>
        </p:nvSpPr>
        <p:spPr bwMode="auto">
          <a:xfrm>
            <a:off x="4654550" y="2205038"/>
            <a:ext cx="112713" cy="111125"/>
          </a:xfrm>
          <a:prstGeom prst="ellipse">
            <a:avLst/>
          </a:prstGeom>
          <a:solidFill>
            <a:srgbClr val="0070C0"/>
          </a:solidFill>
          <a:ln w="9525">
            <a:noFill/>
            <a:round/>
            <a:headEnd/>
            <a:tailEnd/>
          </a:ln>
        </p:spPr>
        <p:txBody>
          <a:bodyPr/>
          <a:lstStyle/>
          <a:p>
            <a:endParaRPr lang="zh-CN" altLang="en-US">
              <a:solidFill>
                <a:srgbClr val="000000"/>
              </a:solidFill>
              <a:latin typeface="Calibri" pitchFamily="34" charset="0"/>
            </a:endParaRPr>
          </a:p>
        </p:txBody>
      </p:sp>
      <p:sp>
        <p:nvSpPr>
          <p:cNvPr id="63" name="Oval 8"/>
          <p:cNvSpPr>
            <a:spLocks noChangeArrowheads="1"/>
          </p:cNvSpPr>
          <p:nvPr/>
        </p:nvSpPr>
        <p:spPr bwMode="auto">
          <a:xfrm>
            <a:off x="7178675" y="1055688"/>
            <a:ext cx="212725" cy="212725"/>
          </a:xfrm>
          <a:prstGeom prst="ellipse">
            <a:avLst/>
          </a:prstGeom>
          <a:solidFill>
            <a:srgbClr val="0070C0"/>
          </a:solidFill>
          <a:ln w="9525">
            <a:noFill/>
            <a:round/>
            <a:headEnd/>
            <a:tailEnd/>
          </a:ln>
        </p:spPr>
        <p:txBody>
          <a:bodyPr/>
          <a:lstStyle/>
          <a:p>
            <a:endParaRPr lang="zh-CN" altLang="en-US">
              <a:solidFill>
                <a:srgbClr val="000000"/>
              </a:solidFill>
              <a:latin typeface="Calibri" pitchFamily="34" charset="0"/>
            </a:endParaRPr>
          </a:p>
        </p:txBody>
      </p:sp>
      <p:sp>
        <p:nvSpPr>
          <p:cNvPr id="64" name="Oval 9"/>
          <p:cNvSpPr>
            <a:spLocks noChangeArrowheads="1"/>
          </p:cNvSpPr>
          <p:nvPr/>
        </p:nvSpPr>
        <p:spPr bwMode="auto">
          <a:xfrm>
            <a:off x="5622925" y="3389313"/>
            <a:ext cx="112713" cy="111125"/>
          </a:xfrm>
          <a:prstGeom prst="ellipse">
            <a:avLst/>
          </a:prstGeom>
          <a:solidFill>
            <a:srgbClr val="0070C0"/>
          </a:solidFill>
          <a:ln w="9525">
            <a:noFill/>
            <a:round/>
            <a:headEnd/>
            <a:tailEnd/>
          </a:ln>
        </p:spPr>
        <p:txBody>
          <a:bodyPr/>
          <a:lstStyle/>
          <a:p>
            <a:endParaRPr lang="zh-CN" altLang="en-US">
              <a:solidFill>
                <a:srgbClr val="000000"/>
              </a:solidFill>
              <a:latin typeface="Calibri" pitchFamily="34" charset="0"/>
            </a:endParaRPr>
          </a:p>
        </p:txBody>
      </p:sp>
      <p:sp>
        <p:nvSpPr>
          <p:cNvPr id="65" name="矩形 64"/>
          <p:cNvSpPr>
            <a:spLocks noChangeArrowheads="1"/>
          </p:cNvSpPr>
          <p:nvPr/>
        </p:nvSpPr>
        <p:spPr bwMode="auto">
          <a:xfrm>
            <a:off x="2711450" y="3784600"/>
            <a:ext cx="6813550" cy="1016000"/>
          </a:xfrm>
          <a:prstGeom prst="rect">
            <a:avLst/>
          </a:prstGeom>
          <a:noFill/>
          <a:ln w="9525">
            <a:noFill/>
            <a:miter lim="800000"/>
            <a:headEnd/>
            <a:tailEnd/>
          </a:ln>
        </p:spPr>
        <p:txBody>
          <a:bodyPr>
            <a:spAutoFit/>
          </a:bodyPr>
          <a:lstStyle/>
          <a:p>
            <a:pPr algn="ctr"/>
            <a:r>
              <a:rPr lang="zh-CN" altLang="en-US" sz="6000" b="1">
                <a:solidFill>
                  <a:srgbClr val="0070C0"/>
                </a:solidFill>
                <a:latin typeface="微软雅黑" pitchFamily="34" charset="-122"/>
                <a:ea typeface="微软雅黑" pitchFamily="34" charset="-122"/>
              </a:rPr>
              <a:t>谢谢您的聆听</a:t>
            </a:r>
          </a:p>
        </p:txBody>
      </p:sp>
      <p:grpSp>
        <p:nvGrpSpPr>
          <p:cNvPr id="66" name="组合 65"/>
          <p:cNvGrpSpPr>
            <a:grpSpLocks/>
          </p:cNvGrpSpPr>
          <p:nvPr/>
        </p:nvGrpSpPr>
        <p:grpSpPr bwMode="auto">
          <a:xfrm>
            <a:off x="3009900" y="4746625"/>
            <a:ext cx="6099175" cy="338138"/>
            <a:chOff x="2992618" y="3469364"/>
            <a:chExt cx="6284223" cy="338554"/>
          </a:xfrm>
        </p:grpSpPr>
        <p:sp>
          <p:nvSpPr>
            <p:cNvPr id="135189" name="矩形 66"/>
            <p:cNvSpPr>
              <a:spLocks noChangeArrowheads="1"/>
            </p:cNvSpPr>
            <p:nvPr/>
          </p:nvSpPr>
          <p:spPr bwMode="auto">
            <a:xfrm>
              <a:off x="3898035" y="3469364"/>
              <a:ext cx="4395930" cy="338554"/>
            </a:xfrm>
            <a:prstGeom prst="rect">
              <a:avLst/>
            </a:prstGeom>
            <a:noFill/>
            <a:ln w="9525">
              <a:noFill/>
              <a:miter lim="800000"/>
              <a:headEnd/>
              <a:tailEnd/>
            </a:ln>
          </p:spPr>
          <p:txBody>
            <a:bodyPr>
              <a:spAutoFit/>
            </a:bodyPr>
            <a:lstStyle/>
            <a:p>
              <a:pPr algn="dist"/>
              <a:endParaRPr lang="zh-CN" altLang="en-US" sz="1600">
                <a:solidFill>
                  <a:srgbClr val="00B050"/>
                </a:solidFill>
                <a:latin typeface="Impact MT Std"/>
              </a:endParaRPr>
            </a:p>
          </p:txBody>
        </p:sp>
        <p:cxnSp>
          <p:nvCxnSpPr>
            <p:cNvPr id="68" name="直接连接符 67"/>
            <p:cNvCxnSpPr/>
            <p:nvPr/>
          </p:nvCxnSpPr>
          <p:spPr bwMode="auto">
            <a:xfrm>
              <a:off x="2992618" y="3609236"/>
              <a:ext cx="1769789" cy="0"/>
            </a:xfrm>
            <a:prstGeom prst="line">
              <a:avLst/>
            </a:prstGeom>
            <a:noFill/>
            <a:ln w="12700" cap="flat" cmpd="sng" algn="ctr">
              <a:solidFill>
                <a:schemeClr val="bg1">
                  <a:lumMod val="50000"/>
                </a:schemeClr>
              </a:solidFill>
              <a:prstDash val="solid"/>
            </a:ln>
            <a:effectLst/>
          </p:spPr>
        </p:cxnSp>
        <p:cxnSp>
          <p:nvCxnSpPr>
            <p:cNvPr id="69" name="直接连接符 68"/>
            <p:cNvCxnSpPr/>
            <p:nvPr/>
          </p:nvCxnSpPr>
          <p:spPr bwMode="auto">
            <a:xfrm>
              <a:off x="7507052" y="3609236"/>
              <a:ext cx="1769789" cy="0"/>
            </a:xfrm>
            <a:prstGeom prst="line">
              <a:avLst/>
            </a:prstGeom>
            <a:noFill/>
            <a:ln w="12700" cap="flat" cmpd="sng" algn="ctr">
              <a:solidFill>
                <a:schemeClr val="bg1">
                  <a:lumMod val="50000"/>
                </a:schemeClr>
              </a:solidFill>
              <a:prstDash val="solid"/>
            </a:ln>
            <a:effectLst/>
          </p:spPr>
        </p:cxnSp>
      </p:grpSp>
      <p:sp>
        <p:nvSpPr>
          <p:cNvPr id="70" name="矩形 69"/>
          <p:cNvSpPr/>
          <p:nvPr/>
        </p:nvSpPr>
        <p:spPr>
          <a:xfrm>
            <a:off x="4824413" y="4675188"/>
            <a:ext cx="2422525" cy="338137"/>
          </a:xfrm>
          <a:prstGeom prst="rect">
            <a:avLst/>
          </a:prstGeom>
        </p:spPr>
        <p:txBody>
          <a:bodyPr wrap="none">
            <a:spAutoFit/>
          </a:bodyPr>
          <a:lstStyle/>
          <a:p>
            <a:pPr algn="ctr" fontAlgn="auto">
              <a:spcBef>
                <a:spcPts val="0"/>
              </a:spcBef>
              <a:spcAft>
                <a:spcPts val="0"/>
              </a:spcAft>
              <a:defRPr/>
            </a:pPr>
            <a:r>
              <a:rPr lang="en-US" altLang="zh-CN" sz="1600" dirty="0">
                <a:solidFill>
                  <a:schemeClr val="tx1">
                    <a:lumMod val="50000"/>
                    <a:lumOff val="50000"/>
                  </a:schemeClr>
                </a:solidFill>
                <a:latin typeface="方正兰亭黑简体" panose="02000000000000000000" pitchFamily="2" charset="-122"/>
                <a:ea typeface="方正兰亭黑简体" panose="02000000000000000000" pitchFamily="2" charset="-122"/>
              </a:rPr>
              <a:t>THEBUSINESS PLAN</a:t>
            </a:r>
          </a:p>
        </p:txBody>
      </p:sp>
      <p:grpSp>
        <p:nvGrpSpPr>
          <p:cNvPr id="71" name="Group 4"/>
          <p:cNvGrpSpPr>
            <a:grpSpLocks noChangeAspect="1"/>
          </p:cNvGrpSpPr>
          <p:nvPr/>
        </p:nvGrpSpPr>
        <p:grpSpPr bwMode="auto">
          <a:xfrm>
            <a:off x="3549725" y="5191815"/>
            <a:ext cx="265502" cy="384698"/>
            <a:chOff x="4638" y="-33"/>
            <a:chExt cx="667" cy="1069"/>
          </a:xfrm>
          <a:solidFill>
            <a:srgbClr val="0070C0"/>
          </a:solidFill>
        </p:grpSpPr>
        <p:sp>
          <p:nvSpPr>
            <p:cNvPr id="72" name="Freeform 5"/>
            <p:cNvSpPr>
              <a:spLocks/>
            </p:cNvSpPr>
            <p:nvPr/>
          </p:nvSpPr>
          <p:spPr bwMode="auto">
            <a:xfrm>
              <a:off x="4638" y="556"/>
              <a:ext cx="667" cy="480"/>
            </a:xfrm>
            <a:custGeom>
              <a:avLst/>
              <a:gdLst>
                <a:gd name="T0" fmla="*/ 67 w 67"/>
                <a:gd name="T1" fmla="*/ 15 h 49"/>
                <a:gd name="T2" fmla="*/ 52 w 67"/>
                <a:gd name="T3" fmla="*/ 0 h 49"/>
                <a:gd name="T4" fmla="*/ 38 w 67"/>
                <a:gd name="T5" fmla="*/ 24 h 49"/>
                <a:gd name="T6" fmla="*/ 36 w 67"/>
                <a:gd name="T7" fmla="*/ 13 h 49"/>
                <a:gd name="T8" fmla="*/ 38 w 67"/>
                <a:gd name="T9" fmla="*/ 9 h 49"/>
                <a:gd name="T10" fmla="*/ 34 w 67"/>
                <a:gd name="T11" fmla="*/ 5 h 49"/>
                <a:gd name="T12" fmla="*/ 30 w 67"/>
                <a:gd name="T13" fmla="*/ 9 h 49"/>
                <a:gd name="T14" fmla="*/ 31 w 67"/>
                <a:gd name="T15" fmla="*/ 13 h 49"/>
                <a:gd name="T16" fmla="*/ 30 w 67"/>
                <a:gd name="T17" fmla="*/ 24 h 49"/>
                <a:gd name="T18" fmla="*/ 16 w 67"/>
                <a:gd name="T19" fmla="*/ 0 h 49"/>
                <a:gd name="T20" fmla="*/ 1 w 67"/>
                <a:gd name="T21" fmla="*/ 15 h 49"/>
                <a:gd name="T22" fmla="*/ 0 w 67"/>
                <a:gd name="T23" fmla="*/ 15 h 49"/>
                <a:gd name="T24" fmla="*/ 0 w 67"/>
                <a:gd name="T25" fmla="*/ 45 h 49"/>
                <a:gd name="T26" fmla="*/ 1 w 67"/>
                <a:gd name="T27" fmla="*/ 45 h 49"/>
                <a:gd name="T28" fmla="*/ 34 w 67"/>
                <a:gd name="T29" fmla="*/ 49 h 49"/>
                <a:gd name="T30" fmla="*/ 66 w 67"/>
                <a:gd name="T31" fmla="*/ 45 h 49"/>
                <a:gd name="T32" fmla="*/ 67 w 67"/>
                <a:gd name="T33" fmla="*/ 45 h 49"/>
                <a:gd name="T34" fmla="*/ 67 w 67"/>
                <a:gd name="T35" fmla="*/ 1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49">
                  <a:moveTo>
                    <a:pt x="67" y="15"/>
                  </a:moveTo>
                  <a:cubicBezTo>
                    <a:pt x="66" y="9"/>
                    <a:pt x="60" y="3"/>
                    <a:pt x="52" y="0"/>
                  </a:cubicBezTo>
                  <a:cubicBezTo>
                    <a:pt x="38" y="24"/>
                    <a:pt x="38" y="24"/>
                    <a:pt x="38" y="24"/>
                  </a:cubicBezTo>
                  <a:cubicBezTo>
                    <a:pt x="36" y="13"/>
                    <a:pt x="36" y="13"/>
                    <a:pt x="36" y="13"/>
                  </a:cubicBezTo>
                  <a:cubicBezTo>
                    <a:pt x="37" y="12"/>
                    <a:pt x="38" y="11"/>
                    <a:pt x="38" y="9"/>
                  </a:cubicBezTo>
                  <a:cubicBezTo>
                    <a:pt x="38" y="7"/>
                    <a:pt x="36" y="5"/>
                    <a:pt x="34" y="5"/>
                  </a:cubicBezTo>
                  <a:cubicBezTo>
                    <a:pt x="31" y="5"/>
                    <a:pt x="30" y="7"/>
                    <a:pt x="30" y="9"/>
                  </a:cubicBezTo>
                  <a:cubicBezTo>
                    <a:pt x="30" y="11"/>
                    <a:pt x="30" y="12"/>
                    <a:pt x="31" y="13"/>
                  </a:cubicBezTo>
                  <a:cubicBezTo>
                    <a:pt x="30" y="24"/>
                    <a:pt x="30" y="24"/>
                    <a:pt x="30" y="24"/>
                  </a:cubicBezTo>
                  <a:cubicBezTo>
                    <a:pt x="16" y="0"/>
                    <a:pt x="16" y="0"/>
                    <a:pt x="16" y="0"/>
                  </a:cubicBezTo>
                  <a:cubicBezTo>
                    <a:pt x="8" y="3"/>
                    <a:pt x="2" y="9"/>
                    <a:pt x="1" y="15"/>
                  </a:cubicBezTo>
                  <a:cubicBezTo>
                    <a:pt x="0" y="15"/>
                    <a:pt x="0" y="15"/>
                    <a:pt x="0" y="15"/>
                  </a:cubicBezTo>
                  <a:cubicBezTo>
                    <a:pt x="0" y="45"/>
                    <a:pt x="0" y="45"/>
                    <a:pt x="0" y="45"/>
                  </a:cubicBezTo>
                  <a:cubicBezTo>
                    <a:pt x="1" y="45"/>
                    <a:pt x="1" y="45"/>
                    <a:pt x="1" y="45"/>
                  </a:cubicBezTo>
                  <a:cubicBezTo>
                    <a:pt x="4" y="47"/>
                    <a:pt x="18" y="49"/>
                    <a:pt x="34" y="49"/>
                  </a:cubicBezTo>
                  <a:cubicBezTo>
                    <a:pt x="50" y="49"/>
                    <a:pt x="63" y="47"/>
                    <a:pt x="66" y="45"/>
                  </a:cubicBezTo>
                  <a:cubicBezTo>
                    <a:pt x="67" y="45"/>
                    <a:pt x="67" y="45"/>
                    <a:pt x="67" y="45"/>
                  </a:cubicBezTo>
                  <a:cubicBezTo>
                    <a:pt x="67" y="15"/>
                    <a:pt x="67" y="15"/>
                    <a:pt x="67" y="15"/>
                  </a:cubicBezTo>
                  <a:close/>
                </a:path>
              </a:pathLst>
            </a:custGeom>
            <a:grpFill/>
            <a:ln>
              <a:noFill/>
            </a:ln>
            <a:extLst/>
          </p:spPr>
          <p:txBody>
            <a:bodyPr/>
            <a:lstStyle/>
            <a:p>
              <a:pPr defTabSz="685800" fontAlgn="auto">
                <a:spcBef>
                  <a:spcPts val="0"/>
                </a:spcBef>
                <a:spcAft>
                  <a:spcPts val="0"/>
                </a:spcAft>
                <a:defRPr/>
              </a:pPr>
              <a:endParaRPr lang="zh-CN" altLang="en-US" sz="1350">
                <a:solidFill>
                  <a:schemeClr val="bg1"/>
                </a:solidFill>
                <a:latin typeface="+mn-lt"/>
                <a:ea typeface="+mn-ea"/>
              </a:endParaRPr>
            </a:p>
          </p:txBody>
        </p:sp>
        <p:sp>
          <p:nvSpPr>
            <p:cNvPr id="73" name="Freeform 6"/>
            <p:cNvSpPr>
              <a:spLocks noEditPoints="1"/>
            </p:cNvSpPr>
            <p:nvPr/>
          </p:nvSpPr>
          <p:spPr bwMode="auto">
            <a:xfrm>
              <a:off x="4737" y="-33"/>
              <a:ext cx="449" cy="589"/>
            </a:xfrm>
            <a:custGeom>
              <a:avLst/>
              <a:gdLst>
                <a:gd name="T0" fmla="*/ 3 w 45"/>
                <a:gd name="T1" fmla="*/ 38 h 60"/>
                <a:gd name="T2" fmla="*/ 7 w 45"/>
                <a:gd name="T3" fmla="*/ 43 h 60"/>
                <a:gd name="T4" fmla="*/ 23 w 45"/>
                <a:gd name="T5" fmla="*/ 60 h 60"/>
                <a:gd name="T6" fmla="*/ 40 w 45"/>
                <a:gd name="T7" fmla="*/ 43 h 60"/>
                <a:gd name="T8" fmla="*/ 40 w 45"/>
                <a:gd name="T9" fmla="*/ 43 h 60"/>
                <a:gd name="T10" fmla="*/ 44 w 45"/>
                <a:gd name="T11" fmla="*/ 38 h 60"/>
                <a:gd name="T12" fmla="*/ 41 w 45"/>
                <a:gd name="T13" fmla="*/ 33 h 60"/>
                <a:gd name="T14" fmla="*/ 41 w 45"/>
                <a:gd name="T15" fmla="*/ 33 h 60"/>
                <a:gd name="T16" fmla="*/ 36 w 45"/>
                <a:gd name="T17" fmla="*/ 13 h 60"/>
                <a:gd name="T18" fmla="*/ 12 w 45"/>
                <a:gd name="T19" fmla="*/ 10 h 60"/>
                <a:gd name="T20" fmla="*/ 6 w 45"/>
                <a:gd name="T21" fmla="*/ 33 h 60"/>
                <a:gd name="T22" fmla="*/ 6 w 45"/>
                <a:gd name="T23" fmla="*/ 33 h 60"/>
                <a:gd name="T24" fmla="*/ 3 w 45"/>
                <a:gd name="T25" fmla="*/ 38 h 60"/>
                <a:gd name="T26" fmla="*/ 8 w 45"/>
                <a:gd name="T27" fmla="*/ 34 h 60"/>
                <a:gd name="T28" fmla="*/ 8 w 45"/>
                <a:gd name="T29" fmla="*/ 34 h 60"/>
                <a:gd name="T30" fmla="*/ 8 w 45"/>
                <a:gd name="T31" fmla="*/ 34 h 60"/>
                <a:gd name="T32" fmla="*/ 8 w 45"/>
                <a:gd name="T33" fmla="*/ 32 h 60"/>
                <a:gd name="T34" fmla="*/ 9 w 45"/>
                <a:gd name="T35" fmla="*/ 25 h 60"/>
                <a:gd name="T36" fmla="*/ 11 w 45"/>
                <a:gd name="T37" fmla="*/ 23 h 60"/>
                <a:gd name="T38" fmla="*/ 29 w 45"/>
                <a:gd name="T39" fmla="*/ 19 h 60"/>
                <a:gd name="T40" fmla="*/ 38 w 45"/>
                <a:gd name="T41" fmla="*/ 34 h 60"/>
                <a:gd name="T42" fmla="*/ 38 w 45"/>
                <a:gd name="T43" fmla="*/ 34 h 60"/>
                <a:gd name="T44" fmla="*/ 39 w 45"/>
                <a:gd name="T45" fmla="*/ 34 h 60"/>
                <a:gd name="T46" fmla="*/ 40 w 45"/>
                <a:gd name="T47" fmla="*/ 34 h 60"/>
                <a:gd name="T48" fmla="*/ 42 w 45"/>
                <a:gd name="T49" fmla="*/ 35 h 60"/>
                <a:gd name="T50" fmla="*/ 43 w 45"/>
                <a:gd name="T51" fmla="*/ 38 h 60"/>
                <a:gd name="T52" fmla="*/ 42 w 45"/>
                <a:gd name="T53" fmla="*/ 41 h 60"/>
                <a:gd name="T54" fmla="*/ 40 w 45"/>
                <a:gd name="T55" fmla="*/ 42 h 60"/>
                <a:gd name="T56" fmla="*/ 40 w 45"/>
                <a:gd name="T57" fmla="*/ 42 h 60"/>
                <a:gd name="T58" fmla="*/ 39 w 45"/>
                <a:gd name="T59" fmla="*/ 42 h 60"/>
                <a:gd name="T60" fmla="*/ 38 w 45"/>
                <a:gd name="T61" fmla="*/ 43 h 60"/>
                <a:gd name="T62" fmla="*/ 33 w 45"/>
                <a:gd name="T63" fmla="*/ 54 h 60"/>
                <a:gd name="T64" fmla="*/ 29 w 45"/>
                <a:gd name="T65" fmla="*/ 58 h 60"/>
                <a:gd name="T66" fmla="*/ 23 w 45"/>
                <a:gd name="T67" fmla="*/ 59 h 60"/>
                <a:gd name="T68" fmla="*/ 18 w 45"/>
                <a:gd name="T69" fmla="*/ 58 h 60"/>
                <a:gd name="T70" fmla="*/ 14 w 45"/>
                <a:gd name="T71" fmla="*/ 54 h 60"/>
                <a:gd name="T72" fmla="*/ 8 w 45"/>
                <a:gd name="T73" fmla="*/ 43 h 60"/>
                <a:gd name="T74" fmla="*/ 8 w 45"/>
                <a:gd name="T75" fmla="*/ 42 h 60"/>
                <a:gd name="T76" fmla="*/ 7 w 45"/>
                <a:gd name="T77" fmla="*/ 42 h 60"/>
                <a:gd name="T78" fmla="*/ 5 w 45"/>
                <a:gd name="T79" fmla="*/ 38 h 60"/>
                <a:gd name="T80" fmla="*/ 5 w 45"/>
                <a:gd name="T81" fmla="*/ 35 h 60"/>
                <a:gd name="T82" fmla="*/ 8 w 45"/>
                <a:gd name="T83" fmla="*/ 3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5" h="60">
                  <a:moveTo>
                    <a:pt x="3" y="38"/>
                  </a:moveTo>
                  <a:cubicBezTo>
                    <a:pt x="3" y="40"/>
                    <a:pt x="5" y="43"/>
                    <a:pt x="7" y="43"/>
                  </a:cubicBezTo>
                  <a:cubicBezTo>
                    <a:pt x="9" y="53"/>
                    <a:pt x="16" y="60"/>
                    <a:pt x="23" y="60"/>
                  </a:cubicBezTo>
                  <a:cubicBezTo>
                    <a:pt x="31" y="60"/>
                    <a:pt x="38" y="53"/>
                    <a:pt x="40" y="43"/>
                  </a:cubicBezTo>
                  <a:cubicBezTo>
                    <a:pt x="40" y="43"/>
                    <a:pt x="40" y="43"/>
                    <a:pt x="40" y="43"/>
                  </a:cubicBezTo>
                  <a:cubicBezTo>
                    <a:pt x="42" y="43"/>
                    <a:pt x="44" y="41"/>
                    <a:pt x="44" y="38"/>
                  </a:cubicBezTo>
                  <a:cubicBezTo>
                    <a:pt x="44" y="35"/>
                    <a:pt x="43" y="33"/>
                    <a:pt x="41" y="33"/>
                  </a:cubicBezTo>
                  <a:cubicBezTo>
                    <a:pt x="41" y="33"/>
                    <a:pt x="41" y="33"/>
                    <a:pt x="41" y="33"/>
                  </a:cubicBezTo>
                  <a:cubicBezTo>
                    <a:pt x="41" y="33"/>
                    <a:pt x="45" y="18"/>
                    <a:pt x="36" y="13"/>
                  </a:cubicBezTo>
                  <a:cubicBezTo>
                    <a:pt x="35" y="0"/>
                    <a:pt x="12" y="10"/>
                    <a:pt x="12" y="10"/>
                  </a:cubicBezTo>
                  <a:cubicBezTo>
                    <a:pt x="0" y="17"/>
                    <a:pt x="6" y="33"/>
                    <a:pt x="6" y="33"/>
                  </a:cubicBezTo>
                  <a:cubicBezTo>
                    <a:pt x="6" y="33"/>
                    <a:pt x="6" y="33"/>
                    <a:pt x="6" y="33"/>
                  </a:cubicBezTo>
                  <a:cubicBezTo>
                    <a:pt x="4" y="34"/>
                    <a:pt x="3" y="36"/>
                    <a:pt x="3" y="38"/>
                  </a:cubicBezTo>
                  <a:close/>
                  <a:moveTo>
                    <a:pt x="8" y="34"/>
                  </a:moveTo>
                  <a:cubicBezTo>
                    <a:pt x="8" y="34"/>
                    <a:pt x="8" y="34"/>
                    <a:pt x="8" y="34"/>
                  </a:cubicBezTo>
                  <a:cubicBezTo>
                    <a:pt x="8" y="34"/>
                    <a:pt x="8" y="34"/>
                    <a:pt x="8" y="34"/>
                  </a:cubicBezTo>
                  <a:cubicBezTo>
                    <a:pt x="8" y="32"/>
                    <a:pt x="8" y="32"/>
                    <a:pt x="8" y="32"/>
                  </a:cubicBezTo>
                  <a:cubicBezTo>
                    <a:pt x="9" y="25"/>
                    <a:pt x="9" y="25"/>
                    <a:pt x="9" y="25"/>
                  </a:cubicBezTo>
                  <a:cubicBezTo>
                    <a:pt x="10" y="24"/>
                    <a:pt x="11" y="23"/>
                    <a:pt x="11" y="23"/>
                  </a:cubicBezTo>
                  <a:cubicBezTo>
                    <a:pt x="21" y="24"/>
                    <a:pt x="29" y="19"/>
                    <a:pt x="29" y="19"/>
                  </a:cubicBezTo>
                  <a:cubicBezTo>
                    <a:pt x="36" y="13"/>
                    <a:pt x="38" y="34"/>
                    <a:pt x="38" y="34"/>
                  </a:cubicBezTo>
                  <a:cubicBezTo>
                    <a:pt x="38" y="34"/>
                    <a:pt x="38" y="34"/>
                    <a:pt x="38" y="34"/>
                  </a:cubicBezTo>
                  <a:cubicBezTo>
                    <a:pt x="39" y="34"/>
                    <a:pt x="39" y="34"/>
                    <a:pt x="39" y="34"/>
                  </a:cubicBezTo>
                  <a:cubicBezTo>
                    <a:pt x="40" y="34"/>
                    <a:pt x="40" y="34"/>
                    <a:pt x="40" y="34"/>
                  </a:cubicBezTo>
                  <a:cubicBezTo>
                    <a:pt x="41" y="34"/>
                    <a:pt x="41" y="34"/>
                    <a:pt x="42" y="35"/>
                  </a:cubicBezTo>
                  <a:cubicBezTo>
                    <a:pt x="43" y="35"/>
                    <a:pt x="43" y="37"/>
                    <a:pt x="43" y="38"/>
                  </a:cubicBezTo>
                  <a:cubicBezTo>
                    <a:pt x="43" y="39"/>
                    <a:pt x="43" y="40"/>
                    <a:pt x="42" y="41"/>
                  </a:cubicBezTo>
                  <a:cubicBezTo>
                    <a:pt x="41" y="41"/>
                    <a:pt x="41" y="42"/>
                    <a:pt x="40" y="42"/>
                  </a:cubicBezTo>
                  <a:cubicBezTo>
                    <a:pt x="40" y="42"/>
                    <a:pt x="40" y="42"/>
                    <a:pt x="40" y="42"/>
                  </a:cubicBezTo>
                  <a:cubicBezTo>
                    <a:pt x="39" y="42"/>
                    <a:pt x="39" y="42"/>
                    <a:pt x="39" y="42"/>
                  </a:cubicBezTo>
                  <a:cubicBezTo>
                    <a:pt x="38" y="43"/>
                    <a:pt x="38" y="43"/>
                    <a:pt x="38" y="43"/>
                  </a:cubicBezTo>
                  <a:cubicBezTo>
                    <a:pt x="38" y="47"/>
                    <a:pt x="36" y="51"/>
                    <a:pt x="33" y="54"/>
                  </a:cubicBezTo>
                  <a:cubicBezTo>
                    <a:pt x="32" y="56"/>
                    <a:pt x="30" y="57"/>
                    <a:pt x="29" y="58"/>
                  </a:cubicBezTo>
                  <a:cubicBezTo>
                    <a:pt x="27" y="58"/>
                    <a:pt x="25" y="59"/>
                    <a:pt x="23" y="59"/>
                  </a:cubicBezTo>
                  <a:cubicBezTo>
                    <a:pt x="22" y="59"/>
                    <a:pt x="20" y="58"/>
                    <a:pt x="18" y="58"/>
                  </a:cubicBezTo>
                  <a:cubicBezTo>
                    <a:pt x="17" y="57"/>
                    <a:pt x="15" y="56"/>
                    <a:pt x="14" y="54"/>
                  </a:cubicBezTo>
                  <a:cubicBezTo>
                    <a:pt x="11" y="51"/>
                    <a:pt x="9" y="47"/>
                    <a:pt x="8" y="43"/>
                  </a:cubicBezTo>
                  <a:cubicBezTo>
                    <a:pt x="8" y="42"/>
                    <a:pt x="8" y="42"/>
                    <a:pt x="8" y="42"/>
                  </a:cubicBezTo>
                  <a:cubicBezTo>
                    <a:pt x="7" y="42"/>
                    <a:pt x="7" y="42"/>
                    <a:pt x="7" y="42"/>
                  </a:cubicBezTo>
                  <a:cubicBezTo>
                    <a:pt x="6" y="42"/>
                    <a:pt x="5" y="40"/>
                    <a:pt x="5" y="38"/>
                  </a:cubicBezTo>
                  <a:cubicBezTo>
                    <a:pt x="5" y="37"/>
                    <a:pt x="5" y="35"/>
                    <a:pt x="5" y="35"/>
                  </a:cubicBezTo>
                  <a:cubicBezTo>
                    <a:pt x="6" y="34"/>
                    <a:pt x="7" y="34"/>
                    <a:pt x="8" y="34"/>
                  </a:cubicBezTo>
                  <a:close/>
                </a:path>
              </a:pathLst>
            </a:custGeom>
            <a:grpFill/>
            <a:ln>
              <a:noFill/>
            </a:ln>
            <a:extLst/>
          </p:spPr>
          <p:txBody>
            <a:bodyPr/>
            <a:lstStyle/>
            <a:p>
              <a:pPr defTabSz="685800" fontAlgn="auto">
                <a:spcBef>
                  <a:spcPts val="0"/>
                </a:spcBef>
                <a:spcAft>
                  <a:spcPts val="0"/>
                </a:spcAft>
                <a:defRPr/>
              </a:pPr>
              <a:endParaRPr lang="zh-CN" altLang="en-US" sz="1350">
                <a:solidFill>
                  <a:schemeClr val="bg1"/>
                </a:solidFill>
                <a:latin typeface="+mn-lt"/>
                <a:ea typeface="+mn-ea"/>
              </a:endParaRPr>
            </a:p>
          </p:txBody>
        </p:sp>
      </p:grpSp>
      <p:sp>
        <p:nvSpPr>
          <p:cNvPr id="74" name="文本框 163"/>
          <p:cNvSpPr txBox="1"/>
          <p:nvPr/>
        </p:nvSpPr>
        <p:spPr>
          <a:xfrm>
            <a:off x="3924300" y="5219700"/>
            <a:ext cx="1569660" cy="369332"/>
          </a:xfrm>
          <a:prstGeom prst="rect">
            <a:avLst/>
          </a:prstGeom>
          <a:noFill/>
        </p:spPr>
        <p:txBody>
          <a:bodyPr wrap="none">
            <a:spAutoFit/>
          </a:bodyPr>
          <a:lstStyle/>
          <a:p>
            <a:pPr fontAlgn="auto">
              <a:spcBef>
                <a:spcPts val="0"/>
              </a:spcBef>
              <a:spcAft>
                <a:spcPts val="0"/>
              </a:spcAft>
              <a:defRPr/>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汇报人：刘工</a:t>
            </a:r>
          </a:p>
        </p:txBody>
      </p:sp>
      <p:sp>
        <p:nvSpPr>
          <p:cNvPr id="75" name="Freeform 7"/>
          <p:cNvSpPr>
            <a:spLocks noEditPoints="1"/>
          </p:cNvSpPr>
          <p:nvPr/>
        </p:nvSpPr>
        <p:spPr bwMode="auto">
          <a:xfrm>
            <a:off x="6711950" y="5232400"/>
            <a:ext cx="284163" cy="344488"/>
          </a:xfrm>
          <a:custGeom>
            <a:avLst/>
            <a:gdLst>
              <a:gd name="T0" fmla="*/ 2147483647 w 1809"/>
              <a:gd name="T1" fmla="*/ 2147483647 h 2152"/>
              <a:gd name="T2" fmla="*/ 2147483647 w 1809"/>
              <a:gd name="T3" fmla="*/ 2147483647 h 2152"/>
              <a:gd name="T4" fmla="*/ 2147483647 w 1809"/>
              <a:gd name="T5" fmla="*/ 2147483647 h 2152"/>
              <a:gd name="T6" fmla="*/ 2147483647 w 1809"/>
              <a:gd name="T7" fmla="*/ 2147483647 h 2152"/>
              <a:gd name="T8" fmla="*/ 2147483647 w 1809"/>
              <a:gd name="T9" fmla="*/ 2147483647 h 2152"/>
              <a:gd name="T10" fmla="*/ 2147483647 w 1809"/>
              <a:gd name="T11" fmla="*/ 2147483647 h 2152"/>
              <a:gd name="T12" fmla="*/ 2147483647 w 1809"/>
              <a:gd name="T13" fmla="*/ 2147483647 h 2152"/>
              <a:gd name="T14" fmla="*/ 2147483647 w 1809"/>
              <a:gd name="T15" fmla="*/ 2147483647 h 2152"/>
              <a:gd name="T16" fmla="*/ 2147483647 w 1809"/>
              <a:gd name="T17" fmla="*/ 2147483647 h 2152"/>
              <a:gd name="T18" fmla="*/ 2147483647 w 1809"/>
              <a:gd name="T19" fmla="*/ 2147483647 h 2152"/>
              <a:gd name="T20" fmla="*/ 2147483647 w 1809"/>
              <a:gd name="T21" fmla="*/ 2147483647 h 2152"/>
              <a:gd name="T22" fmla="*/ 2147483647 w 1809"/>
              <a:gd name="T23" fmla="*/ 2147483647 h 2152"/>
              <a:gd name="T24" fmla="*/ 2147483647 w 1809"/>
              <a:gd name="T25" fmla="*/ 2147483647 h 2152"/>
              <a:gd name="T26" fmla="*/ 2147483647 w 1809"/>
              <a:gd name="T27" fmla="*/ 2147483647 h 2152"/>
              <a:gd name="T28" fmla="*/ 2147483647 w 1809"/>
              <a:gd name="T29" fmla="*/ 2147483647 h 2152"/>
              <a:gd name="T30" fmla="*/ 2147483647 w 1809"/>
              <a:gd name="T31" fmla="*/ 2147483647 h 2152"/>
              <a:gd name="T32" fmla="*/ 2147483647 w 1809"/>
              <a:gd name="T33" fmla="*/ 2147483647 h 2152"/>
              <a:gd name="T34" fmla="*/ 2147483647 w 1809"/>
              <a:gd name="T35" fmla="*/ 2147483647 h 2152"/>
              <a:gd name="T36" fmla="*/ 2147483647 w 1809"/>
              <a:gd name="T37" fmla="*/ 2147483647 h 2152"/>
              <a:gd name="T38" fmla="*/ 2147483647 w 1809"/>
              <a:gd name="T39" fmla="*/ 2147483647 h 2152"/>
              <a:gd name="T40" fmla="*/ 2147483647 w 1809"/>
              <a:gd name="T41" fmla="*/ 2147483647 h 2152"/>
              <a:gd name="T42" fmla="*/ 2147483647 w 1809"/>
              <a:gd name="T43" fmla="*/ 2147483647 h 2152"/>
              <a:gd name="T44" fmla="*/ 2147483647 w 1809"/>
              <a:gd name="T45" fmla="*/ 2147483647 h 2152"/>
              <a:gd name="T46" fmla="*/ 2147483647 w 1809"/>
              <a:gd name="T47" fmla="*/ 2147483647 h 2152"/>
              <a:gd name="T48" fmla="*/ 2147483647 w 1809"/>
              <a:gd name="T49" fmla="*/ 2147483647 h 2152"/>
              <a:gd name="T50" fmla="*/ 2147483647 w 1809"/>
              <a:gd name="T51" fmla="*/ 2147483647 h 2152"/>
              <a:gd name="T52" fmla="*/ 2147483647 w 1809"/>
              <a:gd name="T53" fmla="*/ 2147483647 h 2152"/>
              <a:gd name="T54" fmla="*/ 2147483647 w 1809"/>
              <a:gd name="T55" fmla="*/ 2147483647 h 2152"/>
              <a:gd name="T56" fmla="*/ 2147483647 w 1809"/>
              <a:gd name="T57" fmla="*/ 2147483647 h 2152"/>
              <a:gd name="T58" fmla="*/ 0 w 1809"/>
              <a:gd name="T59" fmla="*/ 2147483647 h 2152"/>
              <a:gd name="T60" fmla="*/ 0 w 1809"/>
              <a:gd name="T61" fmla="*/ 2147483647 h 2152"/>
              <a:gd name="T62" fmla="*/ 2147483647 w 1809"/>
              <a:gd name="T63" fmla="*/ 2147483647 h 2152"/>
              <a:gd name="T64" fmla="*/ 2147483647 w 1809"/>
              <a:gd name="T65" fmla="*/ 2147483647 h 2152"/>
              <a:gd name="T66" fmla="*/ 2147483647 w 1809"/>
              <a:gd name="T67" fmla="*/ 2147483647 h 2152"/>
              <a:gd name="T68" fmla="*/ 2147483647 w 1809"/>
              <a:gd name="T69" fmla="*/ 2147483647 h 2152"/>
              <a:gd name="T70" fmla="*/ 2147483647 w 1809"/>
              <a:gd name="T71" fmla="*/ 2147483647 h 2152"/>
              <a:gd name="T72" fmla="*/ 2147483647 w 1809"/>
              <a:gd name="T73" fmla="*/ 2147483647 h 2152"/>
              <a:gd name="T74" fmla="*/ 2147483647 w 1809"/>
              <a:gd name="T75" fmla="*/ 2147483647 h 2152"/>
              <a:gd name="T76" fmla="*/ 2147483647 w 1809"/>
              <a:gd name="T77" fmla="*/ 2147483647 h 2152"/>
              <a:gd name="T78" fmla="*/ 2147483647 w 1809"/>
              <a:gd name="T79" fmla="*/ 2147483647 h 2152"/>
              <a:gd name="T80" fmla="*/ 2147483647 w 1809"/>
              <a:gd name="T81" fmla="*/ 2147483647 h 2152"/>
              <a:gd name="T82" fmla="*/ 2147483647 w 1809"/>
              <a:gd name="T83" fmla="*/ 2147483647 h 2152"/>
              <a:gd name="T84" fmla="*/ 2147483647 w 1809"/>
              <a:gd name="T85" fmla="*/ 2147483647 h 2152"/>
              <a:gd name="T86" fmla="*/ 2147483647 w 1809"/>
              <a:gd name="T87" fmla="*/ 2147483647 h 2152"/>
              <a:gd name="T88" fmla="*/ 2147483647 w 1809"/>
              <a:gd name="T89" fmla="*/ 2147483647 h 2152"/>
              <a:gd name="T90" fmla="*/ 2147483647 w 1809"/>
              <a:gd name="T91" fmla="*/ 2147483647 h 2152"/>
              <a:gd name="T92" fmla="*/ 2147483647 w 1809"/>
              <a:gd name="T93" fmla="*/ 2147483647 h 2152"/>
              <a:gd name="T94" fmla="*/ 2147483647 w 1809"/>
              <a:gd name="T95" fmla="*/ 2147483647 h 2152"/>
              <a:gd name="T96" fmla="*/ 2147483647 w 1809"/>
              <a:gd name="T97" fmla="*/ 2147483647 h 2152"/>
              <a:gd name="T98" fmla="*/ 2147483647 w 1809"/>
              <a:gd name="T99" fmla="*/ 2147483647 h 2152"/>
              <a:gd name="T100" fmla="*/ 2147483647 w 1809"/>
              <a:gd name="T101" fmla="*/ 2147483647 h 2152"/>
              <a:gd name="T102" fmla="*/ 2147483647 w 1809"/>
              <a:gd name="T103" fmla="*/ 2147483647 h 2152"/>
              <a:gd name="T104" fmla="*/ 2147483647 w 1809"/>
              <a:gd name="T105" fmla="*/ 2147483647 h 215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809"/>
              <a:gd name="T160" fmla="*/ 0 h 2152"/>
              <a:gd name="T161" fmla="*/ 1809 w 1809"/>
              <a:gd name="T162" fmla="*/ 2152 h 215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0070C0"/>
          </a:solidFill>
          <a:ln w="9525">
            <a:noFill/>
            <a:round/>
            <a:headEnd/>
            <a:tailEnd/>
          </a:ln>
        </p:spPr>
        <p:txBody>
          <a:bodyPr/>
          <a:lstStyle/>
          <a:p>
            <a:endParaRPr lang="zh-CN" altLang="en-US"/>
          </a:p>
        </p:txBody>
      </p:sp>
      <p:sp>
        <p:nvSpPr>
          <p:cNvPr id="76" name="文本框 163"/>
          <p:cNvSpPr txBox="1"/>
          <p:nvPr/>
        </p:nvSpPr>
        <p:spPr>
          <a:xfrm>
            <a:off x="7119938" y="5219700"/>
            <a:ext cx="2031325" cy="369332"/>
          </a:xfrm>
          <a:prstGeom prst="rect">
            <a:avLst/>
          </a:prstGeom>
          <a:noFill/>
        </p:spPr>
        <p:txBody>
          <a:bodyPr wrap="none">
            <a:spAutoFit/>
          </a:bodyPr>
          <a:lstStyle/>
          <a:p>
            <a:pPr fontAlgn="auto">
              <a:spcBef>
                <a:spcPts val="0"/>
              </a:spcBef>
              <a:spcAft>
                <a:spcPts val="0"/>
              </a:spcAft>
              <a:defRPr/>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部门：售后技术部</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anim calcmode="lin" valueType="num">
                                      <p:cBhvr>
                                        <p:cTn id="8" dur="500" fill="hold"/>
                                        <p:tgtEl>
                                          <p:spTgt spid="59"/>
                                        </p:tgtEl>
                                        <p:attrNameLst>
                                          <p:attrName>ppt_x</p:attrName>
                                        </p:attrNameLst>
                                      </p:cBhvr>
                                      <p:tavLst>
                                        <p:tav tm="0">
                                          <p:val>
                                            <p:strVal val="#ppt_x"/>
                                          </p:val>
                                        </p:tav>
                                        <p:tav tm="100000">
                                          <p:val>
                                            <p:strVal val="#ppt_x"/>
                                          </p:val>
                                        </p:tav>
                                      </p:tavLst>
                                    </p:anim>
                                    <p:anim calcmode="lin" valueType="num">
                                      <p:cBhvr>
                                        <p:cTn id="9" dur="500" fill="hold"/>
                                        <p:tgtEl>
                                          <p:spTgt spid="59"/>
                                        </p:tgtEl>
                                        <p:attrNameLst>
                                          <p:attrName>ppt_y</p:attrName>
                                        </p:attrNameLst>
                                      </p:cBhvr>
                                      <p:tavLst>
                                        <p:tav tm="0">
                                          <p:val>
                                            <p:strVal val="#ppt_y+.1"/>
                                          </p:val>
                                        </p:tav>
                                        <p:tav tm="100000">
                                          <p:val>
                                            <p:strVal val="#ppt_y"/>
                                          </p:val>
                                        </p:tav>
                                      </p:tavLst>
                                    </p:anim>
                                  </p:childTnLst>
                                </p:cTn>
                              </p:par>
                              <p:par>
                                <p:cTn id="10" presetID="52" presetClass="entr" presetSubtype="0" fill="hold" grpId="0" nodeType="withEffect">
                                  <p:stCondLst>
                                    <p:cond delay="500"/>
                                  </p:stCondLst>
                                  <p:iterate type="lt">
                                    <p:tmPct val="10000"/>
                                  </p:iterate>
                                  <p:childTnLst>
                                    <p:set>
                                      <p:cBhvr>
                                        <p:cTn id="11" dur="1" fill="hold">
                                          <p:stCondLst>
                                            <p:cond delay="0"/>
                                          </p:stCondLst>
                                        </p:cTn>
                                        <p:tgtEl>
                                          <p:spTgt spid="60"/>
                                        </p:tgtEl>
                                        <p:attrNameLst>
                                          <p:attrName>style.visibility</p:attrName>
                                        </p:attrNameLst>
                                      </p:cBhvr>
                                      <p:to>
                                        <p:strVal val="visible"/>
                                      </p:to>
                                    </p:set>
                                    <p:animScale>
                                      <p:cBhvr>
                                        <p:cTn id="12" dur="1000" decel="50000" fill="hold">
                                          <p:stCondLst>
                                            <p:cond delay="0"/>
                                          </p:stCondLst>
                                        </p:cTn>
                                        <p:tgtEl>
                                          <p:spTgt spid="6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60"/>
                                        </p:tgtEl>
                                        <p:attrNameLst>
                                          <p:attrName>ppt_x</p:attrName>
                                          <p:attrName>ppt_y</p:attrName>
                                        </p:attrNameLst>
                                      </p:cBhvr>
                                    </p:animMotion>
                                    <p:animEffect transition="in" filter="fade">
                                      <p:cBhvr>
                                        <p:cTn id="14" dur="1000"/>
                                        <p:tgtEl>
                                          <p:spTgt spid="60"/>
                                        </p:tgtEl>
                                      </p:cBhvr>
                                    </p:animEffect>
                                  </p:childTnLst>
                                </p:cTn>
                              </p:par>
                            </p:childTnLst>
                          </p:cTn>
                        </p:par>
                        <p:par>
                          <p:cTn id="15" fill="hold">
                            <p:stCondLst>
                              <p:cond delay="1800"/>
                            </p:stCondLst>
                            <p:childTnLst>
                              <p:par>
                                <p:cTn id="16" presetID="21" presetClass="entr" presetSubtype="1" fill="hold" grpId="0" nodeType="afterEffect">
                                  <p:stCondLst>
                                    <p:cond delay="0"/>
                                  </p:stCondLst>
                                  <p:childTnLst>
                                    <p:set>
                                      <p:cBhvr>
                                        <p:cTn id="17" dur="1" fill="hold">
                                          <p:stCondLst>
                                            <p:cond delay="0"/>
                                          </p:stCondLst>
                                        </p:cTn>
                                        <p:tgtEl>
                                          <p:spTgt spid="54"/>
                                        </p:tgtEl>
                                        <p:attrNameLst>
                                          <p:attrName>style.visibility</p:attrName>
                                        </p:attrNameLst>
                                      </p:cBhvr>
                                      <p:to>
                                        <p:strVal val="visible"/>
                                      </p:to>
                                    </p:set>
                                    <p:animEffect transition="in" filter="wheel(1)">
                                      <p:cBhvr>
                                        <p:cTn id="18" dur="1000"/>
                                        <p:tgtEl>
                                          <p:spTgt spid="54"/>
                                        </p:tgtEl>
                                      </p:cBhvr>
                                    </p:animEffect>
                                  </p:childTnLst>
                                </p:cTn>
                              </p:par>
                              <p:par>
                                <p:cTn id="19" presetID="21" presetClass="entr" presetSubtype="1" fill="hold" grpId="0" nodeType="withEffect">
                                  <p:stCondLst>
                                    <p:cond delay="500"/>
                                  </p:stCondLst>
                                  <p:childTnLst>
                                    <p:set>
                                      <p:cBhvr>
                                        <p:cTn id="20" dur="1" fill="hold">
                                          <p:stCondLst>
                                            <p:cond delay="0"/>
                                          </p:stCondLst>
                                        </p:cTn>
                                        <p:tgtEl>
                                          <p:spTgt spid="52"/>
                                        </p:tgtEl>
                                        <p:attrNameLst>
                                          <p:attrName>style.visibility</p:attrName>
                                        </p:attrNameLst>
                                      </p:cBhvr>
                                      <p:to>
                                        <p:strVal val="visible"/>
                                      </p:to>
                                    </p:set>
                                    <p:animEffect transition="in" filter="wheel(1)">
                                      <p:cBhvr>
                                        <p:cTn id="21" dur="1000"/>
                                        <p:tgtEl>
                                          <p:spTgt spid="52"/>
                                        </p:tgtEl>
                                      </p:cBhvr>
                                    </p:animEffect>
                                  </p:childTnLst>
                                </p:cTn>
                              </p:par>
                            </p:childTnLst>
                          </p:cTn>
                        </p:par>
                        <p:par>
                          <p:cTn id="22" fill="hold">
                            <p:stCondLst>
                              <p:cond delay="3300"/>
                            </p:stCondLst>
                            <p:childTnLst>
                              <p:par>
                                <p:cTn id="23" presetID="10" presetClass="entr" presetSubtype="0" fill="hold" grpId="0" nodeType="afterEffect">
                                  <p:stCondLst>
                                    <p:cond delay="0"/>
                                  </p:stCondLst>
                                  <p:childTnLst>
                                    <p:set>
                                      <p:cBhvr>
                                        <p:cTn id="24" dur="1" fill="hold">
                                          <p:stCondLst>
                                            <p:cond delay="0"/>
                                          </p:stCondLst>
                                        </p:cTn>
                                        <p:tgtEl>
                                          <p:spTgt spid="56"/>
                                        </p:tgtEl>
                                        <p:attrNameLst>
                                          <p:attrName>style.visibility</p:attrName>
                                        </p:attrNameLst>
                                      </p:cBhvr>
                                      <p:to>
                                        <p:strVal val="visible"/>
                                      </p:to>
                                    </p:set>
                                    <p:animEffect transition="in" filter="fade">
                                      <p:cBhvr>
                                        <p:cTn id="25" dur="300"/>
                                        <p:tgtEl>
                                          <p:spTgt spid="56"/>
                                        </p:tgtEl>
                                      </p:cBhvr>
                                    </p:animEffect>
                                  </p:childTnLst>
                                </p:cTn>
                              </p:par>
                            </p:childTnLst>
                          </p:cTn>
                        </p:par>
                        <p:par>
                          <p:cTn id="26" fill="hold">
                            <p:stCondLst>
                              <p:cond delay="3600"/>
                            </p:stCondLst>
                            <p:childTnLst>
                              <p:par>
                                <p:cTn id="27" presetID="10" presetClass="entr" presetSubtype="0" fill="hold" grpId="0" nodeType="afterEffect">
                                  <p:stCondLst>
                                    <p:cond delay="0"/>
                                  </p:stCondLst>
                                  <p:childTnLst>
                                    <p:set>
                                      <p:cBhvr>
                                        <p:cTn id="28" dur="1" fill="hold">
                                          <p:stCondLst>
                                            <p:cond delay="0"/>
                                          </p:stCondLst>
                                        </p:cTn>
                                        <p:tgtEl>
                                          <p:spTgt spid="55"/>
                                        </p:tgtEl>
                                        <p:attrNameLst>
                                          <p:attrName>style.visibility</p:attrName>
                                        </p:attrNameLst>
                                      </p:cBhvr>
                                      <p:to>
                                        <p:strVal val="visible"/>
                                      </p:to>
                                    </p:set>
                                    <p:animEffect transition="in" filter="fade">
                                      <p:cBhvr>
                                        <p:cTn id="29" dur="300"/>
                                        <p:tgtEl>
                                          <p:spTgt spid="55"/>
                                        </p:tgtEl>
                                      </p:cBhvr>
                                    </p:animEffect>
                                  </p:childTnLst>
                                </p:cTn>
                              </p:par>
                            </p:childTnLst>
                          </p:cTn>
                        </p:par>
                        <p:par>
                          <p:cTn id="30" fill="hold">
                            <p:stCondLst>
                              <p:cond delay="3900"/>
                            </p:stCondLst>
                            <p:childTnLst>
                              <p:par>
                                <p:cTn id="31" presetID="10" presetClass="entr" presetSubtype="0" fill="hold" grpId="0" nodeType="afterEffect">
                                  <p:stCondLst>
                                    <p:cond delay="0"/>
                                  </p:stCondLst>
                                  <p:childTnLst>
                                    <p:set>
                                      <p:cBhvr>
                                        <p:cTn id="32" dur="1" fill="hold">
                                          <p:stCondLst>
                                            <p:cond delay="0"/>
                                          </p:stCondLst>
                                        </p:cTn>
                                        <p:tgtEl>
                                          <p:spTgt spid="57"/>
                                        </p:tgtEl>
                                        <p:attrNameLst>
                                          <p:attrName>style.visibility</p:attrName>
                                        </p:attrNameLst>
                                      </p:cBhvr>
                                      <p:to>
                                        <p:strVal val="visible"/>
                                      </p:to>
                                    </p:set>
                                    <p:animEffect transition="in" filter="fade">
                                      <p:cBhvr>
                                        <p:cTn id="33" dur="300"/>
                                        <p:tgtEl>
                                          <p:spTgt spid="57"/>
                                        </p:tgtEl>
                                      </p:cBhvr>
                                    </p:animEffect>
                                  </p:childTnLst>
                                </p:cTn>
                              </p:par>
                            </p:childTnLst>
                          </p:cTn>
                        </p:par>
                        <p:par>
                          <p:cTn id="34" fill="hold">
                            <p:stCondLst>
                              <p:cond delay="4200"/>
                            </p:stCondLst>
                            <p:childTnLst>
                              <p:par>
                                <p:cTn id="35" presetID="10" presetClass="entr" presetSubtype="0" fill="hold" grpId="0" nodeType="after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fade">
                                      <p:cBhvr>
                                        <p:cTn id="37" dur="300"/>
                                        <p:tgtEl>
                                          <p:spTgt spid="58"/>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61"/>
                                        </p:tgtEl>
                                        <p:attrNameLst>
                                          <p:attrName>style.visibility</p:attrName>
                                        </p:attrNameLst>
                                      </p:cBhvr>
                                      <p:to>
                                        <p:strVal val="visible"/>
                                      </p:to>
                                    </p:set>
                                    <p:animEffect transition="in" filter="fade">
                                      <p:cBhvr>
                                        <p:cTn id="41" dur="300"/>
                                        <p:tgtEl>
                                          <p:spTgt spid="61"/>
                                        </p:tgtEl>
                                      </p:cBhvr>
                                    </p:animEffect>
                                  </p:childTnLst>
                                </p:cTn>
                              </p:par>
                            </p:childTnLst>
                          </p:cTn>
                        </p:par>
                        <p:par>
                          <p:cTn id="42" fill="hold">
                            <p:stCondLst>
                              <p:cond delay="4800"/>
                            </p:stCondLst>
                            <p:childTnLst>
                              <p:par>
                                <p:cTn id="43" presetID="10" presetClass="entr" presetSubtype="0" fill="hold" grpId="0" nodeType="afterEffect">
                                  <p:stCondLst>
                                    <p:cond delay="0"/>
                                  </p:stCondLst>
                                  <p:childTnLst>
                                    <p:set>
                                      <p:cBhvr>
                                        <p:cTn id="44" dur="1" fill="hold">
                                          <p:stCondLst>
                                            <p:cond delay="0"/>
                                          </p:stCondLst>
                                        </p:cTn>
                                        <p:tgtEl>
                                          <p:spTgt spid="62"/>
                                        </p:tgtEl>
                                        <p:attrNameLst>
                                          <p:attrName>style.visibility</p:attrName>
                                        </p:attrNameLst>
                                      </p:cBhvr>
                                      <p:to>
                                        <p:strVal val="visible"/>
                                      </p:to>
                                    </p:set>
                                    <p:animEffect transition="in" filter="fade">
                                      <p:cBhvr>
                                        <p:cTn id="45" dur="300"/>
                                        <p:tgtEl>
                                          <p:spTgt spid="62"/>
                                        </p:tgtEl>
                                      </p:cBhvr>
                                    </p:animEffect>
                                  </p:childTnLst>
                                </p:cTn>
                              </p:par>
                            </p:childTnLst>
                          </p:cTn>
                        </p:par>
                        <p:par>
                          <p:cTn id="46" fill="hold">
                            <p:stCondLst>
                              <p:cond delay="5100"/>
                            </p:stCondLst>
                            <p:childTnLst>
                              <p:par>
                                <p:cTn id="47" presetID="10" presetClass="entr" presetSubtype="0" fill="hold" grpId="0" nodeType="afterEffect">
                                  <p:stCondLst>
                                    <p:cond delay="0"/>
                                  </p:stCondLst>
                                  <p:childTnLst>
                                    <p:set>
                                      <p:cBhvr>
                                        <p:cTn id="48" dur="1" fill="hold">
                                          <p:stCondLst>
                                            <p:cond delay="0"/>
                                          </p:stCondLst>
                                        </p:cTn>
                                        <p:tgtEl>
                                          <p:spTgt spid="63"/>
                                        </p:tgtEl>
                                        <p:attrNameLst>
                                          <p:attrName>style.visibility</p:attrName>
                                        </p:attrNameLst>
                                      </p:cBhvr>
                                      <p:to>
                                        <p:strVal val="visible"/>
                                      </p:to>
                                    </p:set>
                                    <p:animEffect transition="in" filter="fade">
                                      <p:cBhvr>
                                        <p:cTn id="49" dur="300"/>
                                        <p:tgtEl>
                                          <p:spTgt spid="63"/>
                                        </p:tgtEl>
                                      </p:cBhvr>
                                    </p:animEffect>
                                  </p:childTnLst>
                                </p:cTn>
                              </p:par>
                            </p:childTnLst>
                          </p:cTn>
                        </p:par>
                        <p:par>
                          <p:cTn id="50" fill="hold">
                            <p:stCondLst>
                              <p:cond delay="5400"/>
                            </p:stCondLst>
                            <p:childTnLst>
                              <p:par>
                                <p:cTn id="51" presetID="10" presetClass="entr" presetSubtype="0" fill="hold" grpId="0" nodeType="after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fade">
                                      <p:cBhvr>
                                        <p:cTn id="53" dur="300"/>
                                        <p:tgtEl>
                                          <p:spTgt spid="64"/>
                                        </p:tgtEl>
                                      </p:cBhvr>
                                    </p:animEffect>
                                  </p:childTnLst>
                                </p:cTn>
                              </p:par>
                            </p:childTnLst>
                          </p:cTn>
                        </p:par>
                        <p:par>
                          <p:cTn id="54" fill="hold">
                            <p:stCondLst>
                              <p:cond delay="5700"/>
                            </p:stCondLst>
                            <p:childTnLst>
                              <p:par>
                                <p:cTn id="55" presetID="41" presetClass="entr" presetSubtype="0" fill="hold" grpId="0" nodeType="afterEffect">
                                  <p:stCondLst>
                                    <p:cond delay="0"/>
                                  </p:stCondLst>
                                  <p:iterate type="lt">
                                    <p:tmPct val="10000"/>
                                  </p:iterate>
                                  <p:childTnLst>
                                    <p:set>
                                      <p:cBhvr>
                                        <p:cTn id="56" dur="1" fill="hold">
                                          <p:stCondLst>
                                            <p:cond delay="0"/>
                                          </p:stCondLst>
                                        </p:cTn>
                                        <p:tgtEl>
                                          <p:spTgt spid="65"/>
                                        </p:tgtEl>
                                        <p:attrNameLst>
                                          <p:attrName>style.visibility</p:attrName>
                                        </p:attrNameLst>
                                      </p:cBhvr>
                                      <p:to>
                                        <p:strVal val="visible"/>
                                      </p:to>
                                    </p:set>
                                    <p:anim calcmode="lin" valueType="num">
                                      <p:cBhvr>
                                        <p:cTn id="57" dur="500" fill="hold"/>
                                        <p:tgtEl>
                                          <p:spTgt spid="65"/>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65"/>
                                        </p:tgtEl>
                                        <p:attrNameLst>
                                          <p:attrName>ppt_y</p:attrName>
                                        </p:attrNameLst>
                                      </p:cBhvr>
                                      <p:tavLst>
                                        <p:tav tm="0">
                                          <p:val>
                                            <p:strVal val="#ppt_y"/>
                                          </p:val>
                                        </p:tav>
                                        <p:tav tm="100000">
                                          <p:val>
                                            <p:strVal val="#ppt_y"/>
                                          </p:val>
                                        </p:tav>
                                      </p:tavLst>
                                    </p:anim>
                                    <p:anim calcmode="lin" valueType="num">
                                      <p:cBhvr>
                                        <p:cTn id="59" dur="500" fill="hold"/>
                                        <p:tgtEl>
                                          <p:spTgt spid="65"/>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65"/>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65"/>
                                        </p:tgtEl>
                                      </p:cBhvr>
                                    </p:animEffect>
                                  </p:childTnLst>
                                </p:cTn>
                              </p:par>
                            </p:childTnLst>
                          </p:cTn>
                        </p:par>
                        <p:par>
                          <p:cTn id="62" fill="hold">
                            <p:stCondLst>
                              <p:cond delay="6450"/>
                            </p:stCondLst>
                            <p:childTnLst>
                              <p:par>
                                <p:cTn id="63" presetID="10" presetClass="entr" presetSubtype="0" fill="hold" grpId="0" nodeType="afterEffect">
                                  <p:stCondLst>
                                    <p:cond delay="0"/>
                                  </p:stCondLst>
                                  <p:childTnLst>
                                    <p:set>
                                      <p:cBhvr>
                                        <p:cTn id="64" dur="1" fill="hold">
                                          <p:stCondLst>
                                            <p:cond delay="0"/>
                                          </p:stCondLst>
                                        </p:cTn>
                                        <p:tgtEl>
                                          <p:spTgt spid="70"/>
                                        </p:tgtEl>
                                        <p:attrNameLst>
                                          <p:attrName>style.visibility</p:attrName>
                                        </p:attrNameLst>
                                      </p:cBhvr>
                                      <p:to>
                                        <p:strVal val="visible"/>
                                      </p:to>
                                    </p:set>
                                    <p:animEffect transition="in" filter="fade">
                                      <p:cBhvr>
                                        <p:cTn id="65" dur="500"/>
                                        <p:tgtEl>
                                          <p:spTgt spid="70"/>
                                        </p:tgtEl>
                                      </p:cBhvr>
                                    </p:animEffect>
                                  </p:childTnLst>
                                </p:cTn>
                              </p:par>
                              <p:par>
                                <p:cTn id="66" presetID="16" presetClass="entr" presetSubtype="37" fill="hold" nodeType="withEffect">
                                  <p:stCondLst>
                                    <p:cond delay="200"/>
                                  </p:stCondLst>
                                  <p:childTnLst>
                                    <p:set>
                                      <p:cBhvr>
                                        <p:cTn id="67" dur="1" fill="hold">
                                          <p:stCondLst>
                                            <p:cond delay="0"/>
                                          </p:stCondLst>
                                        </p:cTn>
                                        <p:tgtEl>
                                          <p:spTgt spid="66"/>
                                        </p:tgtEl>
                                        <p:attrNameLst>
                                          <p:attrName>style.visibility</p:attrName>
                                        </p:attrNameLst>
                                      </p:cBhvr>
                                      <p:to>
                                        <p:strVal val="visible"/>
                                      </p:to>
                                    </p:set>
                                    <p:animEffect transition="in" filter="barn(outVertical)">
                                      <p:cBhvr>
                                        <p:cTn id="68" dur="500"/>
                                        <p:tgtEl>
                                          <p:spTgt spid="66"/>
                                        </p:tgtEl>
                                      </p:cBhvr>
                                    </p:animEffect>
                                  </p:childTnLst>
                                </p:cTn>
                              </p:par>
                              <p:par>
                                <p:cTn id="69" presetID="10" presetClass="entr" presetSubtype="0" fill="hold" nodeType="withEffect">
                                  <p:stCondLst>
                                    <p:cond delay="1500"/>
                                  </p:stCondLst>
                                  <p:childTnLst>
                                    <p:set>
                                      <p:cBhvr>
                                        <p:cTn id="70" dur="1" fill="hold">
                                          <p:stCondLst>
                                            <p:cond delay="0"/>
                                          </p:stCondLst>
                                        </p:cTn>
                                        <p:tgtEl>
                                          <p:spTgt spid="71"/>
                                        </p:tgtEl>
                                        <p:attrNameLst>
                                          <p:attrName>style.visibility</p:attrName>
                                        </p:attrNameLst>
                                      </p:cBhvr>
                                      <p:to>
                                        <p:strVal val="visible"/>
                                      </p:to>
                                    </p:set>
                                    <p:animEffect transition="in" filter="fade">
                                      <p:cBhvr>
                                        <p:cTn id="71" dur="500"/>
                                        <p:tgtEl>
                                          <p:spTgt spid="71"/>
                                        </p:tgtEl>
                                      </p:cBhvr>
                                    </p:animEffect>
                                  </p:childTnLst>
                                </p:cTn>
                              </p:par>
                              <p:par>
                                <p:cTn id="72" presetID="10" presetClass="entr" presetSubtype="0" fill="hold" grpId="0" nodeType="withEffect">
                                  <p:stCondLst>
                                    <p:cond delay="1500"/>
                                  </p:stCondLst>
                                  <p:childTnLst>
                                    <p:set>
                                      <p:cBhvr>
                                        <p:cTn id="73" dur="1" fill="hold">
                                          <p:stCondLst>
                                            <p:cond delay="0"/>
                                          </p:stCondLst>
                                        </p:cTn>
                                        <p:tgtEl>
                                          <p:spTgt spid="74"/>
                                        </p:tgtEl>
                                        <p:attrNameLst>
                                          <p:attrName>style.visibility</p:attrName>
                                        </p:attrNameLst>
                                      </p:cBhvr>
                                      <p:to>
                                        <p:strVal val="visible"/>
                                      </p:to>
                                    </p:set>
                                    <p:animEffect transition="in" filter="fade">
                                      <p:cBhvr>
                                        <p:cTn id="74" dur="500"/>
                                        <p:tgtEl>
                                          <p:spTgt spid="74"/>
                                        </p:tgtEl>
                                      </p:cBhvr>
                                    </p:animEffect>
                                  </p:childTnLst>
                                </p:cTn>
                              </p:par>
                              <p:par>
                                <p:cTn id="75" presetID="10" presetClass="entr" presetSubtype="0" fill="hold" grpId="0" nodeType="withEffect">
                                  <p:stCondLst>
                                    <p:cond delay="1500"/>
                                  </p:stCondLst>
                                  <p:childTnLst>
                                    <p:set>
                                      <p:cBhvr>
                                        <p:cTn id="76" dur="1" fill="hold">
                                          <p:stCondLst>
                                            <p:cond delay="0"/>
                                          </p:stCondLst>
                                        </p:cTn>
                                        <p:tgtEl>
                                          <p:spTgt spid="75"/>
                                        </p:tgtEl>
                                        <p:attrNameLst>
                                          <p:attrName>style.visibility</p:attrName>
                                        </p:attrNameLst>
                                      </p:cBhvr>
                                      <p:to>
                                        <p:strVal val="visible"/>
                                      </p:to>
                                    </p:set>
                                    <p:animEffect transition="in" filter="fade">
                                      <p:cBhvr>
                                        <p:cTn id="77" dur="500"/>
                                        <p:tgtEl>
                                          <p:spTgt spid="75"/>
                                        </p:tgtEl>
                                      </p:cBhvr>
                                    </p:animEffect>
                                  </p:childTnLst>
                                </p:cTn>
                              </p:par>
                              <p:par>
                                <p:cTn id="78" presetID="10" presetClass="entr" presetSubtype="0" fill="hold" grpId="0" nodeType="withEffect">
                                  <p:stCondLst>
                                    <p:cond delay="1500"/>
                                  </p:stCondLst>
                                  <p:childTnLst>
                                    <p:set>
                                      <p:cBhvr>
                                        <p:cTn id="79" dur="1" fill="hold">
                                          <p:stCondLst>
                                            <p:cond delay="0"/>
                                          </p:stCondLst>
                                        </p:cTn>
                                        <p:tgtEl>
                                          <p:spTgt spid="76"/>
                                        </p:tgtEl>
                                        <p:attrNameLst>
                                          <p:attrName>style.visibility</p:attrName>
                                        </p:attrNameLst>
                                      </p:cBhvr>
                                      <p:to>
                                        <p:strVal val="visible"/>
                                      </p:to>
                                    </p:set>
                                    <p:animEffect transition="in" filter="fade">
                                      <p:cBhvr>
                                        <p:cTn id="80" dur="500"/>
                                        <p:tgtEl>
                                          <p:spTgt spid="76"/>
                                        </p:tgtEl>
                                      </p:cBhvr>
                                    </p:animEffect>
                                  </p:childTnLst>
                                </p:cTn>
                              </p:par>
                              <p:par>
                                <p:cTn id="81" presetID="12" presetClass="entr" presetSubtype="4" fill="hold" nodeType="withEffect">
                                  <p:stCondLst>
                                    <p:cond delay="1500"/>
                                  </p:stCondLst>
                                  <p:childTnLst>
                                    <p:set>
                                      <p:cBhvr>
                                        <p:cTn id="82" dur="1" fill="hold">
                                          <p:stCondLst>
                                            <p:cond delay="0"/>
                                          </p:stCondLst>
                                        </p:cTn>
                                        <p:tgtEl>
                                          <p:spTgt spid="71"/>
                                        </p:tgtEl>
                                        <p:attrNameLst>
                                          <p:attrName>style.visibility</p:attrName>
                                        </p:attrNameLst>
                                      </p:cBhvr>
                                      <p:to>
                                        <p:strVal val="visible"/>
                                      </p:to>
                                    </p:set>
                                    <p:anim calcmode="lin" valueType="num">
                                      <p:cBhvr additive="base">
                                        <p:cTn id="83" dur="500"/>
                                        <p:tgtEl>
                                          <p:spTgt spid="71"/>
                                        </p:tgtEl>
                                        <p:attrNameLst>
                                          <p:attrName>ppt_y</p:attrName>
                                        </p:attrNameLst>
                                      </p:cBhvr>
                                      <p:tavLst>
                                        <p:tav tm="0">
                                          <p:val>
                                            <p:strVal val="#ppt_y+#ppt_h*1.125000"/>
                                          </p:val>
                                        </p:tav>
                                        <p:tav tm="100000">
                                          <p:val>
                                            <p:strVal val="#ppt_y"/>
                                          </p:val>
                                        </p:tav>
                                      </p:tavLst>
                                    </p:anim>
                                    <p:animEffect transition="in" filter="wipe(up)">
                                      <p:cBhvr>
                                        <p:cTn id="84" dur="500"/>
                                        <p:tgtEl>
                                          <p:spTgt spid="71"/>
                                        </p:tgtEl>
                                      </p:cBhvr>
                                    </p:animEffect>
                                  </p:childTnLst>
                                </p:cTn>
                              </p:par>
                              <p:par>
                                <p:cTn id="85" presetID="12" presetClass="entr" presetSubtype="4" fill="hold" grpId="1" nodeType="withEffect">
                                  <p:stCondLst>
                                    <p:cond delay="1500"/>
                                  </p:stCondLst>
                                  <p:childTnLst>
                                    <p:set>
                                      <p:cBhvr>
                                        <p:cTn id="86" dur="1" fill="hold">
                                          <p:stCondLst>
                                            <p:cond delay="0"/>
                                          </p:stCondLst>
                                        </p:cTn>
                                        <p:tgtEl>
                                          <p:spTgt spid="74"/>
                                        </p:tgtEl>
                                        <p:attrNameLst>
                                          <p:attrName>style.visibility</p:attrName>
                                        </p:attrNameLst>
                                      </p:cBhvr>
                                      <p:to>
                                        <p:strVal val="visible"/>
                                      </p:to>
                                    </p:set>
                                    <p:anim calcmode="lin" valueType="num">
                                      <p:cBhvr additive="base">
                                        <p:cTn id="87" dur="500"/>
                                        <p:tgtEl>
                                          <p:spTgt spid="74"/>
                                        </p:tgtEl>
                                        <p:attrNameLst>
                                          <p:attrName>ppt_y</p:attrName>
                                        </p:attrNameLst>
                                      </p:cBhvr>
                                      <p:tavLst>
                                        <p:tav tm="0">
                                          <p:val>
                                            <p:strVal val="#ppt_y+#ppt_h*1.125000"/>
                                          </p:val>
                                        </p:tav>
                                        <p:tav tm="100000">
                                          <p:val>
                                            <p:strVal val="#ppt_y"/>
                                          </p:val>
                                        </p:tav>
                                      </p:tavLst>
                                    </p:anim>
                                    <p:animEffect transition="in" filter="wipe(up)">
                                      <p:cBhvr>
                                        <p:cTn id="88" dur="500"/>
                                        <p:tgtEl>
                                          <p:spTgt spid="74"/>
                                        </p:tgtEl>
                                      </p:cBhvr>
                                    </p:animEffect>
                                  </p:childTnLst>
                                </p:cTn>
                              </p:par>
                              <p:par>
                                <p:cTn id="89" presetID="12" presetClass="entr" presetSubtype="4" fill="hold" grpId="1" nodeType="withEffect">
                                  <p:stCondLst>
                                    <p:cond delay="1500"/>
                                  </p:stCondLst>
                                  <p:childTnLst>
                                    <p:set>
                                      <p:cBhvr>
                                        <p:cTn id="90" dur="1" fill="hold">
                                          <p:stCondLst>
                                            <p:cond delay="0"/>
                                          </p:stCondLst>
                                        </p:cTn>
                                        <p:tgtEl>
                                          <p:spTgt spid="75"/>
                                        </p:tgtEl>
                                        <p:attrNameLst>
                                          <p:attrName>style.visibility</p:attrName>
                                        </p:attrNameLst>
                                      </p:cBhvr>
                                      <p:to>
                                        <p:strVal val="visible"/>
                                      </p:to>
                                    </p:set>
                                    <p:anim calcmode="lin" valueType="num">
                                      <p:cBhvr additive="base">
                                        <p:cTn id="91" dur="500"/>
                                        <p:tgtEl>
                                          <p:spTgt spid="75"/>
                                        </p:tgtEl>
                                        <p:attrNameLst>
                                          <p:attrName>ppt_y</p:attrName>
                                        </p:attrNameLst>
                                      </p:cBhvr>
                                      <p:tavLst>
                                        <p:tav tm="0">
                                          <p:val>
                                            <p:strVal val="#ppt_y+#ppt_h*1.125000"/>
                                          </p:val>
                                        </p:tav>
                                        <p:tav tm="100000">
                                          <p:val>
                                            <p:strVal val="#ppt_y"/>
                                          </p:val>
                                        </p:tav>
                                      </p:tavLst>
                                    </p:anim>
                                    <p:animEffect transition="in" filter="wipe(up)">
                                      <p:cBhvr>
                                        <p:cTn id="92" dur="500"/>
                                        <p:tgtEl>
                                          <p:spTgt spid="75"/>
                                        </p:tgtEl>
                                      </p:cBhvr>
                                    </p:animEffect>
                                  </p:childTnLst>
                                </p:cTn>
                              </p:par>
                              <p:par>
                                <p:cTn id="93" presetID="12" presetClass="entr" presetSubtype="4" fill="hold" grpId="1" nodeType="withEffect">
                                  <p:stCondLst>
                                    <p:cond delay="1500"/>
                                  </p:stCondLst>
                                  <p:childTnLst>
                                    <p:set>
                                      <p:cBhvr>
                                        <p:cTn id="94" dur="1" fill="hold">
                                          <p:stCondLst>
                                            <p:cond delay="0"/>
                                          </p:stCondLst>
                                        </p:cTn>
                                        <p:tgtEl>
                                          <p:spTgt spid="76"/>
                                        </p:tgtEl>
                                        <p:attrNameLst>
                                          <p:attrName>style.visibility</p:attrName>
                                        </p:attrNameLst>
                                      </p:cBhvr>
                                      <p:to>
                                        <p:strVal val="visible"/>
                                      </p:to>
                                    </p:set>
                                    <p:anim calcmode="lin" valueType="num">
                                      <p:cBhvr additive="base">
                                        <p:cTn id="95" dur="500"/>
                                        <p:tgtEl>
                                          <p:spTgt spid="76"/>
                                        </p:tgtEl>
                                        <p:attrNameLst>
                                          <p:attrName>ppt_y</p:attrName>
                                        </p:attrNameLst>
                                      </p:cBhvr>
                                      <p:tavLst>
                                        <p:tav tm="0">
                                          <p:val>
                                            <p:strVal val="#ppt_y+#ppt_h*1.125000"/>
                                          </p:val>
                                        </p:tav>
                                        <p:tav tm="100000">
                                          <p:val>
                                            <p:strVal val="#ppt_y"/>
                                          </p:val>
                                        </p:tav>
                                      </p:tavLst>
                                    </p:anim>
                                    <p:animEffect transition="in" filter="wipe(up)">
                                      <p:cBhvr>
                                        <p:cTn id="96"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4" grpId="0" animBg="1"/>
      <p:bldP spid="55" grpId="0" animBg="1"/>
      <p:bldP spid="56" grpId="0" animBg="1"/>
      <p:bldP spid="57" grpId="0" animBg="1"/>
      <p:bldP spid="58" grpId="0" animBg="1"/>
      <p:bldP spid="60" grpId="0"/>
      <p:bldP spid="61" grpId="0" animBg="1"/>
      <p:bldP spid="62" grpId="0" animBg="1"/>
      <p:bldP spid="63" grpId="0" animBg="1"/>
      <p:bldP spid="64" grpId="0" animBg="1"/>
      <p:bldP spid="65" grpId="0"/>
      <p:bldP spid="70" grpId="0"/>
      <p:bldP spid="74" grpId="0"/>
      <p:bldP spid="74" grpId="1"/>
      <p:bldP spid="75" grpId="0" animBg="1"/>
      <p:bldP spid="75" grpId="1" animBg="1"/>
      <p:bldP spid="76" grpId="0"/>
      <p:bldP spid="76"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9" name="Picture 3" descr="C:\Users\Administrator\Desktop\微立体创业计划\002.png"/>
          <p:cNvPicPr>
            <a:picLocks noChangeAspect="1" noChangeArrowheads="1"/>
          </p:cNvPicPr>
          <p:nvPr/>
        </p:nvPicPr>
        <p:blipFill>
          <a:blip r:embed="rId4"/>
          <a:srcRect/>
          <a:stretch>
            <a:fillRect/>
          </a:stretch>
        </p:blipFill>
        <p:spPr bwMode="auto">
          <a:xfrm>
            <a:off x="193675" y="115888"/>
            <a:ext cx="935038" cy="936625"/>
          </a:xfrm>
          <a:prstGeom prst="rect">
            <a:avLst/>
          </a:prstGeom>
          <a:noFill/>
          <a:effectLst>
            <a:outerShdw blurRad="292100" dist="177800" dir="2460000" sx="99000" sy="99000" algn="l" rotWithShape="0">
              <a:prstClr val="black">
                <a:alpha val="39000"/>
              </a:prstClr>
            </a:outerShdw>
          </a:effectLst>
          <a:extLst/>
        </p:spPr>
      </p:pic>
      <p:sp>
        <p:nvSpPr>
          <p:cNvPr id="14" name="KSO_Shape"/>
          <p:cNvSpPr>
            <a:spLocks/>
          </p:cNvSpPr>
          <p:nvPr/>
        </p:nvSpPr>
        <p:spPr bwMode="auto">
          <a:xfrm>
            <a:off x="407988" y="411163"/>
            <a:ext cx="506412" cy="34766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ysClr val="windowText" lastClr="000000"/>
              </a:solidFill>
              <a:latin typeface="+mn-lt"/>
              <a:ea typeface="宋体" panose="02010600030101010101" pitchFamily="2" charset="-122"/>
            </a:endParaRPr>
          </a:p>
        </p:txBody>
      </p:sp>
      <p:sp>
        <p:nvSpPr>
          <p:cNvPr id="15" name="TextBox 14"/>
          <p:cNvSpPr txBox="1">
            <a:spLocks noChangeArrowheads="1"/>
          </p:cNvSpPr>
          <p:nvPr/>
        </p:nvSpPr>
        <p:spPr bwMode="auto">
          <a:xfrm>
            <a:off x="1128713" y="404813"/>
            <a:ext cx="1098550" cy="366712"/>
          </a:xfrm>
          <a:prstGeom prst="rect">
            <a:avLst/>
          </a:prstGeom>
          <a:noFill/>
          <a:ln w="9525">
            <a:noFill/>
            <a:miter lim="800000"/>
            <a:headEnd/>
            <a:tailEnd/>
          </a:ln>
        </p:spPr>
        <p:txBody>
          <a:bodyPr wrap="none">
            <a:spAutoFit/>
          </a:bodyPr>
          <a:lstStyle/>
          <a:p>
            <a:r>
              <a:rPr lang="zh-CN" altLang="en-US" b="1">
                <a:solidFill>
                  <a:srgbClr val="0070C0"/>
                </a:solidFill>
                <a:latin typeface="微软雅黑" pitchFamily="34" charset="-122"/>
                <a:ea typeface="微软雅黑" pitchFamily="34" charset="-122"/>
              </a:rPr>
              <a:t>企业文化</a:t>
            </a:r>
            <a:endParaRPr lang="zh-CN" altLang="en-US" baseline="-3000">
              <a:solidFill>
                <a:srgbClr val="7F7F7F"/>
              </a:solidFill>
              <a:latin typeface="微软雅黑" pitchFamily="34" charset="-122"/>
              <a:ea typeface="微软雅黑" pitchFamily="34" charset="-122"/>
              <a:sym typeface="Arial" charset="0"/>
            </a:endParaRPr>
          </a:p>
        </p:txBody>
      </p:sp>
      <p:sp>
        <p:nvSpPr>
          <p:cNvPr id="5" name="矩形 4"/>
          <p:cNvSpPr/>
          <p:nvPr/>
        </p:nvSpPr>
        <p:spPr>
          <a:xfrm>
            <a:off x="992163" y="1492651"/>
            <a:ext cx="6164910" cy="4092946"/>
          </a:xfrm>
          <a:prstGeom prst="rect">
            <a:avLst/>
          </a:prstGeom>
          <a:blipFill>
            <a:blip r:embed="rId5" cstate="email">
              <a:extLst/>
            </a:blip>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任意多边形 6"/>
          <p:cNvSpPr/>
          <p:nvPr/>
        </p:nvSpPr>
        <p:spPr>
          <a:xfrm>
            <a:off x="6457950" y="1196975"/>
            <a:ext cx="4927600" cy="5053013"/>
          </a:xfrm>
          <a:custGeom>
            <a:avLst/>
            <a:gdLst>
              <a:gd name="connsiteX0" fmla="*/ 0 w 5105817"/>
              <a:gd name="connsiteY0" fmla="*/ 0 h 5053263"/>
              <a:gd name="connsiteX1" fmla="*/ 5105817 w 5105817"/>
              <a:gd name="connsiteY1" fmla="*/ 0 h 5053263"/>
              <a:gd name="connsiteX2" fmla="*/ 5105817 w 5105817"/>
              <a:gd name="connsiteY2" fmla="*/ 5053263 h 5053263"/>
              <a:gd name="connsiteX3" fmla="*/ 0 w 5105817"/>
              <a:gd name="connsiteY3" fmla="*/ 5053263 h 5053263"/>
              <a:gd name="connsiteX4" fmla="*/ 0 w 5105817"/>
              <a:gd name="connsiteY4" fmla="*/ 844842 h 5053263"/>
              <a:gd name="connsiteX5" fmla="*/ 188912 w 5105817"/>
              <a:gd name="connsiteY5" fmla="*/ 675978 h 5053263"/>
              <a:gd name="connsiteX6" fmla="*/ 0 w 5105817"/>
              <a:gd name="connsiteY6" fmla="*/ 507114 h 5053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05817" h="5053263">
                <a:moveTo>
                  <a:pt x="0" y="0"/>
                </a:moveTo>
                <a:lnTo>
                  <a:pt x="5105817" y="0"/>
                </a:lnTo>
                <a:lnTo>
                  <a:pt x="5105817" y="5053263"/>
                </a:lnTo>
                <a:lnTo>
                  <a:pt x="0" y="5053263"/>
                </a:lnTo>
                <a:lnTo>
                  <a:pt x="0" y="844842"/>
                </a:lnTo>
                <a:lnTo>
                  <a:pt x="188912" y="675978"/>
                </a:lnTo>
                <a:lnTo>
                  <a:pt x="0" y="507114"/>
                </a:lnTo>
                <a:close/>
              </a:path>
            </a:pathLst>
          </a:custGeom>
          <a:gradFill flip="none" rotWithShape="1">
            <a:gsLst>
              <a:gs pos="0">
                <a:schemeClr val="bg1"/>
              </a:gs>
              <a:gs pos="100000">
                <a:schemeClr val="bg1">
                  <a:lumMod val="85000"/>
                </a:schemeClr>
              </a:gs>
            </a:gsLst>
            <a:lin ang="2700000" scaled="1"/>
            <a:tileRect/>
          </a:gradFill>
          <a:ln>
            <a:noFill/>
          </a:ln>
          <a:effectLst>
            <a:outerShdw blurRad="50800" dist="127000" dir="8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latin typeface="+mn-ea"/>
            </a:endParaRPr>
          </a:p>
        </p:txBody>
      </p:sp>
      <p:sp>
        <p:nvSpPr>
          <p:cNvPr id="8" name="文本框 14"/>
          <p:cNvSpPr txBox="1">
            <a:spLocks noChangeArrowheads="1"/>
          </p:cNvSpPr>
          <p:nvPr/>
        </p:nvSpPr>
        <p:spPr bwMode="auto">
          <a:xfrm>
            <a:off x="6788150" y="1476375"/>
            <a:ext cx="4603750" cy="633187"/>
          </a:xfrm>
          <a:prstGeom prst="rect">
            <a:avLst/>
          </a:prstGeom>
          <a:noFill/>
          <a:ln w="9525">
            <a:noFill/>
            <a:miter lim="800000"/>
            <a:headEnd/>
            <a:tailEnd/>
          </a:ln>
        </p:spPr>
        <p:txBody>
          <a:bodyPr>
            <a:spAutoFit/>
          </a:bodyPr>
          <a:lstStyle/>
          <a:p>
            <a:pPr>
              <a:lnSpc>
                <a:spcPct val="120000"/>
              </a:lnSpc>
            </a:pPr>
            <a:r>
              <a:rPr lang="zh-CN" altLang="en-US" sz="3200" b="1" dirty="0">
                <a:solidFill>
                  <a:srgbClr val="0070C0"/>
                </a:solidFill>
                <a:latin typeface="微软雅黑" pitchFamily="34" charset="-122"/>
                <a:ea typeface="微软雅黑" pitchFamily="34" charset="-122"/>
              </a:rPr>
              <a:t>少宇网络软件有限公司</a:t>
            </a:r>
          </a:p>
        </p:txBody>
      </p:sp>
      <p:grpSp>
        <p:nvGrpSpPr>
          <p:cNvPr id="10" name="组合 9"/>
          <p:cNvGrpSpPr>
            <a:grpSpLocks/>
          </p:cNvGrpSpPr>
          <p:nvPr/>
        </p:nvGrpSpPr>
        <p:grpSpPr bwMode="auto">
          <a:xfrm>
            <a:off x="6932613" y="2433638"/>
            <a:ext cx="3886200" cy="1997075"/>
            <a:chOff x="6932106" y="3169165"/>
            <a:chExt cx="3887233" cy="1995585"/>
          </a:xfrm>
        </p:grpSpPr>
        <p:sp>
          <p:nvSpPr>
            <p:cNvPr id="34827" name="Rectangle 5"/>
            <p:cNvSpPr>
              <a:spLocks/>
            </p:cNvSpPr>
            <p:nvPr/>
          </p:nvSpPr>
          <p:spPr bwMode="auto">
            <a:xfrm>
              <a:off x="6932106" y="3806864"/>
              <a:ext cx="3887233" cy="1357886"/>
            </a:xfrm>
            <a:prstGeom prst="rect">
              <a:avLst/>
            </a:prstGeom>
            <a:noFill/>
            <a:ln w="9525">
              <a:noFill/>
              <a:miter lim="800000"/>
              <a:headEnd/>
              <a:tailEnd/>
            </a:ln>
          </p:spPr>
          <p:txBody>
            <a:bodyPr lIns="0" tIns="0" rIns="0" bIns="0"/>
            <a:lstStyle/>
            <a:p>
              <a:pPr>
                <a:lnSpc>
                  <a:spcPct val="150000"/>
                </a:lnSpc>
              </a:pPr>
              <a:r>
                <a:rPr lang="zh-CN" altLang="en-US" sz="1400" dirty="0">
                  <a:solidFill>
                    <a:srgbClr val="A6A6A6"/>
                  </a:solidFill>
                  <a:latin typeface="微软雅黑" pitchFamily="34" charset="-122"/>
                  <a:ea typeface="微软雅黑" pitchFamily="34" charset="-122"/>
                  <a:sym typeface="Gill Sans"/>
                </a:rPr>
                <a:t>     </a:t>
              </a:r>
              <a:r>
                <a:rPr lang="zh-CN" altLang="en-US" sz="1400" dirty="0">
                  <a:latin typeface="微软雅黑" pitchFamily="34" charset="-122"/>
                  <a:ea typeface="微软雅黑" pitchFamily="34" charset="-122"/>
                  <a:sym typeface="Gill Sans"/>
                </a:rPr>
                <a:t>成立于</a:t>
              </a:r>
              <a:r>
                <a:rPr lang="en-US" altLang="zh-CN" sz="1400" dirty="0">
                  <a:latin typeface="微软雅黑" pitchFamily="34" charset="-122"/>
                  <a:ea typeface="微软雅黑" pitchFamily="34" charset="-122"/>
                  <a:sym typeface="Gill Sans"/>
                </a:rPr>
                <a:t>2010</a:t>
              </a:r>
              <a:r>
                <a:rPr lang="zh-CN" altLang="en-US" sz="1400" dirty="0">
                  <a:latin typeface="微软雅黑" pitchFamily="34" charset="-122"/>
                  <a:ea typeface="微软雅黑" pitchFamily="34" charset="-122"/>
                  <a:sym typeface="Gill Sans"/>
                </a:rPr>
                <a:t>年，专业从事软件销售，软件开发与原创软件定制等业务；目前主要产品为</a:t>
              </a:r>
              <a:r>
                <a:rPr lang="en-US" altLang="zh-CN" sz="1400" dirty="0">
                  <a:latin typeface="微软雅黑" pitchFamily="34" charset="-122"/>
                  <a:ea typeface="微软雅黑" pitchFamily="34" charset="-122"/>
                  <a:sym typeface="Gill Sans"/>
                </a:rPr>
                <a:t>A</a:t>
              </a:r>
              <a:r>
                <a:rPr lang="zh-CN" altLang="en-US" sz="1400" dirty="0">
                  <a:latin typeface="微软雅黑" pitchFamily="34" charset="-122"/>
                  <a:ea typeface="微软雅黑" pitchFamily="34" charset="-122"/>
                  <a:sym typeface="Gill Sans"/>
                </a:rPr>
                <a:t>股管家，用户数量截止</a:t>
              </a:r>
              <a:r>
                <a:rPr lang="en-US" altLang="zh-CN" sz="1400" dirty="0">
                  <a:latin typeface="微软雅黑" pitchFamily="34" charset="-122"/>
                  <a:ea typeface="微软雅黑" pitchFamily="34" charset="-122"/>
                  <a:sym typeface="Gill Sans"/>
                </a:rPr>
                <a:t>2018</a:t>
              </a:r>
              <a:r>
                <a:rPr lang="zh-CN" altLang="en-US" sz="1400" dirty="0">
                  <a:latin typeface="微软雅黑" pitchFamily="34" charset="-122"/>
                  <a:ea typeface="微软雅黑" pitchFamily="34" charset="-122"/>
                  <a:sym typeface="Gill Sans"/>
                </a:rPr>
                <a:t>年</a:t>
              </a:r>
              <a:r>
                <a:rPr lang="en-US" altLang="zh-CN" sz="1400" dirty="0">
                  <a:latin typeface="微软雅黑" pitchFamily="34" charset="-122"/>
                  <a:ea typeface="微软雅黑" pitchFamily="34" charset="-122"/>
                  <a:sym typeface="Gill Sans"/>
                </a:rPr>
                <a:t>2</a:t>
              </a:r>
              <a:r>
                <a:rPr lang="zh-CN" altLang="en-US" sz="1400" dirty="0">
                  <a:latin typeface="微软雅黑" pitchFamily="34" charset="-122"/>
                  <a:ea typeface="微软雅黑" pitchFamily="34" charset="-122"/>
                  <a:sym typeface="Gill Sans"/>
                </a:rPr>
                <a:t>月已超过</a:t>
              </a:r>
              <a:r>
                <a:rPr lang="en-US" altLang="zh-CN" sz="1400" dirty="0">
                  <a:latin typeface="微软雅黑" pitchFamily="34" charset="-122"/>
                  <a:ea typeface="微软雅黑" pitchFamily="34" charset="-122"/>
                  <a:sym typeface="Gill Sans"/>
                </a:rPr>
                <a:t>4</a:t>
              </a:r>
              <a:r>
                <a:rPr lang="zh-CN" altLang="en-US" sz="1400" dirty="0">
                  <a:latin typeface="微软雅黑" pitchFamily="34" charset="-122"/>
                  <a:ea typeface="微软雅黑" pitchFamily="34" charset="-122"/>
                  <a:sym typeface="Gill Sans"/>
                </a:rPr>
                <a:t>万位，上百位加盟合作商，超过</a:t>
              </a:r>
              <a:r>
                <a:rPr lang="en-US" altLang="zh-CN" sz="1400" dirty="0">
                  <a:latin typeface="微软雅黑" pitchFamily="34" charset="-122"/>
                  <a:ea typeface="微软雅黑" pitchFamily="34" charset="-122"/>
                  <a:sym typeface="Gill Sans"/>
                </a:rPr>
                <a:t>1200</a:t>
              </a:r>
              <a:r>
                <a:rPr lang="zh-CN" altLang="en-US" sz="1400" dirty="0">
                  <a:latin typeface="微软雅黑" pitchFamily="34" charset="-122"/>
                  <a:ea typeface="微软雅黑" pitchFamily="34" charset="-122"/>
                  <a:sym typeface="Gill Sans"/>
                </a:rPr>
                <a:t>位个性化软件定制用户。</a:t>
              </a:r>
            </a:p>
            <a:p>
              <a:pPr>
                <a:lnSpc>
                  <a:spcPct val="150000"/>
                </a:lnSpc>
              </a:pPr>
              <a:r>
                <a:rPr lang="en-US" altLang="zh-CN" sz="1400" dirty="0">
                  <a:latin typeface="微软雅黑" pitchFamily="34" charset="-122"/>
                  <a:ea typeface="微软雅黑" pitchFamily="34" charset="-122"/>
                  <a:sym typeface="Gill Sans"/>
                </a:rPr>
                <a:t>      </a:t>
              </a:r>
              <a:r>
                <a:rPr lang="zh-CN" altLang="en-US" sz="1400" dirty="0">
                  <a:latin typeface="微软雅黑" pitchFamily="34" charset="-122"/>
                  <a:ea typeface="微软雅黑" pitchFamily="34" charset="-122"/>
                  <a:sym typeface="Gill Sans"/>
                </a:rPr>
                <a:t>我们拥有一支由专业技术人员组成的队伍，</a:t>
              </a:r>
              <a:r>
                <a:rPr lang="en-US" altLang="zh-CN" sz="1400" dirty="0">
                  <a:latin typeface="微软雅黑" pitchFamily="34" charset="-122"/>
                  <a:ea typeface="微软雅黑" pitchFamily="34" charset="-122"/>
                  <a:sym typeface="Gill Sans"/>
                </a:rPr>
                <a:t>24</a:t>
              </a:r>
              <a:r>
                <a:rPr lang="zh-CN" altLang="en-US" sz="1400" dirty="0">
                  <a:latin typeface="微软雅黑" pitchFamily="34" charset="-122"/>
                  <a:ea typeface="微软雅黑" pitchFamily="34" charset="-122"/>
                  <a:sym typeface="Gill Sans"/>
                </a:rPr>
                <a:t>小时在线为客户解答各种技术上的问题，为用户提供技术咨询、疑难解答等各种需要的售后服务，我们将竭诚为所有用户提供完美服务。</a:t>
              </a:r>
            </a:p>
            <a:p>
              <a:pPr>
                <a:lnSpc>
                  <a:spcPct val="150000"/>
                </a:lnSpc>
              </a:pPr>
              <a:endParaRPr lang="zh-CN" altLang="en-US" sz="1400" dirty="0">
                <a:latin typeface="微软雅黑" pitchFamily="34" charset="-122"/>
                <a:ea typeface="微软雅黑" pitchFamily="34" charset="-122"/>
                <a:sym typeface="Gill Sans"/>
              </a:endParaRPr>
            </a:p>
            <a:p>
              <a:pPr>
                <a:lnSpc>
                  <a:spcPct val="150000"/>
                </a:lnSpc>
              </a:pPr>
              <a:endParaRPr lang="zh-CN" altLang="en-US" sz="1200" dirty="0">
                <a:solidFill>
                  <a:srgbClr val="7F7F7F"/>
                </a:solidFill>
                <a:latin typeface="微软雅黑" pitchFamily="34" charset="-122"/>
                <a:ea typeface="微软雅黑" pitchFamily="34" charset="-122"/>
                <a:sym typeface="Gill Sans"/>
              </a:endParaRPr>
            </a:p>
          </p:txBody>
        </p:sp>
        <p:sp>
          <p:nvSpPr>
            <p:cNvPr id="12" name="KSO_Shape"/>
            <p:cNvSpPr/>
            <p:nvPr/>
          </p:nvSpPr>
          <p:spPr>
            <a:xfrm flipH="1">
              <a:off x="6954337" y="3216754"/>
              <a:ext cx="385865" cy="274432"/>
            </a:xfrm>
            <a:custGeom>
              <a:avLst/>
              <a:gdLst>
                <a:gd name="connsiteX0" fmla="*/ 7782622 w 7782622"/>
                <a:gd name="connsiteY0" fmla="*/ 1956116 h 5514836"/>
                <a:gd name="connsiteX1" fmla="*/ 1120218 w 7782622"/>
                <a:gd name="connsiteY1" fmla="*/ 1956116 h 5514836"/>
                <a:gd name="connsiteX2" fmla="*/ 4 w 7782622"/>
                <a:gd name="connsiteY2" fmla="*/ 5514836 h 5514836"/>
                <a:gd name="connsiteX3" fmla="*/ 6662408 w 7782622"/>
                <a:gd name="connsiteY3" fmla="*/ 5514836 h 5514836"/>
                <a:gd name="connsiteX4" fmla="*/ 2210075 w 7782622"/>
                <a:gd name="connsiteY4" fmla="*/ 0 h 5514836"/>
                <a:gd name="connsiteX5" fmla="*/ 0 w 7782622"/>
                <a:gd name="connsiteY5" fmla="*/ 0 h 5514836"/>
                <a:gd name="connsiteX6" fmla="*/ 0 w 7782622"/>
                <a:gd name="connsiteY6" fmla="*/ 1356040 h 5514836"/>
                <a:gd name="connsiteX7" fmla="*/ 2 w 7782622"/>
                <a:gd name="connsiteY7" fmla="*/ 1356040 h 5514836"/>
                <a:gd name="connsiteX8" fmla="*/ 2 w 7782622"/>
                <a:gd name="connsiteY8" fmla="*/ 4425111 h 5514836"/>
                <a:gd name="connsiteX9" fmla="*/ 872566 w 7782622"/>
                <a:gd name="connsiteY9" fmla="*/ 1653131 h 5514836"/>
                <a:gd name="connsiteX10" fmla="*/ 6705945 w 7782622"/>
                <a:gd name="connsiteY10" fmla="*/ 1653131 h 5514836"/>
                <a:gd name="connsiteX11" fmla="*/ 6705945 w 7782622"/>
                <a:gd name="connsiteY11" fmla="*/ 984566 h 5514836"/>
                <a:gd name="connsiteX12" fmla="*/ 2611236 w 7782622"/>
                <a:gd name="connsiteY12" fmla="*/ 984566 h 551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82622" h="5514836">
                  <a:moveTo>
                    <a:pt x="7782622" y="1956116"/>
                  </a:moveTo>
                  <a:lnTo>
                    <a:pt x="1120218" y="1956116"/>
                  </a:lnTo>
                  <a:lnTo>
                    <a:pt x="4" y="5514836"/>
                  </a:lnTo>
                  <a:lnTo>
                    <a:pt x="6662408" y="5514836"/>
                  </a:lnTo>
                  <a:close/>
                  <a:moveTo>
                    <a:pt x="2210075" y="0"/>
                  </a:moveTo>
                  <a:lnTo>
                    <a:pt x="0" y="0"/>
                  </a:lnTo>
                  <a:lnTo>
                    <a:pt x="0" y="1356040"/>
                  </a:lnTo>
                  <a:lnTo>
                    <a:pt x="2" y="1356040"/>
                  </a:lnTo>
                  <a:lnTo>
                    <a:pt x="2" y="4425111"/>
                  </a:lnTo>
                  <a:lnTo>
                    <a:pt x="872566" y="1653131"/>
                  </a:lnTo>
                  <a:lnTo>
                    <a:pt x="6705945" y="1653131"/>
                  </a:lnTo>
                  <a:lnTo>
                    <a:pt x="6705945" y="984566"/>
                  </a:lnTo>
                  <a:lnTo>
                    <a:pt x="2611236" y="98456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34829" name="矩形 12"/>
            <p:cNvSpPr>
              <a:spLocks noChangeArrowheads="1"/>
            </p:cNvSpPr>
            <p:nvPr/>
          </p:nvSpPr>
          <p:spPr bwMode="auto">
            <a:xfrm>
              <a:off x="7437065" y="3169165"/>
              <a:ext cx="1098842" cy="366439"/>
            </a:xfrm>
            <a:prstGeom prst="rect">
              <a:avLst/>
            </a:prstGeom>
            <a:noFill/>
            <a:ln w="9525">
              <a:noFill/>
              <a:miter lim="800000"/>
              <a:headEnd/>
              <a:tailEnd/>
            </a:ln>
          </p:spPr>
          <p:txBody>
            <a:bodyPr wrap="none">
              <a:spAutoFit/>
            </a:bodyPr>
            <a:lstStyle/>
            <a:p>
              <a:r>
                <a:rPr lang="zh-CN" altLang="en-US" b="1">
                  <a:solidFill>
                    <a:srgbClr val="0070C0"/>
                  </a:solidFill>
                  <a:latin typeface="微软雅黑" pitchFamily="34" charset="-122"/>
                  <a:ea typeface="微软雅黑" pitchFamily="34" charset="-122"/>
                </a:rPr>
                <a:t>企业文化</a:t>
              </a:r>
            </a:p>
          </p:txBody>
        </p:sp>
        <p:grpSp>
          <p:nvGrpSpPr>
            <p:cNvPr id="34830" name="组合 15"/>
            <p:cNvGrpSpPr>
              <a:grpSpLocks/>
            </p:cNvGrpSpPr>
            <p:nvPr/>
          </p:nvGrpSpPr>
          <p:grpSpPr bwMode="auto">
            <a:xfrm>
              <a:off x="6977363" y="3663166"/>
              <a:ext cx="3841976" cy="23963"/>
              <a:chOff x="3060700" y="4724400"/>
              <a:chExt cx="5955507" cy="4570"/>
            </a:xfrm>
          </p:grpSpPr>
          <p:cxnSp>
            <p:nvCxnSpPr>
              <p:cNvPr id="17" name="直接连接符 16"/>
              <p:cNvCxnSpPr/>
              <p:nvPr/>
            </p:nvCxnSpPr>
            <p:spPr>
              <a:xfrm>
                <a:off x="3061928" y="4724275"/>
                <a:ext cx="5954279"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061928" y="4730628"/>
                <a:ext cx="595427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anim calcmode="lin" valueType="num">
                                      <p:cBhvr>
                                        <p:cTn id="8" dur="250" fill="hold"/>
                                        <p:tgtEl>
                                          <p:spTgt spid="9"/>
                                        </p:tgtEl>
                                        <p:attrNameLst>
                                          <p:attrName>ppt_x</p:attrName>
                                        </p:attrNameLst>
                                      </p:cBhvr>
                                      <p:tavLst>
                                        <p:tav tm="0">
                                          <p:val>
                                            <p:strVal val="#ppt_x"/>
                                          </p:val>
                                        </p:tav>
                                        <p:tav tm="100000">
                                          <p:val>
                                            <p:strVal val="#ppt_x"/>
                                          </p:val>
                                        </p:tav>
                                      </p:tavLst>
                                    </p:anim>
                                    <p:anim calcmode="lin" valueType="num">
                                      <p:cBhvr>
                                        <p:cTn id="9" dur="25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12" presetClass="entr" presetSubtype="4"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250"/>
                                        <p:tgtEl>
                                          <p:spTgt spid="14"/>
                                        </p:tgtEl>
                                        <p:attrNameLst>
                                          <p:attrName>ppt_y</p:attrName>
                                        </p:attrNameLst>
                                      </p:cBhvr>
                                      <p:tavLst>
                                        <p:tav tm="0">
                                          <p:val>
                                            <p:strVal val="#ppt_y+#ppt_h*1.125000"/>
                                          </p:val>
                                        </p:tav>
                                        <p:tav tm="100000">
                                          <p:val>
                                            <p:strVal val="#ppt_y"/>
                                          </p:val>
                                        </p:tav>
                                      </p:tavLst>
                                    </p:anim>
                                    <p:animEffect transition="in" filter="wipe(up)">
                                      <p:cBhvr>
                                        <p:cTn id="14" dur="250"/>
                                        <p:tgtEl>
                                          <p:spTgt spid="14"/>
                                        </p:tgtEl>
                                      </p:cBhvr>
                                    </p:animEffect>
                                  </p:childTnLst>
                                </p:cTn>
                              </p:par>
                              <p:par>
                                <p:cTn id="15" presetID="2" presetClass="entr" presetSubtype="1" decel="100000" fill="hold" grpId="0" nodeType="withEffect">
                                  <p:stCondLst>
                                    <p:cond delay="25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0-#ppt_h/2"/>
                                          </p:val>
                                        </p:tav>
                                        <p:tav tm="100000">
                                          <p:val>
                                            <p:strVal val="#ppt_y"/>
                                          </p:val>
                                        </p:tav>
                                      </p:tavLst>
                                    </p:anim>
                                  </p:childTnLst>
                                </p:cTn>
                              </p:par>
                            </p:childTnLst>
                          </p:cTn>
                        </p:par>
                        <p:par>
                          <p:cTn id="19" fill="hold">
                            <p:stCondLst>
                              <p:cond delay="1000"/>
                            </p:stCondLst>
                            <p:childTnLst>
                              <p:par>
                                <p:cTn id="20" presetID="42" presetClass="entr" presetSubtype="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2" presetClass="entr" presetSubtype="2" decel="10000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1+#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10" presetClass="entr" presetSubtype="0" fill="hold" grpId="0" nodeType="afterEffect">
                                  <p:stCondLst>
                                    <p:cond delay="0"/>
                                  </p:stCondLst>
                                  <p:iterate type="lt">
                                    <p:tmPct val="10000"/>
                                  </p:iterate>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par>
                          <p:cTn id="33" fill="hold">
                            <p:stCondLst>
                              <p:cond delay="2950"/>
                            </p:stCondLst>
                            <p:childTnLst>
                              <p:par>
                                <p:cTn id="34" presetID="10" presetClass="entr" presetSubtype="0"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Freeform 5"/>
          <p:cNvSpPr>
            <a:spLocks/>
          </p:cNvSpPr>
          <p:nvPr/>
        </p:nvSpPr>
        <p:spPr bwMode="auto">
          <a:xfrm rot="5400000">
            <a:off x="4407694" y="1812132"/>
            <a:ext cx="3419475" cy="303053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9525">
            <a:solidFill>
              <a:srgbClr val="0070C0"/>
            </a:solidFill>
          </a:ln>
          <a:effectLst>
            <a:outerShdw blurRad="444500" dist="152400" dir="2700000" algn="tl" rotWithShape="0">
              <a:prstClr val="black">
                <a:alpha val="30000"/>
              </a:prstClr>
            </a:outerShdw>
          </a:effectLst>
        </p:spPr>
        <p:txBody>
          <a:bodyPr/>
          <a:lstStyle/>
          <a:p>
            <a:pPr fontAlgn="auto">
              <a:spcBef>
                <a:spcPts val="0"/>
              </a:spcBef>
              <a:spcAft>
                <a:spcPts val="0"/>
              </a:spcAft>
              <a:defRPr/>
            </a:pPr>
            <a:endParaRPr lang="zh-CN" altLang="en-US" sz="1600" b="1">
              <a:latin typeface="微软雅黑" panose="020B0503020204020204" pitchFamily="34" charset="-122"/>
              <a:ea typeface="微软雅黑" panose="020B0503020204020204" pitchFamily="34" charset="-122"/>
            </a:endParaRPr>
          </a:p>
        </p:txBody>
      </p:sp>
      <p:pic>
        <p:nvPicPr>
          <p:cNvPr id="18" name="Picture 3" descr="C:\Users\Administrator\Desktop\微立体创业计划\002.png"/>
          <p:cNvPicPr>
            <a:picLocks noChangeAspect="1" noChangeArrowheads="1"/>
          </p:cNvPicPr>
          <p:nvPr/>
        </p:nvPicPr>
        <p:blipFill>
          <a:blip r:embed="rId3"/>
          <a:srcRect/>
          <a:stretch>
            <a:fillRect/>
          </a:stretch>
        </p:blipFill>
        <p:spPr bwMode="auto">
          <a:xfrm>
            <a:off x="4297363" y="1484313"/>
            <a:ext cx="3671887" cy="3673475"/>
          </a:xfrm>
          <a:prstGeom prst="rect">
            <a:avLst/>
          </a:prstGeom>
          <a:noFill/>
          <a:effectLst>
            <a:outerShdw blurRad="292100" dist="177800" dir="2460000" sx="99000" sy="99000" algn="l" rotWithShape="0">
              <a:prstClr val="black">
                <a:alpha val="39000"/>
              </a:prstClr>
            </a:outerShdw>
          </a:effectLst>
          <a:extLst/>
        </p:spPr>
      </p:pic>
      <p:sp>
        <p:nvSpPr>
          <p:cNvPr id="19" name="Freeform 5"/>
          <p:cNvSpPr>
            <a:spLocks/>
          </p:cNvSpPr>
          <p:nvPr/>
        </p:nvSpPr>
        <p:spPr bwMode="auto">
          <a:xfrm rot="5400000">
            <a:off x="4279900" y="2035176"/>
            <a:ext cx="1095375" cy="97155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25400">
            <a:noFill/>
          </a:ln>
          <a:effectLst>
            <a:outerShdw blurRad="444500" dist="152400" dir="2700000" algn="tl" rotWithShape="0">
              <a:prstClr val="black">
                <a:alpha val="30000"/>
              </a:prstClr>
            </a:outerShdw>
          </a:effectLst>
        </p:spPr>
        <p:txBody>
          <a:bodyPr/>
          <a:lstStyle/>
          <a:p>
            <a:pPr fontAlgn="auto">
              <a:spcBef>
                <a:spcPts val="0"/>
              </a:spcBef>
              <a:spcAft>
                <a:spcPts val="0"/>
              </a:spcAft>
              <a:defRPr/>
            </a:pPr>
            <a:endParaRPr lang="zh-CN" altLang="en-US" sz="1600" b="1">
              <a:latin typeface="微软雅黑" panose="020B0503020204020204" pitchFamily="34" charset="-122"/>
              <a:ea typeface="微软雅黑" panose="020B0503020204020204" pitchFamily="34" charset="-122"/>
            </a:endParaRPr>
          </a:p>
        </p:txBody>
      </p:sp>
      <p:sp>
        <p:nvSpPr>
          <p:cNvPr id="20" name="TextBox 7"/>
          <p:cNvSpPr>
            <a:spLocks noChangeArrowheads="1"/>
          </p:cNvSpPr>
          <p:nvPr/>
        </p:nvSpPr>
        <p:spPr bwMode="auto">
          <a:xfrm>
            <a:off x="4179888" y="2301875"/>
            <a:ext cx="1260475" cy="492125"/>
          </a:xfrm>
          <a:prstGeom prst="rect">
            <a:avLst/>
          </a:prstGeom>
          <a:noFill/>
          <a:ln w="9525">
            <a:noFill/>
            <a:miter lim="800000"/>
            <a:headEnd/>
            <a:tailEnd/>
          </a:ln>
        </p:spPr>
        <p:txBody>
          <a:bodyPr lIns="0" tIns="0" rIns="0" bIns="0">
            <a:spAutoFit/>
          </a:bodyPr>
          <a:lstStyle/>
          <a:p>
            <a:pPr algn="ctr"/>
            <a:r>
              <a:rPr lang="en-US" altLang="zh-CN" sz="3200" b="1">
                <a:solidFill>
                  <a:schemeClr val="bg1"/>
                </a:solidFill>
                <a:latin typeface="Impact MT Std"/>
                <a:ea typeface="微软雅黑" pitchFamily="34" charset="-122"/>
                <a:sym typeface="微软雅黑" pitchFamily="34" charset="-122"/>
              </a:rPr>
              <a:t>02</a:t>
            </a:r>
            <a:endParaRPr lang="zh-CN" altLang="en-US" sz="3200" b="1">
              <a:solidFill>
                <a:schemeClr val="bg1"/>
              </a:solidFill>
              <a:latin typeface="Impact MT Std"/>
              <a:ea typeface="微软雅黑" pitchFamily="34" charset="-122"/>
              <a:sym typeface="微软雅黑" pitchFamily="34" charset="-122"/>
            </a:endParaRPr>
          </a:p>
        </p:txBody>
      </p:sp>
      <p:sp>
        <p:nvSpPr>
          <p:cNvPr id="21" name="文本框 163"/>
          <p:cNvSpPr txBox="1"/>
          <p:nvPr/>
        </p:nvSpPr>
        <p:spPr>
          <a:xfrm>
            <a:off x="4792663" y="2660650"/>
            <a:ext cx="2705100" cy="915988"/>
          </a:xfrm>
          <a:prstGeom prst="rect">
            <a:avLst/>
          </a:prstGeom>
          <a:noFill/>
        </p:spPr>
        <p:txBody>
          <a:bodyPr>
            <a:spAutoFit/>
          </a:bodyPr>
          <a:lstStyle/>
          <a:p>
            <a:pPr algn="ctr"/>
            <a:r>
              <a:rPr lang="zh-CN" altLang="en-US" b="1">
                <a:solidFill>
                  <a:srgbClr val="7F7F7F"/>
                </a:solidFill>
                <a:latin typeface="微软雅黑" pitchFamily="34" charset="-122"/>
                <a:ea typeface="微软雅黑" pitchFamily="34" charset="-122"/>
                <a:cs typeface="Arial" charset="0"/>
              </a:rPr>
              <a:t>第二部分  </a:t>
            </a:r>
            <a:endParaRPr lang="en-US" altLang="zh-CN" sz="2000" b="1">
              <a:solidFill>
                <a:srgbClr val="7F7F7F"/>
              </a:solidFill>
              <a:latin typeface="微软雅黑" pitchFamily="34" charset="-122"/>
              <a:ea typeface="微软雅黑" pitchFamily="34" charset="-122"/>
              <a:cs typeface="Arial" charset="0"/>
            </a:endParaRPr>
          </a:p>
          <a:p>
            <a:pPr algn="ctr"/>
            <a:r>
              <a:rPr lang="en-US" altLang="zh-CN" sz="2000" b="1">
                <a:solidFill>
                  <a:srgbClr val="0070C0"/>
                </a:solidFill>
                <a:latin typeface="微软雅黑" pitchFamily="34" charset="-122"/>
                <a:ea typeface="微软雅黑" pitchFamily="34" charset="-122"/>
                <a:cs typeface="Arial" charset="0"/>
              </a:rPr>
              <a:t> </a:t>
            </a:r>
            <a:r>
              <a:rPr lang="zh-CN" altLang="en-US" sz="3600" b="1">
                <a:solidFill>
                  <a:srgbClr val="0070C0"/>
                </a:solidFill>
                <a:latin typeface="微软雅黑" pitchFamily="34" charset="-122"/>
                <a:ea typeface="微软雅黑" pitchFamily="34" charset="-122"/>
                <a:cs typeface="Arial" charset="0"/>
              </a:rPr>
              <a:t>产品介绍</a:t>
            </a:r>
          </a:p>
        </p:txBody>
      </p:sp>
      <p:sp>
        <p:nvSpPr>
          <p:cNvPr id="2" name="矩形 1"/>
          <p:cNvSpPr/>
          <p:nvPr/>
        </p:nvSpPr>
        <p:spPr>
          <a:xfrm>
            <a:off x="5665788" y="4002088"/>
            <a:ext cx="833437" cy="4921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85" name="Picture 3" descr="C:\Users\Administrator\Desktop\微立体创业计划\002.png"/>
          <p:cNvPicPr>
            <a:picLocks noChangeAspect="1" noChangeArrowheads="1"/>
          </p:cNvPicPr>
          <p:nvPr/>
        </p:nvPicPr>
        <p:blipFill>
          <a:blip r:embed="rId4"/>
          <a:srcRect/>
          <a:stretch>
            <a:fillRect/>
          </a:stretch>
        </p:blipFill>
        <p:spPr bwMode="auto">
          <a:xfrm>
            <a:off x="7980363" y="5661025"/>
            <a:ext cx="2447925" cy="2447925"/>
          </a:xfrm>
          <a:prstGeom prst="rect">
            <a:avLst/>
          </a:prstGeom>
          <a:noFill/>
          <a:effectLst>
            <a:outerShdw blurRad="292100" dist="177800" dir="2460000" sx="99000" sy="99000" algn="l" rotWithShape="0">
              <a:prstClr val="black">
                <a:alpha val="39000"/>
              </a:prstClr>
            </a:outerShdw>
          </a:effectLst>
          <a:extLst/>
        </p:spPr>
      </p:pic>
      <p:pic>
        <p:nvPicPr>
          <p:cNvPr id="86" name="Picture 3" descr="C:\Users\Administrator\Desktop\微立体创业计划\002.png"/>
          <p:cNvPicPr>
            <a:picLocks noChangeAspect="1" noChangeArrowheads="1"/>
          </p:cNvPicPr>
          <p:nvPr/>
        </p:nvPicPr>
        <p:blipFill>
          <a:blip r:embed="rId4"/>
          <a:srcRect/>
          <a:stretch>
            <a:fillRect/>
          </a:stretch>
        </p:blipFill>
        <p:spPr bwMode="auto">
          <a:xfrm>
            <a:off x="8977313" y="4005263"/>
            <a:ext cx="2449512" cy="2447925"/>
          </a:xfrm>
          <a:prstGeom prst="rect">
            <a:avLst/>
          </a:prstGeom>
          <a:noFill/>
          <a:effectLst>
            <a:outerShdw blurRad="292100" dist="177800" dir="2460000" sx="99000" sy="99000" algn="l" rotWithShape="0">
              <a:prstClr val="black">
                <a:alpha val="39000"/>
              </a:prstClr>
            </a:outerShdw>
          </a:effectLst>
          <a:extLst/>
        </p:spPr>
      </p:pic>
      <p:pic>
        <p:nvPicPr>
          <p:cNvPr id="87" name="Picture 3" descr="C:\Users\Administrator\Desktop\微立体创业计划\002.png"/>
          <p:cNvPicPr>
            <a:picLocks noChangeAspect="1" noChangeArrowheads="1"/>
          </p:cNvPicPr>
          <p:nvPr/>
        </p:nvPicPr>
        <p:blipFill>
          <a:blip r:embed="rId5"/>
          <a:srcRect/>
          <a:stretch>
            <a:fillRect/>
          </a:stretch>
        </p:blipFill>
        <p:spPr bwMode="auto">
          <a:xfrm>
            <a:off x="9958388" y="5634038"/>
            <a:ext cx="2547937" cy="2547937"/>
          </a:xfrm>
          <a:prstGeom prst="rect">
            <a:avLst/>
          </a:prstGeom>
          <a:noFill/>
          <a:effectLst>
            <a:outerShdw blurRad="292100" dist="177800" dir="2460000" sx="99000" sy="99000" algn="l" rotWithShape="0">
              <a:prstClr val="black">
                <a:alpha val="39000"/>
              </a:prstClr>
            </a:outerShdw>
          </a:effectLst>
          <a:extLst/>
        </p:spPr>
      </p:pic>
      <p:pic>
        <p:nvPicPr>
          <p:cNvPr id="91" name="Picture 3" descr="C:\Users\Administrator\Desktop\微立体创业计划\002.png"/>
          <p:cNvPicPr>
            <a:picLocks noChangeAspect="1" noChangeArrowheads="1"/>
          </p:cNvPicPr>
          <p:nvPr/>
        </p:nvPicPr>
        <p:blipFill>
          <a:blip r:embed="rId4"/>
          <a:srcRect/>
          <a:stretch>
            <a:fillRect/>
          </a:stretch>
        </p:blipFill>
        <p:spPr bwMode="auto">
          <a:xfrm>
            <a:off x="-311150" y="5661025"/>
            <a:ext cx="2447925" cy="2447925"/>
          </a:xfrm>
          <a:prstGeom prst="rect">
            <a:avLst/>
          </a:prstGeom>
          <a:noFill/>
          <a:effectLst>
            <a:outerShdw blurRad="292100" dist="177800" dir="2460000" sx="99000" sy="99000" algn="l" rotWithShape="0">
              <a:prstClr val="black">
                <a:alpha val="39000"/>
              </a:prstClr>
            </a:outerShdw>
          </a:effectLst>
          <a:extLst/>
        </p:spPr>
      </p:pic>
      <p:pic>
        <p:nvPicPr>
          <p:cNvPr id="92" name="Picture 3" descr="C:\Users\Administrator\Desktop\微立体创业计划\002.png"/>
          <p:cNvPicPr>
            <a:picLocks noChangeAspect="1" noChangeArrowheads="1"/>
          </p:cNvPicPr>
          <p:nvPr/>
        </p:nvPicPr>
        <p:blipFill>
          <a:blip r:embed="rId4"/>
          <a:srcRect/>
          <a:stretch>
            <a:fillRect/>
          </a:stretch>
        </p:blipFill>
        <p:spPr bwMode="auto">
          <a:xfrm>
            <a:off x="685800" y="4005263"/>
            <a:ext cx="2447925" cy="2447925"/>
          </a:xfrm>
          <a:prstGeom prst="rect">
            <a:avLst/>
          </a:prstGeom>
          <a:noFill/>
          <a:effectLst>
            <a:outerShdw blurRad="292100" dist="177800" dir="2460000" sx="99000" sy="99000" algn="l" rotWithShape="0">
              <a:prstClr val="black">
                <a:alpha val="39000"/>
              </a:prstClr>
            </a:outerShdw>
          </a:effectLst>
          <a:extLst/>
        </p:spPr>
      </p:pic>
      <p:pic>
        <p:nvPicPr>
          <p:cNvPr id="93" name="Picture 3" descr="C:\Users\Administrator\Desktop\微立体创业计划\002.png"/>
          <p:cNvPicPr>
            <a:picLocks noChangeAspect="1" noChangeArrowheads="1"/>
          </p:cNvPicPr>
          <p:nvPr/>
        </p:nvPicPr>
        <p:blipFill>
          <a:blip r:embed="rId5"/>
          <a:srcRect/>
          <a:stretch>
            <a:fillRect/>
          </a:stretch>
        </p:blipFill>
        <p:spPr bwMode="auto">
          <a:xfrm>
            <a:off x="1666875" y="5634038"/>
            <a:ext cx="2547938" cy="2547937"/>
          </a:xfrm>
          <a:prstGeom prst="rect">
            <a:avLst/>
          </a:prstGeom>
          <a:noFill/>
          <a:effectLst>
            <a:outerShdw blurRad="292100" dist="177800" dir="2460000" sx="99000" sy="99000" algn="l" rotWithShape="0">
              <a:prstClr val="black">
                <a:alpha val="39000"/>
              </a:prstClr>
            </a:outerShdw>
          </a:effectLs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75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2" presetClass="entr" presetSubtype="0" fill="hold" grpId="0" nodeType="withEffect">
                                  <p:stCondLst>
                                    <p:cond delay="0"/>
                                  </p:stCondLst>
                                  <p:iterate type="lt">
                                    <p:tmPct val="10000"/>
                                  </p:iterate>
                                  <p:childTnLst>
                                    <p:set>
                                      <p:cBhvr>
                                        <p:cTn id="16" dur="1" fill="hold">
                                          <p:stCondLst>
                                            <p:cond delay="0"/>
                                          </p:stCondLst>
                                        </p:cTn>
                                        <p:tgtEl>
                                          <p:spTgt spid="20"/>
                                        </p:tgtEl>
                                        <p:attrNameLst>
                                          <p:attrName>style.visibility</p:attrName>
                                        </p:attrNameLst>
                                      </p:cBhvr>
                                      <p:to>
                                        <p:strVal val="visible"/>
                                      </p:to>
                                    </p:set>
                                    <p:animScale>
                                      <p:cBhvr>
                                        <p:cTn id="17"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0"/>
                                        </p:tgtEl>
                                        <p:attrNameLst>
                                          <p:attrName>ppt_x</p:attrName>
                                          <p:attrName>ppt_y</p:attrName>
                                        </p:attrNameLst>
                                      </p:cBhvr>
                                    </p:animMotion>
                                    <p:animEffect transition="in" filter="fade">
                                      <p:cBhvr>
                                        <p:cTn id="19" dur="1000"/>
                                        <p:tgtEl>
                                          <p:spTgt spid="20"/>
                                        </p:tgtEl>
                                      </p:cBhvr>
                                    </p:animEffect>
                                  </p:childTnLst>
                                </p:cTn>
                              </p:par>
                            </p:childTnLst>
                          </p:cTn>
                        </p:par>
                        <p:par>
                          <p:cTn id="20" fill="hold">
                            <p:stCondLst>
                              <p:cond delay="1250"/>
                            </p:stCondLst>
                            <p:childTnLst>
                              <p:par>
                                <p:cTn id="21" presetID="12" presetClass="entr" presetSubtype="4"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p:tgtEl>
                                          <p:spTgt spid="21"/>
                                        </p:tgtEl>
                                        <p:attrNameLst>
                                          <p:attrName>ppt_y</p:attrName>
                                        </p:attrNameLst>
                                      </p:cBhvr>
                                      <p:tavLst>
                                        <p:tav tm="0">
                                          <p:val>
                                            <p:strVal val="#ppt_y+#ppt_h*1.125000"/>
                                          </p:val>
                                        </p:tav>
                                        <p:tav tm="100000">
                                          <p:val>
                                            <p:strVal val="#ppt_y"/>
                                          </p:val>
                                        </p:tav>
                                      </p:tavLst>
                                    </p:anim>
                                    <p:animEffect transition="in" filter="wipe(up)">
                                      <p:cBhvr>
                                        <p:cTn id="24" dur="500"/>
                                        <p:tgtEl>
                                          <p:spTgt spid="21"/>
                                        </p:tgtEl>
                                      </p:cBhvr>
                                    </p:animEffect>
                                  </p:childTnLst>
                                </p:cTn>
                              </p:par>
                            </p:childTnLst>
                          </p:cTn>
                        </p:par>
                        <p:par>
                          <p:cTn id="25" fill="hold">
                            <p:stCondLst>
                              <p:cond delay="1750"/>
                            </p:stCondLst>
                            <p:childTnLst>
                              <p:par>
                                <p:cTn id="26" presetID="42" presetClass="entr" presetSubtype="0"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par>
                          <p:cTn id="31" fill="hold">
                            <p:stCondLst>
                              <p:cond delay="2750"/>
                            </p:stCondLst>
                            <p:childTnLst>
                              <p:par>
                                <p:cTn id="32" presetID="21" presetClass="entr" presetSubtype="1" fill="hold"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wheel(1)">
                                      <p:cBhvr>
                                        <p:cTn id="34" dur="2000"/>
                                        <p:tgtEl>
                                          <p:spTgt spid="45"/>
                                        </p:tgtEl>
                                      </p:cBhvr>
                                    </p:animEffect>
                                  </p:childTnLst>
                                </p:cTn>
                              </p:par>
                              <p:par>
                                <p:cTn id="35" presetID="42" presetClass="entr" presetSubtype="0" fill="hold" nodeType="withEffect">
                                  <p:stCondLst>
                                    <p:cond delay="750"/>
                                  </p:stCondLst>
                                  <p:childTnLst>
                                    <p:set>
                                      <p:cBhvr>
                                        <p:cTn id="36" dur="1" fill="hold">
                                          <p:stCondLst>
                                            <p:cond delay="0"/>
                                          </p:stCondLst>
                                        </p:cTn>
                                        <p:tgtEl>
                                          <p:spTgt spid="85"/>
                                        </p:tgtEl>
                                        <p:attrNameLst>
                                          <p:attrName>style.visibility</p:attrName>
                                        </p:attrNameLst>
                                      </p:cBhvr>
                                      <p:to>
                                        <p:strVal val="visible"/>
                                      </p:to>
                                    </p:set>
                                    <p:animEffect transition="in" filter="fade">
                                      <p:cBhvr>
                                        <p:cTn id="37" dur="500"/>
                                        <p:tgtEl>
                                          <p:spTgt spid="85"/>
                                        </p:tgtEl>
                                      </p:cBhvr>
                                    </p:animEffect>
                                    <p:anim calcmode="lin" valueType="num">
                                      <p:cBhvr>
                                        <p:cTn id="38" dur="500" fill="hold"/>
                                        <p:tgtEl>
                                          <p:spTgt spid="85"/>
                                        </p:tgtEl>
                                        <p:attrNameLst>
                                          <p:attrName>ppt_x</p:attrName>
                                        </p:attrNameLst>
                                      </p:cBhvr>
                                      <p:tavLst>
                                        <p:tav tm="0">
                                          <p:val>
                                            <p:strVal val="#ppt_x"/>
                                          </p:val>
                                        </p:tav>
                                        <p:tav tm="100000">
                                          <p:val>
                                            <p:strVal val="#ppt_x"/>
                                          </p:val>
                                        </p:tav>
                                      </p:tavLst>
                                    </p:anim>
                                    <p:anim calcmode="lin" valueType="num">
                                      <p:cBhvr>
                                        <p:cTn id="39" dur="500" fill="hold"/>
                                        <p:tgtEl>
                                          <p:spTgt spid="8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750"/>
                                  </p:stCondLst>
                                  <p:childTnLst>
                                    <p:set>
                                      <p:cBhvr>
                                        <p:cTn id="41" dur="1" fill="hold">
                                          <p:stCondLst>
                                            <p:cond delay="0"/>
                                          </p:stCondLst>
                                        </p:cTn>
                                        <p:tgtEl>
                                          <p:spTgt spid="86"/>
                                        </p:tgtEl>
                                        <p:attrNameLst>
                                          <p:attrName>style.visibility</p:attrName>
                                        </p:attrNameLst>
                                      </p:cBhvr>
                                      <p:to>
                                        <p:strVal val="visible"/>
                                      </p:to>
                                    </p:set>
                                    <p:animEffect transition="in" filter="fade">
                                      <p:cBhvr>
                                        <p:cTn id="42" dur="500"/>
                                        <p:tgtEl>
                                          <p:spTgt spid="86"/>
                                        </p:tgtEl>
                                      </p:cBhvr>
                                    </p:animEffect>
                                    <p:anim calcmode="lin" valueType="num">
                                      <p:cBhvr>
                                        <p:cTn id="43" dur="500" fill="hold"/>
                                        <p:tgtEl>
                                          <p:spTgt spid="86"/>
                                        </p:tgtEl>
                                        <p:attrNameLst>
                                          <p:attrName>ppt_x</p:attrName>
                                        </p:attrNameLst>
                                      </p:cBhvr>
                                      <p:tavLst>
                                        <p:tav tm="0">
                                          <p:val>
                                            <p:strVal val="#ppt_x"/>
                                          </p:val>
                                        </p:tav>
                                        <p:tav tm="100000">
                                          <p:val>
                                            <p:strVal val="#ppt_x"/>
                                          </p:val>
                                        </p:tav>
                                      </p:tavLst>
                                    </p:anim>
                                    <p:anim calcmode="lin" valueType="num">
                                      <p:cBhvr>
                                        <p:cTn id="44" dur="500" fill="hold"/>
                                        <p:tgtEl>
                                          <p:spTgt spid="86"/>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750"/>
                                  </p:stCondLst>
                                  <p:childTnLst>
                                    <p:set>
                                      <p:cBhvr>
                                        <p:cTn id="46" dur="1" fill="hold">
                                          <p:stCondLst>
                                            <p:cond delay="0"/>
                                          </p:stCondLst>
                                        </p:cTn>
                                        <p:tgtEl>
                                          <p:spTgt spid="87"/>
                                        </p:tgtEl>
                                        <p:attrNameLst>
                                          <p:attrName>style.visibility</p:attrName>
                                        </p:attrNameLst>
                                      </p:cBhvr>
                                      <p:to>
                                        <p:strVal val="visible"/>
                                      </p:to>
                                    </p:set>
                                    <p:animEffect transition="in" filter="fade">
                                      <p:cBhvr>
                                        <p:cTn id="47" dur="500"/>
                                        <p:tgtEl>
                                          <p:spTgt spid="87"/>
                                        </p:tgtEl>
                                      </p:cBhvr>
                                    </p:animEffect>
                                    <p:anim calcmode="lin" valueType="num">
                                      <p:cBhvr>
                                        <p:cTn id="48" dur="500" fill="hold"/>
                                        <p:tgtEl>
                                          <p:spTgt spid="87"/>
                                        </p:tgtEl>
                                        <p:attrNameLst>
                                          <p:attrName>ppt_x</p:attrName>
                                        </p:attrNameLst>
                                      </p:cBhvr>
                                      <p:tavLst>
                                        <p:tav tm="0">
                                          <p:val>
                                            <p:strVal val="#ppt_x"/>
                                          </p:val>
                                        </p:tav>
                                        <p:tav tm="100000">
                                          <p:val>
                                            <p:strVal val="#ppt_x"/>
                                          </p:val>
                                        </p:tav>
                                      </p:tavLst>
                                    </p:anim>
                                    <p:anim calcmode="lin" valueType="num">
                                      <p:cBhvr>
                                        <p:cTn id="49" dur="500" fill="hold"/>
                                        <p:tgtEl>
                                          <p:spTgt spid="87"/>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750"/>
                                  </p:stCondLst>
                                  <p:childTnLst>
                                    <p:set>
                                      <p:cBhvr>
                                        <p:cTn id="51" dur="1" fill="hold">
                                          <p:stCondLst>
                                            <p:cond delay="0"/>
                                          </p:stCondLst>
                                        </p:cTn>
                                        <p:tgtEl>
                                          <p:spTgt spid="91"/>
                                        </p:tgtEl>
                                        <p:attrNameLst>
                                          <p:attrName>style.visibility</p:attrName>
                                        </p:attrNameLst>
                                      </p:cBhvr>
                                      <p:to>
                                        <p:strVal val="visible"/>
                                      </p:to>
                                    </p:set>
                                    <p:animEffect transition="in" filter="fade">
                                      <p:cBhvr>
                                        <p:cTn id="52" dur="500"/>
                                        <p:tgtEl>
                                          <p:spTgt spid="91"/>
                                        </p:tgtEl>
                                      </p:cBhvr>
                                    </p:animEffect>
                                    <p:anim calcmode="lin" valueType="num">
                                      <p:cBhvr>
                                        <p:cTn id="53" dur="500" fill="hold"/>
                                        <p:tgtEl>
                                          <p:spTgt spid="91"/>
                                        </p:tgtEl>
                                        <p:attrNameLst>
                                          <p:attrName>ppt_x</p:attrName>
                                        </p:attrNameLst>
                                      </p:cBhvr>
                                      <p:tavLst>
                                        <p:tav tm="0">
                                          <p:val>
                                            <p:strVal val="#ppt_x"/>
                                          </p:val>
                                        </p:tav>
                                        <p:tav tm="100000">
                                          <p:val>
                                            <p:strVal val="#ppt_x"/>
                                          </p:val>
                                        </p:tav>
                                      </p:tavLst>
                                    </p:anim>
                                    <p:anim calcmode="lin" valueType="num">
                                      <p:cBhvr>
                                        <p:cTn id="54" dur="500" fill="hold"/>
                                        <p:tgtEl>
                                          <p:spTgt spid="91"/>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750"/>
                                  </p:stCondLst>
                                  <p:childTnLst>
                                    <p:set>
                                      <p:cBhvr>
                                        <p:cTn id="56" dur="1" fill="hold">
                                          <p:stCondLst>
                                            <p:cond delay="0"/>
                                          </p:stCondLst>
                                        </p:cTn>
                                        <p:tgtEl>
                                          <p:spTgt spid="92"/>
                                        </p:tgtEl>
                                        <p:attrNameLst>
                                          <p:attrName>style.visibility</p:attrName>
                                        </p:attrNameLst>
                                      </p:cBhvr>
                                      <p:to>
                                        <p:strVal val="visible"/>
                                      </p:to>
                                    </p:set>
                                    <p:animEffect transition="in" filter="fade">
                                      <p:cBhvr>
                                        <p:cTn id="57" dur="500"/>
                                        <p:tgtEl>
                                          <p:spTgt spid="92"/>
                                        </p:tgtEl>
                                      </p:cBhvr>
                                    </p:animEffect>
                                    <p:anim calcmode="lin" valueType="num">
                                      <p:cBhvr>
                                        <p:cTn id="58" dur="500" fill="hold"/>
                                        <p:tgtEl>
                                          <p:spTgt spid="92"/>
                                        </p:tgtEl>
                                        <p:attrNameLst>
                                          <p:attrName>ppt_x</p:attrName>
                                        </p:attrNameLst>
                                      </p:cBhvr>
                                      <p:tavLst>
                                        <p:tav tm="0">
                                          <p:val>
                                            <p:strVal val="#ppt_x"/>
                                          </p:val>
                                        </p:tav>
                                        <p:tav tm="100000">
                                          <p:val>
                                            <p:strVal val="#ppt_x"/>
                                          </p:val>
                                        </p:tav>
                                      </p:tavLst>
                                    </p:anim>
                                    <p:anim calcmode="lin" valueType="num">
                                      <p:cBhvr>
                                        <p:cTn id="59" dur="500" fill="hold"/>
                                        <p:tgtEl>
                                          <p:spTgt spid="92"/>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750"/>
                                  </p:stCondLst>
                                  <p:childTnLst>
                                    <p:set>
                                      <p:cBhvr>
                                        <p:cTn id="61" dur="1" fill="hold">
                                          <p:stCondLst>
                                            <p:cond delay="0"/>
                                          </p:stCondLst>
                                        </p:cTn>
                                        <p:tgtEl>
                                          <p:spTgt spid="93"/>
                                        </p:tgtEl>
                                        <p:attrNameLst>
                                          <p:attrName>style.visibility</p:attrName>
                                        </p:attrNameLst>
                                      </p:cBhvr>
                                      <p:to>
                                        <p:strVal val="visible"/>
                                      </p:to>
                                    </p:set>
                                    <p:animEffect transition="in" filter="fade">
                                      <p:cBhvr>
                                        <p:cTn id="62" dur="500"/>
                                        <p:tgtEl>
                                          <p:spTgt spid="93"/>
                                        </p:tgtEl>
                                      </p:cBhvr>
                                    </p:animEffect>
                                    <p:anim calcmode="lin" valueType="num">
                                      <p:cBhvr>
                                        <p:cTn id="63" dur="500" fill="hold"/>
                                        <p:tgtEl>
                                          <p:spTgt spid="93"/>
                                        </p:tgtEl>
                                        <p:attrNameLst>
                                          <p:attrName>ppt_x</p:attrName>
                                        </p:attrNameLst>
                                      </p:cBhvr>
                                      <p:tavLst>
                                        <p:tav tm="0">
                                          <p:val>
                                            <p:strVal val="#ppt_x"/>
                                          </p:val>
                                        </p:tav>
                                        <p:tav tm="100000">
                                          <p:val>
                                            <p:strVal val="#ppt_x"/>
                                          </p:val>
                                        </p:tav>
                                      </p:tavLst>
                                    </p:anim>
                                    <p:anim calcmode="lin" valueType="num">
                                      <p:cBhvr>
                                        <p:cTn id="64" dur="500" fill="hold"/>
                                        <p:tgtEl>
                                          <p:spTgt spid="9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9" name="Picture 3" descr="C:\Users\Administrator\Desktop\微立体创业计划\002.png"/>
          <p:cNvPicPr>
            <a:picLocks noChangeAspect="1" noChangeArrowheads="1"/>
          </p:cNvPicPr>
          <p:nvPr/>
        </p:nvPicPr>
        <p:blipFill>
          <a:blip r:embed="rId4"/>
          <a:srcRect/>
          <a:stretch>
            <a:fillRect/>
          </a:stretch>
        </p:blipFill>
        <p:spPr bwMode="auto">
          <a:xfrm>
            <a:off x="193675" y="115888"/>
            <a:ext cx="935038" cy="936625"/>
          </a:xfrm>
          <a:prstGeom prst="rect">
            <a:avLst/>
          </a:prstGeom>
          <a:noFill/>
          <a:effectLst>
            <a:outerShdw blurRad="292100" dist="177800" dir="2460000" sx="99000" sy="99000" algn="l" rotWithShape="0">
              <a:prstClr val="black">
                <a:alpha val="39000"/>
              </a:prstClr>
            </a:outerShdw>
          </a:effectLst>
          <a:extLst/>
        </p:spPr>
      </p:pic>
      <p:sp>
        <p:nvSpPr>
          <p:cNvPr id="15" name="TextBox 14"/>
          <p:cNvSpPr txBox="1">
            <a:spLocks noChangeArrowheads="1"/>
          </p:cNvSpPr>
          <p:nvPr/>
        </p:nvSpPr>
        <p:spPr bwMode="auto">
          <a:xfrm>
            <a:off x="1128713" y="404813"/>
            <a:ext cx="1098550" cy="366712"/>
          </a:xfrm>
          <a:prstGeom prst="rect">
            <a:avLst/>
          </a:prstGeom>
          <a:noFill/>
          <a:ln w="9525">
            <a:noFill/>
            <a:miter lim="800000"/>
            <a:headEnd/>
            <a:tailEnd/>
          </a:ln>
        </p:spPr>
        <p:txBody>
          <a:bodyPr wrap="none">
            <a:spAutoFit/>
          </a:bodyPr>
          <a:lstStyle/>
          <a:p>
            <a:r>
              <a:rPr lang="zh-CN" altLang="en-US" b="1">
                <a:solidFill>
                  <a:srgbClr val="0070C0"/>
                </a:solidFill>
                <a:latin typeface="微软雅黑" pitchFamily="34" charset="-122"/>
                <a:ea typeface="微软雅黑" pitchFamily="34" charset="-122"/>
                <a:sym typeface="Arial" charset="0"/>
              </a:rPr>
              <a:t>产品介绍</a:t>
            </a:r>
            <a:endParaRPr lang="zh-CN" altLang="en-US" baseline="-3000">
              <a:solidFill>
                <a:srgbClr val="7F7F7F"/>
              </a:solidFill>
              <a:latin typeface="微软雅黑" pitchFamily="34" charset="-122"/>
              <a:ea typeface="微软雅黑" pitchFamily="34" charset="-122"/>
              <a:sym typeface="Arial" charset="0"/>
            </a:endParaRPr>
          </a:p>
        </p:txBody>
      </p:sp>
      <p:sp>
        <p:nvSpPr>
          <p:cNvPr id="19" name="椭圆 18"/>
          <p:cNvSpPr/>
          <p:nvPr/>
        </p:nvSpPr>
        <p:spPr>
          <a:xfrm>
            <a:off x="6513513" y="1620838"/>
            <a:ext cx="1352550" cy="1352550"/>
          </a:xfrm>
          <a:prstGeom prst="ellipse">
            <a:avLst/>
          </a:prstGeom>
          <a:solidFill>
            <a:srgbClr val="0070C0"/>
          </a:solidFill>
          <a:ln w="25400" cap="flat" cmpd="sng" algn="ctr">
            <a:noFill/>
            <a:prstDash val="solid"/>
          </a:ln>
          <a:effectLst>
            <a:outerShdw blurRad="444500" dist="254000" dir="8100000" algn="tr" rotWithShape="0">
              <a:prstClr val="black">
                <a:alpha val="50000"/>
              </a:prstClr>
            </a:outerShdw>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20" name="椭圆 19"/>
          <p:cNvSpPr/>
          <p:nvPr/>
        </p:nvSpPr>
        <p:spPr>
          <a:xfrm>
            <a:off x="4213225" y="1685925"/>
            <a:ext cx="1352550" cy="1352550"/>
          </a:xfrm>
          <a:prstGeom prst="ellipse">
            <a:avLst/>
          </a:prstGeom>
          <a:solidFill>
            <a:srgbClr val="0070C0"/>
          </a:solidFill>
          <a:ln w="25400" cap="flat" cmpd="sng" algn="ctr">
            <a:noFill/>
            <a:prstDash val="solid"/>
          </a:ln>
          <a:effectLst>
            <a:outerShdw blurRad="444500" dist="254000" dir="8100000" algn="tr" rotWithShape="0">
              <a:prstClr val="black">
                <a:alpha val="50000"/>
              </a:prstClr>
            </a:outerShdw>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21" name="Rounded Rectangle 6"/>
          <p:cNvSpPr>
            <a:spLocks noChangeArrowheads="1"/>
          </p:cNvSpPr>
          <p:nvPr/>
        </p:nvSpPr>
        <p:spPr bwMode="auto">
          <a:xfrm>
            <a:off x="7392988" y="2492375"/>
            <a:ext cx="1387475" cy="1389063"/>
          </a:xfrm>
          <a:prstGeom prst="roundRect">
            <a:avLst>
              <a:gd name="adj" fmla="val 50000"/>
            </a:avLst>
          </a:prstGeom>
          <a:blipFill dpi="0" rotWithShape="1">
            <a:blip r:embed="rId5"/>
            <a:srcRect/>
            <a:stretch>
              <a:fillRect/>
            </a:stretch>
          </a:blipFill>
          <a:ln w="28575" algn="ctr">
            <a:noFill/>
            <a:round/>
            <a:headEnd/>
            <a:tailEnd/>
          </a:ln>
        </p:spPr>
        <p:txBody>
          <a:bodyPr anchor="ctr"/>
          <a:lstStyle/>
          <a:p>
            <a:pPr algn="ctr"/>
            <a:endParaRPr lang="en-US" altLang="zh-CN">
              <a:solidFill>
                <a:srgbClr val="FFFFFF"/>
              </a:solidFill>
              <a:latin typeface="Roboto condensed"/>
              <a:ea typeface="Roboto condensed"/>
              <a:cs typeface="Roboto condensed"/>
            </a:endParaRPr>
          </a:p>
        </p:txBody>
      </p:sp>
      <p:sp>
        <p:nvSpPr>
          <p:cNvPr id="22" name="Rounded Rectangle 7"/>
          <p:cNvSpPr>
            <a:spLocks noChangeArrowheads="1"/>
          </p:cNvSpPr>
          <p:nvPr/>
        </p:nvSpPr>
        <p:spPr bwMode="auto">
          <a:xfrm>
            <a:off x="3252788" y="2544763"/>
            <a:ext cx="1389062" cy="1389062"/>
          </a:xfrm>
          <a:prstGeom prst="roundRect">
            <a:avLst>
              <a:gd name="adj" fmla="val 50000"/>
            </a:avLst>
          </a:prstGeom>
          <a:blipFill dpi="0" rotWithShape="1">
            <a:blip r:embed="rId6"/>
            <a:srcRect/>
            <a:stretch>
              <a:fillRect/>
            </a:stretch>
          </a:blipFill>
          <a:ln w="28575" algn="ctr">
            <a:noFill/>
            <a:round/>
            <a:headEnd/>
            <a:tailEnd/>
          </a:ln>
        </p:spPr>
        <p:txBody>
          <a:bodyPr anchor="ctr"/>
          <a:lstStyle/>
          <a:p>
            <a:pPr algn="ctr"/>
            <a:endParaRPr lang="en-US" altLang="zh-CN">
              <a:solidFill>
                <a:srgbClr val="FFFFFF"/>
              </a:solidFill>
              <a:latin typeface="Roboto condensed"/>
              <a:ea typeface="Roboto condensed"/>
              <a:cs typeface="Roboto condensed"/>
            </a:endParaRPr>
          </a:p>
        </p:txBody>
      </p:sp>
      <p:grpSp>
        <p:nvGrpSpPr>
          <p:cNvPr id="23" name="组合 22"/>
          <p:cNvGrpSpPr/>
          <p:nvPr/>
        </p:nvGrpSpPr>
        <p:grpSpPr>
          <a:xfrm>
            <a:off x="2260029" y="1688754"/>
            <a:ext cx="1597637" cy="1597634"/>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Text" lastClr="000000"/>
                </a:solidFill>
                <a:latin typeface="Calibri"/>
                <a:ea typeface="宋体"/>
              </a:endParaRPr>
            </a:p>
          </p:txBody>
        </p:sp>
        <p:sp>
          <p:nvSpPr>
            <p:cNvPr id="25" name="椭圆 2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grpSp>
      <p:grpSp>
        <p:nvGrpSpPr>
          <p:cNvPr id="26" name="组合 25"/>
          <p:cNvGrpSpPr/>
          <p:nvPr/>
        </p:nvGrpSpPr>
        <p:grpSpPr>
          <a:xfrm>
            <a:off x="5212596" y="2050421"/>
            <a:ext cx="1702088" cy="1702083"/>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Text" lastClr="000000"/>
                </a:solidFill>
                <a:latin typeface="Calibri"/>
                <a:ea typeface="宋体"/>
              </a:endParaRPr>
            </a:p>
          </p:txBody>
        </p:sp>
        <p:sp>
          <p:nvSpPr>
            <p:cNvPr id="28" name="椭圆 2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grpSp>
      <p:grpSp>
        <p:nvGrpSpPr>
          <p:cNvPr id="29" name="组合 28"/>
          <p:cNvGrpSpPr/>
          <p:nvPr/>
        </p:nvGrpSpPr>
        <p:grpSpPr>
          <a:xfrm>
            <a:off x="8523524" y="1544292"/>
            <a:ext cx="1562284" cy="1562281"/>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Text" lastClr="000000"/>
                </a:solidFill>
                <a:latin typeface="Calibri"/>
                <a:ea typeface="宋体"/>
              </a:endParaRPr>
            </a:p>
          </p:txBody>
        </p:sp>
        <p:sp>
          <p:nvSpPr>
            <p:cNvPr id="31" name="椭圆 3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grpSp>
      <p:sp>
        <p:nvSpPr>
          <p:cNvPr id="32" name="矩形 31"/>
          <p:cNvSpPr>
            <a:spLocks noChangeArrowheads="1"/>
          </p:cNvSpPr>
          <p:nvPr/>
        </p:nvSpPr>
        <p:spPr bwMode="auto">
          <a:xfrm>
            <a:off x="6745288" y="1916113"/>
            <a:ext cx="1112837" cy="641350"/>
          </a:xfrm>
          <a:prstGeom prst="rect">
            <a:avLst/>
          </a:prstGeom>
          <a:noFill/>
          <a:ln w="9525">
            <a:noFill/>
            <a:miter lim="800000"/>
            <a:headEnd/>
            <a:tailEnd/>
          </a:ln>
        </p:spPr>
        <p:txBody>
          <a:bodyPr>
            <a:spAutoFit/>
          </a:bodyPr>
          <a:lstStyle/>
          <a:p>
            <a:pPr algn="ctr"/>
            <a:r>
              <a:rPr lang="zh-CN" altLang="en-US" b="1">
                <a:solidFill>
                  <a:srgbClr val="FFFFFF"/>
                </a:solidFill>
                <a:latin typeface="微软雅黑" pitchFamily="34" charset="-122"/>
                <a:ea typeface="微软雅黑" pitchFamily="34" charset="-122"/>
              </a:rPr>
              <a:t>任务</a:t>
            </a:r>
          </a:p>
          <a:p>
            <a:pPr algn="ctr"/>
            <a:r>
              <a:rPr lang="zh-CN" altLang="en-US" b="1">
                <a:solidFill>
                  <a:srgbClr val="FFFFFF"/>
                </a:solidFill>
                <a:latin typeface="微软雅黑" pitchFamily="34" charset="-122"/>
                <a:ea typeface="微软雅黑" pitchFamily="34" charset="-122"/>
              </a:rPr>
              <a:t>智能提醒</a:t>
            </a:r>
          </a:p>
        </p:txBody>
      </p:sp>
      <p:sp>
        <p:nvSpPr>
          <p:cNvPr id="33" name="矩形 32"/>
          <p:cNvSpPr>
            <a:spLocks noChangeArrowheads="1"/>
          </p:cNvSpPr>
          <p:nvPr/>
        </p:nvSpPr>
        <p:spPr bwMode="auto">
          <a:xfrm>
            <a:off x="4152900" y="1773238"/>
            <a:ext cx="1368425" cy="1190625"/>
          </a:xfrm>
          <a:prstGeom prst="rect">
            <a:avLst/>
          </a:prstGeom>
          <a:noFill/>
          <a:ln w="9525">
            <a:noFill/>
            <a:miter lim="800000"/>
            <a:headEnd/>
            <a:tailEnd/>
          </a:ln>
        </p:spPr>
        <p:txBody>
          <a:bodyPr>
            <a:spAutoFit/>
          </a:bodyPr>
          <a:lstStyle/>
          <a:p>
            <a:pPr algn="ctr"/>
            <a:r>
              <a:rPr lang="zh-CN" altLang="en-US" b="1">
                <a:solidFill>
                  <a:srgbClr val="FFFFFF"/>
                </a:solidFill>
                <a:latin typeface="微软雅黑" pitchFamily="34" charset="-122"/>
                <a:ea typeface="微软雅黑" pitchFamily="34" charset="-122"/>
              </a:rPr>
              <a:t>支持</a:t>
            </a:r>
          </a:p>
          <a:p>
            <a:pPr algn="ctr"/>
            <a:r>
              <a:rPr lang="zh-CN" altLang="en-US" b="1">
                <a:solidFill>
                  <a:srgbClr val="FFFFFF"/>
                </a:solidFill>
                <a:ea typeface="微软雅黑" pitchFamily="34" charset="-122"/>
              </a:rPr>
              <a:t>融资账户</a:t>
            </a:r>
            <a:endParaRPr lang="zh-CN" altLang="en-US" b="1">
              <a:solidFill>
                <a:srgbClr val="FFFFFF"/>
              </a:solidFill>
              <a:latin typeface="微软雅黑" pitchFamily="34" charset="-122"/>
              <a:ea typeface="微软雅黑" pitchFamily="34" charset="-122"/>
            </a:endParaRPr>
          </a:p>
          <a:p>
            <a:pPr algn="ctr"/>
            <a:r>
              <a:rPr lang="zh-CN" altLang="en-US" b="1">
                <a:solidFill>
                  <a:srgbClr val="FFFFFF"/>
                </a:solidFill>
                <a:latin typeface="微软雅黑" pitchFamily="34" charset="-122"/>
                <a:ea typeface="微软雅黑" pitchFamily="34" charset="-122"/>
              </a:rPr>
              <a:t>多券商</a:t>
            </a:r>
          </a:p>
          <a:p>
            <a:pPr algn="ctr"/>
            <a:r>
              <a:rPr lang="zh-CN" altLang="en-US" b="1">
                <a:solidFill>
                  <a:srgbClr val="FFFFFF"/>
                </a:solidFill>
                <a:latin typeface="微软雅黑" pitchFamily="34" charset="-122"/>
                <a:ea typeface="微软雅黑" pitchFamily="34" charset="-122"/>
              </a:rPr>
              <a:t>多账户</a:t>
            </a:r>
          </a:p>
        </p:txBody>
      </p:sp>
      <p:sp>
        <p:nvSpPr>
          <p:cNvPr id="34" name="矩形 33"/>
          <p:cNvSpPr>
            <a:spLocks noChangeArrowheads="1"/>
          </p:cNvSpPr>
          <p:nvPr/>
        </p:nvSpPr>
        <p:spPr bwMode="auto">
          <a:xfrm>
            <a:off x="2352675" y="2133600"/>
            <a:ext cx="1368425" cy="641350"/>
          </a:xfrm>
          <a:prstGeom prst="rect">
            <a:avLst/>
          </a:prstGeom>
          <a:noFill/>
          <a:ln w="9525">
            <a:noFill/>
            <a:miter lim="800000"/>
            <a:headEnd/>
            <a:tailEnd/>
          </a:ln>
        </p:spPr>
        <p:txBody>
          <a:bodyPr>
            <a:spAutoFit/>
          </a:bodyPr>
          <a:lstStyle/>
          <a:p>
            <a:pPr algn="ctr"/>
            <a:r>
              <a:rPr lang="zh-CN" altLang="en-US" b="1">
                <a:solidFill>
                  <a:srgbClr val="0070C0"/>
                </a:solidFill>
                <a:latin typeface="微软雅黑" pitchFamily="34" charset="-122"/>
                <a:ea typeface="微软雅黑" pitchFamily="34" charset="-122"/>
              </a:rPr>
              <a:t>支持</a:t>
            </a:r>
          </a:p>
          <a:p>
            <a:pPr algn="ctr"/>
            <a:r>
              <a:rPr lang="zh-CN" altLang="en-US" b="1">
                <a:solidFill>
                  <a:srgbClr val="0070C0"/>
                </a:solidFill>
                <a:latin typeface="微软雅黑" pitchFamily="34" charset="-122"/>
                <a:ea typeface="微软雅黑" pitchFamily="34" charset="-122"/>
              </a:rPr>
              <a:t>所有券商</a:t>
            </a:r>
          </a:p>
        </p:txBody>
      </p:sp>
      <p:sp>
        <p:nvSpPr>
          <p:cNvPr id="35" name="矩形 34"/>
          <p:cNvSpPr>
            <a:spLocks noChangeArrowheads="1"/>
          </p:cNvSpPr>
          <p:nvPr/>
        </p:nvSpPr>
        <p:spPr bwMode="auto">
          <a:xfrm>
            <a:off x="8618538" y="2060575"/>
            <a:ext cx="1463675" cy="641350"/>
          </a:xfrm>
          <a:prstGeom prst="rect">
            <a:avLst/>
          </a:prstGeom>
          <a:noFill/>
          <a:ln w="9525">
            <a:noFill/>
            <a:miter lim="800000"/>
            <a:headEnd/>
            <a:tailEnd/>
          </a:ln>
        </p:spPr>
        <p:txBody>
          <a:bodyPr>
            <a:spAutoFit/>
          </a:bodyPr>
          <a:lstStyle/>
          <a:p>
            <a:pPr algn="ctr"/>
            <a:r>
              <a:rPr lang="zh-CN" altLang="en-US" b="1">
                <a:solidFill>
                  <a:srgbClr val="0070C0"/>
                </a:solidFill>
                <a:latin typeface="微软雅黑" pitchFamily="34" charset="-122"/>
                <a:ea typeface="微软雅黑" pitchFamily="34" charset="-122"/>
              </a:rPr>
              <a:t>持续更新</a:t>
            </a:r>
          </a:p>
          <a:p>
            <a:pPr algn="ctr"/>
            <a:r>
              <a:rPr lang="zh-CN" altLang="en-US" b="1">
                <a:solidFill>
                  <a:srgbClr val="0070C0"/>
                </a:solidFill>
                <a:latin typeface="微软雅黑" pitchFamily="34" charset="-122"/>
                <a:ea typeface="微软雅黑" pitchFamily="34" charset="-122"/>
              </a:rPr>
              <a:t>完美售后</a:t>
            </a:r>
          </a:p>
        </p:txBody>
      </p:sp>
      <p:sp>
        <p:nvSpPr>
          <p:cNvPr id="36" name="矩形 35"/>
          <p:cNvSpPr>
            <a:spLocks noChangeArrowheads="1"/>
          </p:cNvSpPr>
          <p:nvPr/>
        </p:nvSpPr>
        <p:spPr bwMode="auto">
          <a:xfrm>
            <a:off x="5449888" y="2565400"/>
            <a:ext cx="1295400" cy="641350"/>
          </a:xfrm>
          <a:prstGeom prst="rect">
            <a:avLst/>
          </a:prstGeom>
          <a:noFill/>
          <a:ln w="9525">
            <a:noFill/>
            <a:miter lim="800000"/>
            <a:headEnd/>
            <a:tailEnd/>
          </a:ln>
        </p:spPr>
        <p:txBody>
          <a:bodyPr>
            <a:spAutoFit/>
          </a:bodyPr>
          <a:lstStyle/>
          <a:p>
            <a:pPr algn="ctr"/>
            <a:r>
              <a:rPr lang="zh-CN" altLang="en-US" b="1">
                <a:solidFill>
                  <a:srgbClr val="0070C0"/>
                </a:solidFill>
                <a:latin typeface="微软雅黑" pitchFamily="34" charset="-122"/>
                <a:ea typeface="微软雅黑" pitchFamily="34" charset="-122"/>
              </a:rPr>
              <a:t>十二种</a:t>
            </a:r>
          </a:p>
          <a:p>
            <a:pPr algn="ctr"/>
            <a:r>
              <a:rPr lang="zh-CN" altLang="en-US" b="1">
                <a:solidFill>
                  <a:srgbClr val="0070C0"/>
                </a:solidFill>
                <a:latin typeface="微软雅黑" pitchFamily="34" charset="-122"/>
                <a:ea typeface="微软雅黑" pitchFamily="34" charset="-122"/>
              </a:rPr>
              <a:t>策略任务</a:t>
            </a:r>
          </a:p>
        </p:txBody>
      </p:sp>
      <p:pic>
        <p:nvPicPr>
          <p:cNvPr id="36884" name="Picture 20" descr="图片1_副本"/>
          <p:cNvPicPr>
            <a:picLocks noChangeAspect="1" noChangeArrowheads="1"/>
          </p:cNvPicPr>
          <p:nvPr/>
        </p:nvPicPr>
        <p:blipFill>
          <a:blip r:embed="rId7"/>
          <a:srcRect/>
          <a:stretch>
            <a:fillRect/>
          </a:stretch>
        </p:blipFill>
        <p:spPr bwMode="auto">
          <a:xfrm>
            <a:off x="409575" y="5300663"/>
            <a:ext cx="11449050" cy="1117600"/>
          </a:xfrm>
          <a:prstGeom prst="rect">
            <a:avLst/>
          </a:prstGeom>
          <a:noFill/>
          <a:ln w="9525">
            <a:noFill/>
            <a:miter lim="800000"/>
            <a:headEnd/>
            <a:tailEnd/>
          </a:ln>
        </p:spPr>
      </p:pic>
      <p:sp>
        <p:nvSpPr>
          <p:cNvPr id="73" name="KSO_Shape"/>
          <p:cNvSpPr>
            <a:spLocks/>
          </p:cNvSpPr>
          <p:nvPr/>
        </p:nvSpPr>
        <p:spPr bwMode="auto">
          <a:xfrm>
            <a:off x="409575" y="404813"/>
            <a:ext cx="576263" cy="4318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008AF2"/>
              </a:solidFill>
              <a:latin typeface="+mn-lt"/>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anim calcmode="lin" valueType="num">
                                      <p:cBhvr>
                                        <p:cTn id="8" dur="250" fill="hold"/>
                                        <p:tgtEl>
                                          <p:spTgt spid="9"/>
                                        </p:tgtEl>
                                        <p:attrNameLst>
                                          <p:attrName>ppt_x</p:attrName>
                                        </p:attrNameLst>
                                      </p:cBhvr>
                                      <p:tavLst>
                                        <p:tav tm="0">
                                          <p:val>
                                            <p:strVal val="#ppt_x"/>
                                          </p:val>
                                        </p:tav>
                                        <p:tav tm="100000">
                                          <p:val>
                                            <p:strVal val="#ppt_x"/>
                                          </p:val>
                                        </p:tav>
                                      </p:tavLst>
                                    </p:anim>
                                    <p:anim calcmode="lin" valueType="num">
                                      <p:cBhvr>
                                        <p:cTn id="9" dur="25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1" decel="10000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0-#ppt_h/2"/>
                                          </p:val>
                                        </p:tav>
                                        <p:tav tm="100000">
                                          <p:val>
                                            <p:strVal val="#ppt_y"/>
                                          </p:val>
                                        </p:tav>
                                      </p:tavLst>
                                    </p:anim>
                                  </p:childTnLst>
                                </p:cTn>
                              </p:par>
                            </p:childTnLst>
                          </p:cTn>
                        </p:par>
                        <p:par>
                          <p:cTn id="14" fill="hold">
                            <p:stCondLst>
                              <p:cond delay="750"/>
                            </p:stCondLst>
                            <p:childTnLst>
                              <p:par>
                                <p:cTn id="15" presetID="23" presetClass="entr" presetSubtype="32"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400" fill="hold"/>
                                        <p:tgtEl>
                                          <p:spTgt spid="21"/>
                                        </p:tgtEl>
                                        <p:attrNameLst>
                                          <p:attrName>ppt_w</p:attrName>
                                        </p:attrNameLst>
                                      </p:cBhvr>
                                      <p:tavLst>
                                        <p:tav tm="0">
                                          <p:val>
                                            <p:strVal val="4*#ppt_w"/>
                                          </p:val>
                                        </p:tav>
                                        <p:tav tm="100000">
                                          <p:val>
                                            <p:strVal val="#ppt_w"/>
                                          </p:val>
                                        </p:tav>
                                      </p:tavLst>
                                    </p:anim>
                                    <p:anim calcmode="lin" valueType="num">
                                      <p:cBhvr>
                                        <p:cTn id="18" dur="400" fill="hold"/>
                                        <p:tgtEl>
                                          <p:spTgt spid="21"/>
                                        </p:tgtEl>
                                        <p:attrNameLst>
                                          <p:attrName>ppt_h</p:attrName>
                                        </p:attrNameLst>
                                      </p:cBhvr>
                                      <p:tavLst>
                                        <p:tav tm="0">
                                          <p:val>
                                            <p:strVal val="4*#ppt_h"/>
                                          </p:val>
                                        </p:tav>
                                        <p:tav tm="100000">
                                          <p:val>
                                            <p:strVal val="#ppt_h"/>
                                          </p:val>
                                        </p:tav>
                                      </p:tavLst>
                                    </p:anim>
                                  </p:childTnLst>
                                </p:cTn>
                              </p:par>
                            </p:childTnLst>
                          </p:cTn>
                        </p:par>
                        <p:par>
                          <p:cTn id="19" fill="hold">
                            <p:stCondLst>
                              <p:cond delay="1150"/>
                            </p:stCondLst>
                            <p:childTnLst>
                              <p:par>
                                <p:cTn id="20" presetID="23" presetClass="entr" presetSubtype="32"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400" fill="hold"/>
                                        <p:tgtEl>
                                          <p:spTgt spid="22"/>
                                        </p:tgtEl>
                                        <p:attrNameLst>
                                          <p:attrName>ppt_w</p:attrName>
                                        </p:attrNameLst>
                                      </p:cBhvr>
                                      <p:tavLst>
                                        <p:tav tm="0">
                                          <p:val>
                                            <p:strVal val="4*#ppt_w"/>
                                          </p:val>
                                        </p:tav>
                                        <p:tav tm="100000">
                                          <p:val>
                                            <p:strVal val="#ppt_w"/>
                                          </p:val>
                                        </p:tav>
                                      </p:tavLst>
                                    </p:anim>
                                    <p:anim calcmode="lin" valueType="num">
                                      <p:cBhvr>
                                        <p:cTn id="23" dur="400" fill="hold"/>
                                        <p:tgtEl>
                                          <p:spTgt spid="22"/>
                                        </p:tgtEl>
                                        <p:attrNameLst>
                                          <p:attrName>ppt_h</p:attrName>
                                        </p:attrNameLst>
                                      </p:cBhvr>
                                      <p:tavLst>
                                        <p:tav tm="0">
                                          <p:val>
                                            <p:strVal val="4*#ppt_h"/>
                                          </p:val>
                                        </p:tav>
                                        <p:tav tm="100000">
                                          <p:val>
                                            <p:strVal val="#ppt_h"/>
                                          </p:val>
                                        </p:tav>
                                      </p:tavLst>
                                    </p:anim>
                                  </p:childTnLst>
                                </p:cTn>
                              </p:par>
                            </p:childTnLst>
                          </p:cTn>
                        </p:par>
                        <p:par>
                          <p:cTn id="24" fill="hold">
                            <p:stCondLst>
                              <p:cond delay="1550"/>
                            </p:stCondLst>
                            <p:childTnLst>
                              <p:par>
                                <p:cTn id="25" presetID="23" presetClass="entr" presetSubtype="36"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strVal val="(6*min(max(#ppt_w*#ppt_h,.3),1)-7.4)/-.7*#ppt_w"/>
                                          </p:val>
                                        </p:tav>
                                        <p:tav tm="100000">
                                          <p:val>
                                            <p:strVal val="#ppt_w"/>
                                          </p:val>
                                        </p:tav>
                                      </p:tavLst>
                                    </p:anim>
                                    <p:anim calcmode="lin" valueType="num">
                                      <p:cBhvr>
                                        <p:cTn id="28" dur="500" fill="hold"/>
                                        <p:tgtEl>
                                          <p:spTgt spid="23"/>
                                        </p:tgtEl>
                                        <p:attrNameLst>
                                          <p:attrName>ppt_h</p:attrName>
                                        </p:attrNameLst>
                                      </p:cBhvr>
                                      <p:tavLst>
                                        <p:tav tm="0">
                                          <p:val>
                                            <p:strVal val="(6*min(max(#ppt_w*#ppt_h,.3),1)-7.4)/-.7*#ppt_h"/>
                                          </p:val>
                                        </p:tav>
                                        <p:tav tm="100000">
                                          <p:val>
                                            <p:strVal val="#ppt_h"/>
                                          </p:val>
                                        </p:tav>
                                      </p:tavLst>
                                    </p:anim>
                                    <p:anim calcmode="lin" valueType="num">
                                      <p:cBhvr>
                                        <p:cTn id="29" dur="500" fill="hold"/>
                                        <p:tgtEl>
                                          <p:spTgt spid="23"/>
                                        </p:tgtEl>
                                        <p:attrNameLst>
                                          <p:attrName>ppt_x</p:attrName>
                                        </p:attrNameLst>
                                      </p:cBhvr>
                                      <p:tavLst>
                                        <p:tav tm="0">
                                          <p:val>
                                            <p:fltVal val="0.5"/>
                                          </p:val>
                                        </p:tav>
                                        <p:tav tm="100000">
                                          <p:val>
                                            <p:strVal val="#ppt_x"/>
                                          </p:val>
                                        </p:tav>
                                      </p:tavLst>
                                    </p:anim>
                                    <p:anim calcmode="lin" valueType="num">
                                      <p:cBhvr>
                                        <p:cTn id="30" dur="500" fill="hold"/>
                                        <p:tgtEl>
                                          <p:spTgt spid="23"/>
                                        </p:tgtEl>
                                        <p:attrNameLst>
                                          <p:attrName>ppt_y</p:attrName>
                                        </p:attrNameLst>
                                      </p:cBhvr>
                                      <p:tavLst>
                                        <p:tav tm="0">
                                          <p:val>
                                            <p:strVal val="1+(6*min(max(#ppt_w*#ppt_h,.3),1)-7.4)/-.7*#ppt_h/2"/>
                                          </p:val>
                                        </p:tav>
                                        <p:tav tm="100000">
                                          <p:val>
                                            <p:strVal val="#ppt_y"/>
                                          </p:val>
                                        </p:tav>
                                      </p:tavLst>
                                    </p:anim>
                                  </p:childTnLst>
                                </p:cTn>
                              </p:par>
                              <p:par>
                                <p:cTn id="31" presetID="23" presetClass="entr" presetSubtype="36" fill="hold" nodeType="withEffect">
                                  <p:stCondLst>
                                    <p:cond delay="100"/>
                                  </p:stCondLst>
                                  <p:childTnLst>
                                    <p:set>
                                      <p:cBhvr>
                                        <p:cTn id="32" dur="1" fill="hold">
                                          <p:stCondLst>
                                            <p:cond delay="0"/>
                                          </p:stCondLst>
                                        </p:cTn>
                                        <p:tgtEl>
                                          <p:spTgt spid="26"/>
                                        </p:tgtEl>
                                        <p:attrNameLst>
                                          <p:attrName>style.visibility</p:attrName>
                                        </p:attrNameLst>
                                      </p:cBhvr>
                                      <p:to>
                                        <p:strVal val="visible"/>
                                      </p:to>
                                    </p:set>
                                    <p:anim calcmode="lin" valueType="num">
                                      <p:cBhvr>
                                        <p:cTn id="33" dur="500" fill="hold"/>
                                        <p:tgtEl>
                                          <p:spTgt spid="26"/>
                                        </p:tgtEl>
                                        <p:attrNameLst>
                                          <p:attrName>ppt_w</p:attrName>
                                        </p:attrNameLst>
                                      </p:cBhvr>
                                      <p:tavLst>
                                        <p:tav tm="0">
                                          <p:val>
                                            <p:strVal val="(6*min(max(#ppt_w*#ppt_h,.3),1)-7.4)/-.7*#ppt_w"/>
                                          </p:val>
                                        </p:tav>
                                        <p:tav tm="100000">
                                          <p:val>
                                            <p:strVal val="#ppt_w"/>
                                          </p:val>
                                        </p:tav>
                                      </p:tavLst>
                                    </p:anim>
                                    <p:anim calcmode="lin" valueType="num">
                                      <p:cBhvr>
                                        <p:cTn id="34" dur="500" fill="hold"/>
                                        <p:tgtEl>
                                          <p:spTgt spid="26"/>
                                        </p:tgtEl>
                                        <p:attrNameLst>
                                          <p:attrName>ppt_h</p:attrName>
                                        </p:attrNameLst>
                                      </p:cBhvr>
                                      <p:tavLst>
                                        <p:tav tm="0">
                                          <p:val>
                                            <p:strVal val="(6*min(max(#ppt_w*#ppt_h,.3),1)-7.4)/-.7*#ppt_h"/>
                                          </p:val>
                                        </p:tav>
                                        <p:tav tm="100000">
                                          <p:val>
                                            <p:strVal val="#ppt_h"/>
                                          </p:val>
                                        </p:tav>
                                      </p:tavLst>
                                    </p:anim>
                                    <p:anim calcmode="lin" valueType="num">
                                      <p:cBhvr>
                                        <p:cTn id="35" dur="500" fill="hold"/>
                                        <p:tgtEl>
                                          <p:spTgt spid="26"/>
                                        </p:tgtEl>
                                        <p:attrNameLst>
                                          <p:attrName>ppt_x</p:attrName>
                                        </p:attrNameLst>
                                      </p:cBhvr>
                                      <p:tavLst>
                                        <p:tav tm="0">
                                          <p:val>
                                            <p:fltVal val="0.5"/>
                                          </p:val>
                                        </p:tav>
                                        <p:tav tm="100000">
                                          <p:val>
                                            <p:strVal val="#ppt_x"/>
                                          </p:val>
                                        </p:tav>
                                      </p:tavLst>
                                    </p:anim>
                                    <p:anim calcmode="lin" valueType="num">
                                      <p:cBhvr>
                                        <p:cTn id="36" dur="500" fill="hold"/>
                                        <p:tgtEl>
                                          <p:spTgt spid="26"/>
                                        </p:tgtEl>
                                        <p:attrNameLst>
                                          <p:attrName>ppt_y</p:attrName>
                                        </p:attrNameLst>
                                      </p:cBhvr>
                                      <p:tavLst>
                                        <p:tav tm="0">
                                          <p:val>
                                            <p:strVal val="1+(6*min(max(#ppt_w*#ppt_h,.3),1)-7.4)/-.7*#ppt_h/2"/>
                                          </p:val>
                                        </p:tav>
                                        <p:tav tm="100000">
                                          <p:val>
                                            <p:strVal val="#ppt_y"/>
                                          </p:val>
                                        </p:tav>
                                      </p:tavLst>
                                    </p:anim>
                                  </p:childTnLst>
                                </p:cTn>
                              </p:par>
                              <p:par>
                                <p:cTn id="37" presetID="23" presetClass="entr" presetSubtype="36" fill="hold" nodeType="withEffect">
                                  <p:stCondLst>
                                    <p:cond delay="300"/>
                                  </p:stCondLst>
                                  <p:childTnLst>
                                    <p:set>
                                      <p:cBhvr>
                                        <p:cTn id="38" dur="1" fill="hold">
                                          <p:stCondLst>
                                            <p:cond delay="0"/>
                                          </p:stCondLst>
                                        </p:cTn>
                                        <p:tgtEl>
                                          <p:spTgt spid="29"/>
                                        </p:tgtEl>
                                        <p:attrNameLst>
                                          <p:attrName>style.visibility</p:attrName>
                                        </p:attrNameLst>
                                      </p:cBhvr>
                                      <p:to>
                                        <p:strVal val="visible"/>
                                      </p:to>
                                    </p:set>
                                    <p:anim calcmode="lin" valueType="num">
                                      <p:cBhvr>
                                        <p:cTn id="39" dur="500" fill="hold"/>
                                        <p:tgtEl>
                                          <p:spTgt spid="29"/>
                                        </p:tgtEl>
                                        <p:attrNameLst>
                                          <p:attrName>ppt_w</p:attrName>
                                        </p:attrNameLst>
                                      </p:cBhvr>
                                      <p:tavLst>
                                        <p:tav tm="0">
                                          <p:val>
                                            <p:strVal val="(6*min(max(#ppt_w*#ppt_h,.3),1)-7.4)/-.7*#ppt_w"/>
                                          </p:val>
                                        </p:tav>
                                        <p:tav tm="100000">
                                          <p:val>
                                            <p:strVal val="#ppt_w"/>
                                          </p:val>
                                        </p:tav>
                                      </p:tavLst>
                                    </p:anim>
                                    <p:anim calcmode="lin" valueType="num">
                                      <p:cBhvr>
                                        <p:cTn id="40" dur="500" fill="hold"/>
                                        <p:tgtEl>
                                          <p:spTgt spid="29"/>
                                        </p:tgtEl>
                                        <p:attrNameLst>
                                          <p:attrName>ppt_h</p:attrName>
                                        </p:attrNameLst>
                                      </p:cBhvr>
                                      <p:tavLst>
                                        <p:tav tm="0">
                                          <p:val>
                                            <p:strVal val="(6*min(max(#ppt_w*#ppt_h,.3),1)-7.4)/-.7*#ppt_h"/>
                                          </p:val>
                                        </p:tav>
                                        <p:tav tm="100000">
                                          <p:val>
                                            <p:strVal val="#ppt_h"/>
                                          </p:val>
                                        </p:tav>
                                      </p:tavLst>
                                    </p:anim>
                                    <p:anim calcmode="lin" valueType="num">
                                      <p:cBhvr>
                                        <p:cTn id="41" dur="500" fill="hold"/>
                                        <p:tgtEl>
                                          <p:spTgt spid="29"/>
                                        </p:tgtEl>
                                        <p:attrNameLst>
                                          <p:attrName>ppt_x</p:attrName>
                                        </p:attrNameLst>
                                      </p:cBhvr>
                                      <p:tavLst>
                                        <p:tav tm="0">
                                          <p:val>
                                            <p:fltVal val="0.5"/>
                                          </p:val>
                                        </p:tav>
                                        <p:tav tm="100000">
                                          <p:val>
                                            <p:strVal val="#ppt_x"/>
                                          </p:val>
                                        </p:tav>
                                      </p:tavLst>
                                    </p:anim>
                                    <p:anim calcmode="lin" valueType="num">
                                      <p:cBhvr>
                                        <p:cTn id="42" dur="500" fill="hold"/>
                                        <p:tgtEl>
                                          <p:spTgt spid="29"/>
                                        </p:tgtEl>
                                        <p:attrNameLst>
                                          <p:attrName>ppt_y</p:attrName>
                                        </p:attrNameLst>
                                      </p:cBhvr>
                                      <p:tavLst>
                                        <p:tav tm="0">
                                          <p:val>
                                            <p:strVal val="1+(6*min(max(#ppt_w*#ppt_h,.3),1)-7.4)/-.7*#ppt_h/2"/>
                                          </p:val>
                                        </p:tav>
                                        <p:tav tm="100000">
                                          <p:val>
                                            <p:strVal val="#ppt_y"/>
                                          </p:val>
                                        </p:tav>
                                      </p:tavLst>
                                    </p:anim>
                                  </p:childTnLst>
                                </p:cTn>
                              </p:par>
                              <p:par>
                                <p:cTn id="43" presetID="23" presetClass="entr" presetSubtype="36" fill="hold" grpId="0" nodeType="withEffect">
                                  <p:stCondLst>
                                    <p:cond delay="500"/>
                                  </p:stCondLst>
                                  <p:childTnLst>
                                    <p:set>
                                      <p:cBhvr>
                                        <p:cTn id="44" dur="1" fill="hold">
                                          <p:stCondLst>
                                            <p:cond delay="0"/>
                                          </p:stCondLst>
                                        </p:cTn>
                                        <p:tgtEl>
                                          <p:spTgt spid="19"/>
                                        </p:tgtEl>
                                        <p:attrNameLst>
                                          <p:attrName>style.visibility</p:attrName>
                                        </p:attrNameLst>
                                      </p:cBhvr>
                                      <p:to>
                                        <p:strVal val="visible"/>
                                      </p:to>
                                    </p:set>
                                    <p:anim calcmode="lin" valueType="num">
                                      <p:cBhvr>
                                        <p:cTn id="45" dur="500" fill="hold"/>
                                        <p:tgtEl>
                                          <p:spTgt spid="19"/>
                                        </p:tgtEl>
                                        <p:attrNameLst>
                                          <p:attrName>ppt_w</p:attrName>
                                        </p:attrNameLst>
                                      </p:cBhvr>
                                      <p:tavLst>
                                        <p:tav tm="0">
                                          <p:val>
                                            <p:strVal val="(6*min(max(#ppt_w*#ppt_h,.3),1)-7.4)/-.7*#ppt_w"/>
                                          </p:val>
                                        </p:tav>
                                        <p:tav tm="100000">
                                          <p:val>
                                            <p:strVal val="#ppt_w"/>
                                          </p:val>
                                        </p:tav>
                                      </p:tavLst>
                                    </p:anim>
                                    <p:anim calcmode="lin" valueType="num">
                                      <p:cBhvr>
                                        <p:cTn id="46" dur="500" fill="hold"/>
                                        <p:tgtEl>
                                          <p:spTgt spid="19"/>
                                        </p:tgtEl>
                                        <p:attrNameLst>
                                          <p:attrName>ppt_h</p:attrName>
                                        </p:attrNameLst>
                                      </p:cBhvr>
                                      <p:tavLst>
                                        <p:tav tm="0">
                                          <p:val>
                                            <p:strVal val="(6*min(max(#ppt_w*#ppt_h,.3),1)-7.4)/-.7*#ppt_h"/>
                                          </p:val>
                                        </p:tav>
                                        <p:tav tm="100000">
                                          <p:val>
                                            <p:strVal val="#ppt_h"/>
                                          </p:val>
                                        </p:tav>
                                      </p:tavLst>
                                    </p:anim>
                                    <p:anim calcmode="lin" valueType="num">
                                      <p:cBhvr>
                                        <p:cTn id="47" dur="500" fill="hold"/>
                                        <p:tgtEl>
                                          <p:spTgt spid="19"/>
                                        </p:tgtEl>
                                        <p:attrNameLst>
                                          <p:attrName>ppt_x</p:attrName>
                                        </p:attrNameLst>
                                      </p:cBhvr>
                                      <p:tavLst>
                                        <p:tav tm="0">
                                          <p:val>
                                            <p:fltVal val="0.5"/>
                                          </p:val>
                                        </p:tav>
                                        <p:tav tm="100000">
                                          <p:val>
                                            <p:strVal val="#ppt_x"/>
                                          </p:val>
                                        </p:tav>
                                      </p:tavLst>
                                    </p:anim>
                                    <p:anim calcmode="lin" valueType="num">
                                      <p:cBhvr>
                                        <p:cTn id="48" dur="500" fill="hold"/>
                                        <p:tgtEl>
                                          <p:spTgt spid="19"/>
                                        </p:tgtEl>
                                        <p:attrNameLst>
                                          <p:attrName>ppt_y</p:attrName>
                                        </p:attrNameLst>
                                      </p:cBhvr>
                                      <p:tavLst>
                                        <p:tav tm="0">
                                          <p:val>
                                            <p:strVal val="1+(6*min(max(#ppt_w*#ppt_h,.3),1)-7.4)/-.7*#ppt_h/2"/>
                                          </p:val>
                                        </p:tav>
                                        <p:tav tm="100000">
                                          <p:val>
                                            <p:strVal val="#ppt_y"/>
                                          </p:val>
                                        </p:tav>
                                      </p:tavLst>
                                    </p:anim>
                                  </p:childTnLst>
                                </p:cTn>
                              </p:par>
                              <p:par>
                                <p:cTn id="49" presetID="23" presetClass="entr" presetSubtype="36" fill="hold" grpId="0" nodeType="withEffect">
                                  <p:stCondLst>
                                    <p:cond delay="800"/>
                                  </p:stCondLst>
                                  <p:childTnLst>
                                    <p:set>
                                      <p:cBhvr>
                                        <p:cTn id="50" dur="1" fill="hold">
                                          <p:stCondLst>
                                            <p:cond delay="0"/>
                                          </p:stCondLst>
                                        </p:cTn>
                                        <p:tgtEl>
                                          <p:spTgt spid="20"/>
                                        </p:tgtEl>
                                        <p:attrNameLst>
                                          <p:attrName>style.visibility</p:attrName>
                                        </p:attrNameLst>
                                      </p:cBhvr>
                                      <p:to>
                                        <p:strVal val="visible"/>
                                      </p:to>
                                    </p:set>
                                    <p:anim calcmode="lin" valueType="num">
                                      <p:cBhvr>
                                        <p:cTn id="51" dur="500" fill="hold"/>
                                        <p:tgtEl>
                                          <p:spTgt spid="20"/>
                                        </p:tgtEl>
                                        <p:attrNameLst>
                                          <p:attrName>ppt_w</p:attrName>
                                        </p:attrNameLst>
                                      </p:cBhvr>
                                      <p:tavLst>
                                        <p:tav tm="0">
                                          <p:val>
                                            <p:strVal val="(6*min(max(#ppt_w*#ppt_h,.3),1)-7.4)/-.7*#ppt_w"/>
                                          </p:val>
                                        </p:tav>
                                        <p:tav tm="100000">
                                          <p:val>
                                            <p:strVal val="#ppt_w"/>
                                          </p:val>
                                        </p:tav>
                                      </p:tavLst>
                                    </p:anim>
                                    <p:anim calcmode="lin" valueType="num">
                                      <p:cBhvr>
                                        <p:cTn id="52" dur="500" fill="hold"/>
                                        <p:tgtEl>
                                          <p:spTgt spid="20"/>
                                        </p:tgtEl>
                                        <p:attrNameLst>
                                          <p:attrName>ppt_h</p:attrName>
                                        </p:attrNameLst>
                                      </p:cBhvr>
                                      <p:tavLst>
                                        <p:tav tm="0">
                                          <p:val>
                                            <p:strVal val="(6*min(max(#ppt_w*#ppt_h,.3),1)-7.4)/-.7*#ppt_h"/>
                                          </p:val>
                                        </p:tav>
                                        <p:tav tm="100000">
                                          <p:val>
                                            <p:strVal val="#ppt_h"/>
                                          </p:val>
                                        </p:tav>
                                      </p:tavLst>
                                    </p:anim>
                                    <p:anim calcmode="lin" valueType="num">
                                      <p:cBhvr>
                                        <p:cTn id="53" dur="500" fill="hold"/>
                                        <p:tgtEl>
                                          <p:spTgt spid="20"/>
                                        </p:tgtEl>
                                        <p:attrNameLst>
                                          <p:attrName>ppt_x</p:attrName>
                                        </p:attrNameLst>
                                      </p:cBhvr>
                                      <p:tavLst>
                                        <p:tav tm="0">
                                          <p:val>
                                            <p:fltVal val="0.5"/>
                                          </p:val>
                                        </p:tav>
                                        <p:tav tm="100000">
                                          <p:val>
                                            <p:strVal val="#ppt_x"/>
                                          </p:val>
                                        </p:tav>
                                      </p:tavLst>
                                    </p:anim>
                                    <p:anim calcmode="lin" valueType="num">
                                      <p:cBhvr>
                                        <p:cTn id="54" dur="500" fill="hold"/>
                                        <p:tgtEl>
                                          <p:spTgt spid="20"/>
                                        </p:tgtEl>
                                        <p:attrNameLst>
                                          <p:attrName>ppt_y</p:attrName>
                                        </p:attrNameLst>
                                      </p:cBhvr>
                                      <p:tavLst>
                                        <p:tav tm="0">
                                          <p:val>
                                            <p:strVal val="1+(6*min(max(#ppt_w*#ppt_h,.3),1)-7.4)/-.7*#ppt_h/2"/>
                                          </p:val>
                                        </p:tav>
                                        <p:tav tm="100000">
                                          <p:val>
                                            <p:strVal val="#ppt_y"/>
                                          </p:val>
                                        </p:tav>
                                      </p:tavLst>
                                    </p:anim>
                                  </p:childTnLst>
                                </p:cTn>
                              </p:par>
                            </p:childTnLst>
                          </p:cTn>
                        </p:par>
                        <p:par>
                          <p:cTn id="55" fill="hold">
                            <p:stCondLst>
                              <p:cond delay="2850"/>
                            </p:stCondLst>
                            <p:childTnLst>
                              <p:par>
                                <p:cTn id="56" presetID="41" presetClass="entr" presetSubtype="0" fill="hold" grpId="0" nodeType="afterEffect">
                                  <p:stCondLst>
                                    <p:cond delay="0"/>
                                  </p:stCondLst>
                                  <p:iterate type="lt">
                                    <p:tmPct val="10000"/>
                                  </p:iterate>
                                  <p:childTnLst>
                                    <p:set>
                                      <p:cBhvr>
                                        <p:cTn id="57" dur="1" fill="hold">
                                          <p:stCondLst>
                                            <p:cond delay="0"/>
                                          </p:stCondLst>
                                        </p:cTn>
                                        <p:tgtEl>
                                          <p:spTgt spid="32"/>
                                        </p:tgtEl>
                                        <p:attrNameLst>
                                          <p:attrName>style.visibility</p:attrName>
                                        </p:attrNameLst>
                                      </p:cBhvr>
                                      <p:to>
                                        <p:strVal val="visible"/>
                                      </p:to>
                                    </p:set>
                                    <p:anim calcmode="lin" valueType="num">
                                      <p:cBhvr>
                                        <p:cTn id="58"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32"/>
                                        </p:tgtEl>
                                        <p:attrNameLst>
                                          <p:attrName>ppt_y</p:attrName>
                                        </p:attrNameLst>
                                      </p:cBhvr>
                                      <p:tavLst>
                                        <p:tav tm="0">
                                          <p:val>
                                            <p:strVal val="#ppt_y"/>
                                          </p:val>
                                        </p:tav>
                                        <p:tav tm="100000">
                                          <p:val>
                                            <p:strVal val="#ppt_y"/>
                                          </p:val>
                                        </p:tav>
                                      </p:tavLst>
                                    </p:anim>
                                    <p:anim calcmode="lin" valueType="num">
                                      <p:cBhvr>
                                        <p:cTn id="60"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32"/>
                                        </p:tgtEl>
                                      </p:cBhvr>
                                    </p:animEffect>
                                  </p:childTnLst>
                                </p:cTn>
                              </p:par>
                              <p:par>
                                <p:cTn id="63" presetID="41" presetClass="entr" presetSubtype="0" fill="hold" nodeType="withEffect">
                                  <p:stCondLst>
                                    <p:cond delay="0"/>
                                  </p:stCondLst>
                                  <p:iterate type="lt">
                                    <p:tmPct val="10000"/>
                                  </p:iterate>
                                  <p:childTnLst>
                                    <p:set>
                                      <p:cBhvr>
                                        <p:cTn id="64" dur="1" fill="hold">
                                          <p:stCondLst>
                                            <p:cond delay="0"/>
                                          </p:stCondLst>
                                        </p:cTn>
                                        <p:tgtEl>
                                          <p:spTgt spid="33"/>
                                        </p:tgtEl>
                                        <p:attrNameLst>
                                          <p:attrName>style.visibility</p:attrName>
                                        </p:attrNameLst>
                                      </p:cBhvr>
                                      <p:to>
                                        <p:strVal val="visible"/>
                                      </p:to>
                                    </p:set>
                                    <p:anim calcmode="lin" valueType="num">
                                      <p:cBhvr>
                                        <p:cTn id="65"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33"/>
                                        </p:tgtEl>
                                        <p:attrNameLst>
                                          <p:attrName>ppt_y</p:attrName>
                                        </p:attrNameLst>
                                      </p:cBhvr>
                                      <p:tavLst>
                                        <p:tav tm="0">
                                          <p:val>
                                            <p:strVal val="#ppt_y"/>
                                          </p:val>
                                        </p:tav>
                                        <p:tav tm="100000">
                                          <p:val>
                                            <p:strVal val="#ppt_y"/>
                                          </p:val>
                                        </p:tav>
                                      </p:tavLst>
                                    </p:anim>
                                    <p:anim calcmode="lin" valueType="num">
                                      <p:cBhvr>
                                        <p:cTn id="67"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33"/>
                                        </p:tgtEl>
                                      </p:cBhvr>
                                    </p:animEffect>
                                  </p:childTnLst>
                                </p:cTn>
                              </p:par>
                              <p:par>
                                <p:cTn id="70" presetID="41" presetClass="entr" presetSubtype="0" fill="hold" nodeType="withEffect">
                                  <p:stCondLst>
                                    <p:cond delay="0"/>
                                  </p:stCondLst>
                                  <p:iterate type="lt">
                                    <p:tmPct val="10000"/>
                                  </p:iterate>
                                  <p:childTnLst>
                                    <p:set>
                                      <p:cBhvr>
                                        <p:cTn id="71" dur="1" fill="hold">
                                          <p:stCondLst>
                                            <p:cond delay="0"/>
                                          </p:stCondLst>
                                        </p:cTn>
                                        <p:tgtEl>
                                          <p:spTgt spid="34"/>
                                        </p:tgtEl>
                                        <p:attrNameLst>
                                          <p:attrName>style.visibility</p:attrName>
                                        </p:attrNameLst>
                                      </p:cBhvr>
                                      <p:to>
                                        <p:strVal val="visible"/>
                                      </p:to>
                                    </p:set>
                                    <p:anim calcmode="lin" valueType="num">
                                      <p:cBhvr>
                                        <p:cTn id="72"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34"/>
                                        </p:tgtEl>
                                        <p:attrNameLst>
                                          <p:attrName>ppt_y</p:attrName>
                                        </p:attrNameLst>
                                      </p:cBhvr>
                                      <p:tavLst>
                                        <p:tav tm="0">
                                          <p:val>
                                            <p:strVal val="#ppt_y"/>
                                          </p:val>
                                        </p:tav>
                                        <p:tav tm="100000">
                                          <p:val>
                                            <p:strVal val="#ppt_y"/>
                                          </p:val>
                                        </p:tav>
                                      </p:tavLst>
                                    </p:anim>
                                    <p:anim calcmode="lin" valueType="num">
                                      <p:cBhvr>
                                        <p:cTn id="74"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34"/>
                                        </p:tgtEl>
                                      </p:cBhvr>
                                    </p:animEffect>
                                  </p:childTnLst>
                                </p:cTn>
                              </p:par>
                              <p:par>
                                <p:cTn id="77" presetID="41" presetClass="entr" presetSubtype="0" fill="hold" nodeType="withEffect">
                                  <p:stCondLst>
                                    <p:cond delay="0"/>
                                  </p:stCondLst>
                                  <p:iterate type="lt">
                                    <p:tmPct val="10000"/>
                                  </p:iterate>
                                  <p:childTnLst>
                                    <p:set>
                                      <p:cBhvr>
                                        <p:cTn id="78" dur="1" fill="hold">
                                          <p:stCondLst>
                                            <p:cond delay="0"/>
                                          </p:stCondLst>
                                        </p:cTn>
                                        <p:tgtEl>
                                          <p:spTgt spid="35"/>
                                        </p:tgtEl>
                                        <p:attrNameLst>
                                          <p:attrName>style.visibility</p:attrName>
                                        </p:attrNameLst>
                                      </p:cBhvr>
                                      <p:to>
                                        <p:strVal val="visible"/>
                                      </p:to>
                                    </p:set>
                                    <p:anim calcmode="lin" valueType="num">
                                      <p:cBhvr>
                                        <p:cTn id="79"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35"/>
                                        </p:tgtEl>
                                        <p:attrNameLst>
                                          <p:attrName>ppt_y</p:attrName>
                                        </p:attrNameLst>
                                      </p:cBhvr>
                                      <p:tavLst>
                                        <p:tav tm="0">
                                          <p:val>
                                            <p:strVal val="#ppt_y"/>
                                          </p:val>
                                        </p:tav>
                                        <p:tav tm="100000">
                                          <p:val>
                                            <p:strVal val="#ppt_y"/>
                                          </p:val>
                                        </p:tav>
                                      </p:tavLst>
                                    </p:anim>
                                    <p:anim calcmode="lin" valueType="num">
                                      <p:cBhvr>
                                        <p:cTn id="81"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35"/>
                                        </p:tgtEl>
                                      </p:cBhvr>
                                    </p:animEffect>
                                  </p:childTnLst>
                                </p:cTn>
                              </p:par>
                              <p:par>
                                <p:cTn id="84" presetID="41" presetClass="entr" presetSubtype="0" fill="hold" nodeType="withEffect">
                                  <p:stCondLst>
                                    <p:cond delay="0"/>
                                  </p:stCondLst>
                                  <p:iterate type="lt">
                                    <p:tmPct val="10000"/>
                                  </p:iterate>
                                  <p:childTnLst>
                                    <p:set>
                                      <p:cBhvr>
                                        <p:cTn id="85" dur="1" fill="hold">
                                          <p:stCondLst>
                                            <p:cond delay="0"/>
                                          </p:stCondLst>
                                        </p:cTn>
                                        <p:tgtEl>
                                          <p:spTgt spid="36"/>
                                        </p:tgtEl>
                                        <p:attrNameLst>
                                          <p:attrName>style.visibility</p:attrName>
                                        </p:attrNameLst>
                                      </p:cBhvr>
                                      <p:to>
                                        <p:strVal val="visible"/>
                                      </p:to>
                                    </p:set>
                                    <p:anim calcmode="lin" valueType="num">
                                      <p:cBhvr>
                                        <p:cTn id="86"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36"/>
                                        </p:tgtEl>
                                        <p:attrNameLst>
                                          <p:attrName>ppt_y</p:attrName>
                                        </p:attrNameLst>
                                      </p:cBhvr>
                                      <p:tavLst>
                                        <p:tav tm="0">
                                          <p:val>
                                            <p:strVal val="#ppt_y"/>
                                          </p:val>
                                        </p:tav>
                                        <p:tav tm="100000">
                                          <p:val>
                                            <p:strVal val="#ppt_y"/>
                                          </p:val>
                                        </p:tav>
                                      </p:tavLst>
                                    </p:anim>
                                    <p:anim calcmode="lin" valueType="num">
                                      <p:cBhvr>
                                        <p:cTn id="88"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36"/>
                                        </p:tgtEl>
                                      </p:cBhvr>
                                    </p:animEffect>
                                  </p:childTnLst>
                                </p:cTn>
                              </p:par>
                            </p:childTnLst>
                          </p:cTn>
                        </p:par>
                        <p:par>
                          <p:cTn id="91" fill="hold">
                            <p:stCondLst>
                              <p:cond delay="3900"/>
                            </p:stCondLst>
                            <p:childTnLst>
                              <p:par>
                                <p:cTn id="92" presetID="2" presetClass="entr" presetSubtype="4" fill="hold" nodeType="afterEffect">
                                  <p:stCondLst>
                                    <p:cond delay="0"/>
                                  </p:stCondLst>
                                  <p:childTnLst>
                                    <p:set>
                                      <p:cBhvr>
                                        <p:cTn id="93" dur="1" fill="hold">
                                          <p:stCondLst>
                                            <p:cond delay="0"/>
                                          </p:stCondLst>
                                        </p:cTn>
                                        <p:tgtEl>
                                          <p:spTgt spid="36884"/>
                                        </p:tgtEl>
                                        <p:attrNameLst>
                                          <p:attrName>style.visibility</p:attrName>
                                        </p:attrNameLst>
                                      </p:cBhvr>
                                      <p:to>
                                        <p:strVal val="visible"/>
                                      </p:to>
                                    </p:set>
                                    <p:anim calcmode="lin" valueType="num">
                                      <p:cBhvr additive="base">
                                        <p:cTn id="94" dur="500" fill="hold"/>
                                        <p:tgtEl>
                                          <p:spTgt spid="36884"/>
                                        </p:tgtEl>
                                        <p:attrNameLst>
                                          <p:attrName>ppt_x</p:attrName>
                                        </p:attrNameLst>
                                      </p:cBhvr>
                                      <p:tavLst>
                                        <p:tav tm="0">
                                          <p:val>
                                            <p:strVal val="#ppt_x"/>
                                          </p:val>
                                        </p:tav>
                                        <p:tav tm="100000">
                                          <p:val>
                                            <p:strVal val="#ppt_x"/>
                                          </p:val>
                                        </p:tav>
                                      </p:tavLst>
                                    </p:anim>
                                    <p:anim calcmode="lin" valueType="num">
                                      <p:cBhvr additive="base">
                                        <p:cTn id="95" dur="500" fill="hold"/>
                                        <p:tgtEl>
                                          <p:spTgt spid="36884"/>
                                        </p:tgtEl>
                                        <p:attrNameLst>
                                          <p:attrName>ppt_y</p:attrName>
                                        </p:attrNameLst>
                                      </p:cBhvr>
                                      <p:tavLst>
                                        <p:tav tm="0">
                                          <p:val>
                                            <p:strVal val="1+#ppt_h/2"/>
                                          </p:val>
                                        </p:tav>
                                        <p:tav tm="100000">
                                          <p:val>
                                            <p:strVal val="#ppt_y"/>
                                          </p:val>
                                        </p:tav>
                                      </p:tavLst>
                                    </p:anim>
                                  </p:childTnLst>
                                </p:cTn>
                              </p:par>
                            </p:childTnLst>
                          </p:cTn>
                        </p:par>
                        <p:par>
                          <p:cTn id="96" fill="hold">
                            <p:stCondLst>
                              <p:cond delay="4400"/>
                            </p:stCondLst>
                            <p:childTnLst>
                              <p:par>
                                <p:cTn id="97" presetID="12" presetClass="entr" presetSubtype="4" fill="hold" nodeType="afterEffect">
                                  <p:stCondLst>
                                    <p:cond delay="0"/>
                                  </p:stCondLst>
                                  <p:childTnLst>
                                    <p:set>
                                      <p:cBhvr>
                                        <p:cTn id="98" dur="1" fill="hold">
                                          <p:stCondLst>
                                            <p:cond delay="0"/>
                                          </p:stCondLst>
                                        </p:cTn>
                                        <p:tgtEl>
                                          <p:spTgt spid="73"/>
                                        </p:tgtEl>
                                        <p:attrNameLst>
                                          <p:attrName>style.visibility</p:attrName>
                                        </p:attrNameLst>
                                      </p:cBhvr>
                                      <p:to>
                                        <p:strVal val="visible"/>
                                      </p:to>
                                    </p:set>
                                    <p:anim calcmode="lin" valueType="num">
                                      <p:cBhvr additive="base">
                                        <p:cTn id="99" dur="500"/>
                                        <p:tgtEl>
                                          <p:spTgt spid="73"/>
                                        </p:tgtEl>
                                        <p:attrNameLst>
                                          <p:attrName>ppt_y</p:attrName>
                                        </p:attrNameLst>
                                      </p:cBhvr>
                                      <p:tavLst>
                                        <p:tav tm="0">
                                          <p:val>
                                            <p:strVal val="#ppt_y+#ppt_h*1.125000"/>
                                          </p:val>
                                        </p:tav>
                                        <p:tav tm="100000">
                                          <p:val>
                                            <p:strVal val="#ppt_y"/>
                                          </p:val>
                                        </p:tav>
                                      </p:tavLst>
                                    </p:anim>
                                    <p:animEffect transition="in" filter="wipe(up)">
                                      <p:cBhvr>
                                        <p:cTn id="100"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animBg="1"/>
      <p:bldP spid="20" grpId="0" animBg="1"/>
      <p:bldP spid="21" grpId="0" animBg="1"/>
      <p:bldP spid="22" grpId="0" animBg="1"/>
      <p:bldP spid="3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9" name="Picture 3" descr="C:\Users\Administrator\Desktop\微立体创业计划\002.png"/>
          <p:cNvPicPr>
            <a:picLocks noChangeAspect="1" noChangeArrowheads="1"/>
          </p:cNvPicPr>
          <p:nvPr/>
        </p:nvPicPr>
        <p:blipFill>
          <a:blip r:embed="rId4"/>
          <a:srcRect/>
          <a:stretch>
            <a:fillRect/>
          </a:stretch>
        </p:blipFill>
        <p:spPr bwMode="auto">
          <a:xfrm>
            <a:off x="193675" y="115888"/>
            <a:ext cx="935038" cy="936625"/>
          </a:xfrm>
          <a:prstGeom prst="rect">
            <a:avLst/>
          </a:prstGeom>
          <a:noFill/>
          <a:effectLst>
            <a:outerShdw blurRad="292100" dist="177800" dir="2460000" sx="99000" sy="99000" algn="l" rotWithShape="0">
              <a:prstClr val="black">
                <a:alpha val="39000"/>
              </a:prstClr>
            </a:outerShdw>
          </a:effectLst>
          <a:extLst/>
        </p:spPr>
      </p:pic>
      <p:sp>
        <p:nvSpPr>
          <p:cNvPr id="15" name="TextBox 14"/>
          <p:cNvSpPr txBox="1">
            <a:spLocks noChangeArrowheads="1"/>
          </p:cNvSpPr>
          <p:nvPr/>
        </p:nvSpPr>
        <p:spPr bwMode="auto">
          <a:xfrm>
            <a:off x="1128713" y="404813"/>
            <a:ext cx="1925637" cy="366712"/>
          </a:xfrm>
          <a:prstGeom prst="rect">
            <a:avLst/>
          </a:prstGeom>
          <a:noFill/>
          <a:ln w="9525">
            <a:noFill/>
            <a:miter lim="800000"/>
            <a:headEnd/>
            <a:tailEnd/>
          </a:ln>
        </p:spPr>
        <p:txBody>
          <a:bodyPr wrap="none">
            <a:spAutoFit/>
          </a:bodyPr>
          <a:lstStyle/>
          <a:p>
            <a:r>
              <a:rPr lang="en-US" altLang="zh-CN" b="1">
                <a:solidFill>
                  <a:srgbClr val="0070C0"/>
                </a:solidFill>
                <a:latin typeface="微软雅黑" pitchFamily="34" charset="-122"/>
                <a:ea typeface="微软雅黑" pitchFamily="34" charset="-122"/>
                <a:sym typeface="Arial" charset="0"/>
              </a:rPr>
              <a:t>1</a:t>
            </a:r>
            <a:r>
              <a:rPr lang="zh-CN" altLang="en-US" b="1">
                <a:solidFill>
                  <a:srgbClr val="0070C0"/>
                </a:solidFill>
                <a:latin typeface="微软雅黑" pitchFamily="34" charset="-122"/>
                <a:ea typeface="微软雅黑" pitchFamily="34" charset="-122"/>
                <a:sym typeface="Arial" charset="0"/>
              </a:rPr>
              <a:t>、新增普通任务</a:t>
            </a:r>
            <a:endParaRPr lang="zh-CN" altLang="en-US" baseline="-3000">
              <a:solidFill>
                <a:srgbClr val="7F7F7F"/>
              </a:solidFill>
              <a:latin typeface="微软雅黑" pitchFamily="34" charset="-122"/>
              <a:ea typeface="微软雅黑" pitchFamily="34" charset="-122"/>
              <a:sym typeface="Arial" charset="0"/>
            </a:endParaRPr>
          </a:p>
        </p:txBody>
      </p:sp>
      <p:cxnSp>
        <p:nvCxnSpPr>
          <p:cNvPr id="8" name="Straight Connector 21"/>
          <p:cNvCxnSpPr/>
          <p:nvPr/>
        </p:nvCxnSpPr>
        <p:spPr>
          <a:xfrm>
            <a:off x="6935788" y="4419600"/>
            <a:ext cx="2782887" cy="0"/>
          </a:xfrm>
          <a:prstGeom prst="line">
            <a:avLst/>
          </a:prstGeom>
          <a:ln w="38100">
            <a:solidFill>
              <a:schemeClr val="bg2"/>
            </a:solidFill>
            <a:prstDash val="sysDash"/>
          </a:ln>
        </p:spPr>
        <p:style>
          <a:lnRef idx="1">
            <a:schemeClr val="accent1"/>
          </a:lnRef>
          <a:fillRef idx="0">
            <a:schemeClr val="accent1"/>
          </a:fillRef>
          <a:effectRef idx="0">
            <a:schemeClr val="accent1"/>
          </a:effectRef>
          <a:fontRef idx="minor">
            <a:schemeClr val="tx1"/>
          </a:fontRef>
        </p:style>
      </p:cxnSp>
      <p:sp>
        <p:nvSpPr>
          <p:cNvPr id="10" name="TextBox 9"/>
          <p:cNvSpPr txBox="1">
            <a:spLocks noChangeArrowheads="1"/>
          </p:cNvSpPr>
          <p:nvPr/>
        </p:nvSpPr>
        <p:spPr bwMode="auto">
          <a:xfrm>
            <a:off x="265113" y="1341438"/>
            <a:ext cx="4392612" cy="3921125"/>
          </a:xfrm>
          <a:prstGeom prst="rect">
            <a:avLst/>
          </a:prstGeom>
          <a:noFill/>
          <a:ln w="9525">
            <a:noFill/>
            <a:miter lim="800000"/>
            <a:headEnd/>
            <a:tailEnd/>
          </a:ln>
        </p:spPr>
        <p:txBody>
          <a:bodyPr>
            <a:spAutoFit/>
          </a:bodyPr>
          <a:lstStyle/>
          <a:p>
            <a:r>
              <a:rPr lang="zh-CN" altLang="en-US" sz="1400">
                <a:latin typeface="微软雅黑" pitchFamily="34" charset="-122"/>
                <a:ea typeface="微软雅黑" pitchFamily="34" charset="-122"/>
                <a:cs typeface="方正兰亭细黑_GBK_M"/>
              </a:rPr>
              <a:t>普通任务包含，普通买入，普通卖出两种类型；</a:t>
            </a:r>
          </a:p>
          <a:p>
            <a:r>
              <a:rPr lang="en-US" altLang="zh-CN" sz="1400">
                <a:latin typeface="微软雅黑" pitchFamily="34" charset="-122"/>
                <a:ea typeface="微软雅黑" pitchFamily="34" charset="-122"/>
                <a:cs typeface="方正兰亭细黑_GBK_M"/>
              </a:rPr>
              <a:t>1</a:t>
            </a:r>
            <a:r>
              <a:rPr lang="zh-CN" altLang="en-US" sz="1400">
                <a:latin typeface="微软雅黑" pitchFamily="34" charset="-122"/>
                <a:ea typeface="微软雅黑" pitchFamily="34" charset="-122"/>
                <a:cs typeface="方正兰亭细黑_GBK_M"/>
              </a:rPr>
              <a:t>、普通买入包含</a:t>
            </a:r>
            <a:r>
              <a:rPr lang="en-US" altLang="zh-CN" sz="1400">
                <a:latin typeface="微软雅黑" pitchFamily="34" charset="-122"/>
                <a:ea typeface="微软雅黑" pitchFamily="34" charset="-122"/>
                <a:cs typeface="方正兰亭细黑_GBK_M"/>
              </a:rPr>
              <a:t>:</a:t>
            </a:r>
            <a:r>
              <a:rPr lang="zh-CN" altLang="en-US" sz="1400">
                <a:latin typeface="微软雅黑" pitchFamily="34" charset="-122"/>
                <a:ea typeface="微软雅黑" pitchFamily="34" charset="-122"/>
                <a:cs typeface="方正兰亭细黑_GBK_M"/>
              </a:rPr>
              <a:t>上涨</a:t>
            </a:r>
            <a:r>
              <a:rPr lang="en-US" altLang="zh-CN" sz="1400">
                <a:latin typeface="微软雅黑" pitchFamily="34" charset="-122"/>
                <a:ea typeface="微软雅黑" pitchFamily="34" charset="-122"/>
                <a:cs typeface="方正兰亭细黑_GBK_M"/>
              </a:rPr>
              <a:t>/</a:t>
            </a:r>
            <a:r>
              <a:rPr lang="zh-CN" altLang="en-US" sz="1400">
                <a:latin typeface="微软雅黑" pitchFamily="34" charset="-122"/>
                <a:ea typeface="微软雅黑" pitchFamily="34" charset="-122"/>
                <a:cs typeface="方正兰亭细黑_GBK_M"/>
              </a:rPr>
              <a:t>下跌达到指定价格买入</a:t>
            </a:r>
            <a:r>
              <a:rPr lang="en-US" altLang="zh-CN" sz="1400">
                <a:latin typeface="微软雅黑" pitchFamily="34" charset="-122"/>
                <a:ea typeface="微软雅黑" pitchFamily="34" charset="-122"/>
                <a:cs typeface="方正兰亭细黑_GBK_M"/>
              </a:rPr>
              <a:t>;</a:t>
            </a:r>
            <a:r>
              <a:rPr lang="zh-CN" altLang="en-US" sz="1400">
                <a:latin typeface="微软雅黑" pitchFamily="34" charset="-122"/>
                <a:ea typeface="微软雅黑" pitchFamily="34" charset="-122"/>
                <a:cs typeface="方正兰亭细黑_GBK_M"/>
              </a:rPr>
              <a:t>上涨至指定价格后从最高点回落指定幅度后买入以及下跌至指定价格后从最低点反弹指定幅度后买入（俗称拐点交易）；上涨至指定价格后回落至指定价格以下买入以及下跌至指定价格后反弹至指定价格以上买入（严格控制成本）</a:t>
            </a:r>
          </a:p>
          <a:p>
            <a:r>
              <a:rPr lang="en-US" altLang="zh-CN" sz="1400">
                <a:latin typeface="微软雅黑" pitchFamily="34" charset="-122"/>
                <a:ea typeface="微软雅黑" pitchFamily="34" charset="-122"/>
                <a:cs typeface="方正兰亭细黑_GBK_M"/>
              </a:rPr>
              <a:t>2</a:t>
            </a:r>
            <a:r>
              <a:rPr lang="zh-CN" altLang="en-US" sz="1400">
                <a:latin typeface="微软雅黑" pitchFamily="34" charset="-122"/>
                <a:ea typeface="微软雅黑" pitchFamily="34" charset="-122"/>
                <a:cs typeface="方正兰亭细黑_GBK_M"/>
              </a:rPr>
              <a:t>、普通卖出与普通买入方式相同，仅交易方向相反，即一个是买，一个是卖。</a:t>
            </a:r>
          </a:p>
          <a:p>
            <a:endParaRPr lang="zh-CN" altLang="en-US" sz="1400">
              <a:latin typeface="微软雅黑" pitchFamily="34" charset="-122"/>
              <a:ea typeface="微软雅黑" pitchFamily="34" charset="-122"/>
              <a:cs typeface="方正兰亭细黑_GBK_M"/>
            </a:endParaRPr>
          </a:p>
          <a:p>
            <a:r>
              <a:rPr lang="zh-CN" altLang="en-US" sz="1400">
                <a:latin typeface="微软雅黑" pitchFamily="34" charset="-122"/>
                <a:ea typeface="微软雅黑" pitchFamily="34" charset="-122"/>
                <a:cs typeface="方正兰亭细黑_GBK_M"/>
              </a:rPr>
              <a:t>温馨提示：此功能为常用功能，是用户经常使用的功能，可以实现自动止损止盈，拐点交易，严格控制成本交易等，支持盘口档位选择，支持复检时间判断，支持限定价格区间内生效，支持指定时间区间段内生效，支持优化盘口挂单以及批量增加等。</a:t>
            </a:r>
          </a:p>
          <a:p>
            <a:endParaRPr lang="zh-CN" altLang="en-US" sz="1400">
              <a:latin typeface="微软雅黑" pitchFamily="34" charset="-122"/>
              <a:ea typeface="微软雅黑" pitchFamily="34" charset="-122"/>
              <a:cs typeface="方正兰亭细黑_GBK_M"/>
            </a:endParaRPr>
          </a:p>
          <a:p>
            <a:r>
              <a:rPr lang="zh-CN" altLang="en-US" sz="1400">
                <a:latin typeface="微软雅黑" pitchFamily="34" charset="-122"/>
                <a:ea typeface="微软雅黑" pitchFamily="34" charset="-122"/>
                <a:cs typeface="方正兰亭细黑_GBK_M"/>
              </a:rPr>
              <a:t>买入方向支持买入数量，买入金额切换，卖出方向支持卖出金额，卖出数量，卖出比例切换。</a:t>
            </a:r>
          </a:p>
        </p:txBody>
      </p:sp>
      <p:pic>
        <p:nvPicPr>
          <p:cNvPr id="38922" name="Picture 10"/>
          <p:cNvPicPr>
            <a:picLocks noChangeAspect="1" noChangeArrowheads="1"/>
          </p:cNvPicPr>
          <p:nvPr/>
        </p:nvPicPr>
        <p:blipFill>
          <a:blip r:embed="rId5"/>
          <a:srcRect/>
          <a:stretch>
            <a:fillRect/>
          </a:stretch>
        </p:blipFill>
        <p:spPr bwMode="auto">
          <a:xfrm>
            <a:off x="4802188" y="306388"/>
            <a:ext cx="7056437" cy="6551612"/>
          </a:xfrm>
          <a:prstGeom prst="rect">
            <a:avLst/>
          </a:prstGeom>
          <a:noFill/>
          <a:ln w="9525">
            <a:noFill/>
            <a:miter lim="800000"/>
            <a:headEnd/>
            <a:tailEnd/>
          </a:ln>
        </p:spPr>
      </p:pic>
      <p:sp>
        <p:nvSpPr>
          <p:cNvPr id="73" name="KSO_Shape"/>
          <p:cNvSpPr>
            <a:spLocks/>
          </p:cNvSpPr>
          <p:nvPr/>
        </p:nvSpPr>
        <p:spPr bwMode="auto">
          <a:xfrm>
            <a:off x="409575" y="404813"/>
            <a:ext cx="576263" cy="4318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008AF2"/>
              </a:solidFill>
              <a:latin typeface="+mn-lt"/>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anim calcmode="lin" valueType="num">
                                      <p:cBhvr>
                                        <p:cTn id="8" dur="250" fill="hold"/>
                                        <p:tgtEl>
                                          <p:spTgt spid="9"/>
                                        </p:tgtEl>
                                        <p:attrNameLst>
                                          <p:attrName>ppt_x</p:attrName>
                                        </p:attrNameLst>
                                      </p:cBhvr>
                                      <p:tavLst>
                                        <p:tav tm="0">
                                          <p:val>
                                            <p:strVal val="#ppt_x"/>
                                          </p:val>
                                        </p:tav>
                                        <p:tav tm="100000">
                                          <p:val>
                                            <p:strVal val="#ppt_x"/>
                                          </p:val>
                                        </p:tav>
                                      </p:tavLst>
                                    </p:anim>
                                    <p:anim calcmode="lin" valueType="num">
                                      <p:cBhvr>
                                        <p:cTn id="9" dur="25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1" decel="10000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0-#ppt_h/2"/>
                                          </p:val>
                                        </p:tav>
                                        <p:tav tm="100000">
                                          <p:val>
                                            <p:strVal val="#ppt_y"/>
                                          </p:val>
                                        </p:tav>
                                      </p:tavLst>
                                    </p:anim>
                                  </p:childTnLst>
                                </p:cTn>
                              </p:par>
                            </p:childTnLst>
                          </p:cTn>
                        </p:par>
                        <p:par>
                          <p:cTn id="14" fill="hold">
                            <p:stCondLst>
                              <p:cond delay="750"/>
                            </p:stCondLst>
                            <p:childTnLst>
                              <p:par>
                                <p:cTn id="15" presetID="10"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childTnLst>
                                </p:cTn>
                              </p:par>
                            </p:childTnLst>
                          </p:cTn>
                        </p:par>
                        <p:par>
                          <p:cTn id="18" fill="hold">
                            <p:stCondLst>
                              <p:cond delay="1750"/>
                            </p:stCondLst>
                            <p:childTnLst>
                              <p:par>
                                <p:cTn id="19" presetID="18" presetClass="entr" presetSubtype="3"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strips(upRight)">
                                      <p:cBhvr>
                                        <p:cTn id="21" dur="500"/>
                                        <p:tgtEl>
                                          <p:spTgt spid="10"/>
                                        </p:tgtEl>
                                      </p:cBhvr>
                                    </p:animEffect>
                                  </p:childTnLst>
                                </p:cTn>
                              </p:par>
                            </p:childTnLst>
                          </p:cTn>
                        </p:par>
                        <p:par>
                          <p:cTn id="22" fill="hold">
                            <p:stCondLst>
                              <p:cond delay="2250"/>
                            </p:stCondLst>
                            <p:childTnLst>
                              <p:par>
                                <p:cTn id="23" presetID="49" presetClass="entr" presetSubtype="0" decel="100000" fill="hold" nodeType="afterEffect">
                                  <p:stCondLst>
                                    <p:cond delay="0"/>
                                  </p:stCondLst>
                                  <p:childTnLst>
                                    <p:set>
                                      <p:cBhvr>
                                        <p:cTn id="24" dur="1" fill="hold">
                                          <p:stCondLst>
                                            <p:cond delay="0"/>
                                          </p:stCondLst>
                                        </p:cTn>
                                        <p:tgtEl>
                                          <p:spTgt spid="38922"/>
                                        </p:tgtEl>
                                        <p:attrNameLst>
                                          <p:attrName>style.visibility</p:attrName>
                                        </p:attrNameLst>
                                      </p:cBhvr>
                                      <p:to>
                                        <p:strVal val="visible"/>
                                      </p:to>
                                    </p:set>
                                    <p:anim calcmode="lin" valueType="num">
                                      <p:cBhvr>
                                        <p:cTn id="25" dur="500" fill="hold"/>
                                        <p:tgtEl>
                                          <p:spTgt spid="38922"/>
                                        </p:tgtEl>
                                        <p:attrNameLst>
                                          <p:attrName>ppt_w</p:attrName>
                                        </p:attrNameLst>
                                      </p:cBhvr>
                                      <p:tavLst>
                                        <p:tav tm="0">
                                          <p:val>
                                            <p:fltVal val="0"/>
                                          </p:val>
                                        </p:tav>
                                        <p:tav tm="100000">
                                          <p:val>
                                            <p:strVal val="#ppt_w"/>
                                          </p:val>
                                        </p:tav>
                                      </p:tavLst>
                                    </p:anim>
                                    <p:anim calcmode="lin" valueType="num">
                                      <p:cBhvr>
                                        <p:cTn id="26" dur="500" fill="hold"/>
                                        <p:tgtEl>
                                          <p:spTgt spid="38922"/>
                                        </p:tgtEl>
                                        <p:attrNameLst>
                                          <p:attrName>ppt_h</p:attrName>
                                        </p:attrNameLst>
                                      </p:cBhvr>
                                      <p:tavLst>
                                        <p:tav tm="0">
                                          <p:val>
                                            <p:fltVal val="0"/>
                                          </p:val>
                                        </p:tav>
                                        <p:tav tm="100000">
                                          <p:val>
                                            <p:strVal val="#ppt_h"/>
                                          </p:val>
                                        </p:tav>
                                      </p:tavLst>
                                    </p:anim>
                                    <p:anim calcmode="lin" valueType="num">
                                      <p:cBhvr>
                                        <p:cTn id="27" dur="500" fill="hold"/>
                                        <p:tgtEl>
                                          <p:spTgt spid="38922"/>
                                        </p:tgtEl>
                                        <p:attrNameLst>
                                          <p:attrName>style.rotation</p:attrName>
                                        </p:attrNameLst>
                                      </p:cBhvr>
                                      <p:tavLst>
                                        <p:tav tm="0">
                                          <p:val>
                                            <p:fltVal val="360"/>
                                          </p:val>
                                        </p:tav>
                                        <p:tav tm="100000">
                                          <p:val>
                                            <p:fltVal val="0"/>
                                          </p:val>
                                        </p:tav>
                                      </p:tavLst>
                                    </p:anim>
                                    <p:animEffect transition="in" filter="fade">
                                      <p:cBhvr>
                                        <p:cTn id="28" dur="500"/>
                                        <p:tgtEl>
                                          <p:spTgt spid="38922"/>
                                        </p:tgtEl>
                                      </p:cBhvr>
                                    </p:animEffect>
                                  </p:childTnLst>
                                </p:cTn>
                              </p:par>
                            </p:childTnLst>
                          </p:cTn>
                        </p:par>
                        <p:par>
                          <p:cTn id="29" fill="hold">
                            <p:stCondLst>
                              <p:cond delay="2750"/>
                            </p:stCondLst>
                            <p:childTnLst>
                              <p:par>
                                <p:cTn id="30" presetID="12" presetClass="entr" presetSubtype="4" fill="hold" nodeType="afterEffect">
                                  <p:stCondLst>
                                    <p:cond delay="0"/>
                                  </p:stCondLst>
                                  <p:childTnLst>
                                    <p:set>
                                      <p:cBhvr>
                                        <p:cTn id="31" dur="1" fill="hold">
                                          <p:stCondLst>
                                            <p:cond delay="0"/>
                                          </p:stCondLst>
                                        </p:cTn>
                                        <p:tgtEl>
                                          <p:spTgt spid="73"/>
                                        </p:tgtEl>
                                        <p:attrNameLst>
                                          <p:attrName>style.visibility</p:attrName>
                                        </p:attrNameLst>
                                      </p:cBhvr>
                                      <p:to>
                                        <p:strVal val="visible"/>
                                      </p:to>
                                    </p:set>
                                    <p:anim calcmode="lin" valueType="num">
                                      <p:cBhvr additive="base">
                                        <p:cTn id="32" dur="500"/>
                                        <p:tgtEl>
                                          <p:spTgt spid="73"/>
                                        </p:tgtEl>
                                        <p:attrNameLst>
                                          <p:attrName>ppt_y</p:attrName>
                                        </p:attrNameLst>
                                      </p:cBhvr>
                                      <p:tavLst>
                                        <p:tav tm="0">
                                          <p:val>
                                            <p:strVal val="#ppt_y+#ppt_h*1.125000"/>
                                          </p:val>
                                        </p:tav>
                                        <p:tav tm="100000">
                                          <p:val>
                                            <p:strVal val="#ppt_y"/>
                                          </p:val>
                                        </p:tav>
                                      </p:tavLst>
                                    </p:anim>
                                    <p:animEffect transition="in" filter="wipe(up)">
                                      <p:cBhvr>
                                        <p:cTn id="33"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C:\Users\Administrator\Desktop\微立体创业计划\002.png"/>
          <p:cNvPicPr>
            <a:picLocks noChangeAspect="1" noChangeArrowheads="1"/>
          </p:cNvPicPr>
          <p:nvPr/>
        </p:nvPicPr>
        <p:blipFill>
          <a:blip r:embed="rId3"/>
          <a:srcRect/>
          <a:stretch>
            <a:fillRect/>
          </a:stretch>
        </p:blipFill>
        <p:spPr bwMode="auto">
          <a:xfrm>
            <a:off x="193675" y="115888"/>
            <a:ext cx="935038" cy="936625"/>
          </a:xfrm>
          <a:prstGeom prst="rect">
            <a:avLst/>
          </a:prstGeom>
          <a:noFill/>
          <a:effectLst>
            <a:outerShdw blurRad="292100" dist="177800" dir="2460000" sx="99000" sy="99000" algn="l" rotWithShape="0">
              <a:prstClr val="black">
                <a:alpha val="39000"/>
              </a:prstClr>
            </a:outerShdw>
          </a:effectLst>
          <a:extLst/>
        </p:spPr>
      </p:pic>
      <p:sp>
        <p:nvSpPr>
          <p:cNvPr id="15" name="TextBox 14"/>
          <p:cNvSpPr txBox="1">
            <a:spLocks noChangeArrowheads="1"/>
          </p:cNvSpPr>
          <p:nvPr/>
        </p:nvSpPr>
        <p:spPr bwMode="auto">
          <a:xfrm>
            <a:off x="1128713" y="404813"/>
            <a:ext cx="2241550" cy="366712"/>
          </a:xfrm>
          <a:prstGeom prst="rect">
            <a:avLst/>
          </a:prstGeom>
          <a:noFill/>
          <a:ln w="9525">
            <a:noFill/>
            <a:miter lim="800000"/>
            <a:headEnd/>
            <a:tailEnd/>
          </a:ln>
        </p:spPr>
        <p:txBody>
          <a:bodyPr wrap="none">
            <a:spAutoFit/>
          </a:bodyPr>
          <a:lstStyle/>
          <a:p>
            <a:r>
              <a:rPr lang="zh-CN" altLang="en-US" b="1">
                <a:solidFill>
                  <a:srgbClr val="0070C0"/>
                </a:solidFill>
                <a:latin typeface="微软雅黑" pitchFamily="34" charset="-122"/>
                <a:ea typeface="微软雅黑" pitchFamily="34" charset="-122"/>
                <a:sym typeface="Arial" charset="0"/>
              </a:rPr>
              <a:t>普通任务之买入案例</a:t>
            </a:r>
            <a:endParaRPr lang="zh-CN" altLang="en-US" baseline="-3000">
              <a:solidFill>
                <a:srgbClr val="7F7F7F"/>
              </a:solidFill>
              <a:latin typeface="微软雅黑" pitchFamily="34" charset="-122"/>
              <a:ea typeface="微软雅黑" pitchFamily="34" charset="-122"/>
              <a:sym typeface="Arial" charset="0"/>
            </a:endParaRPr>
          </a:p>
        </p:txBody>
      </p:sp>
      <p:grpSp>
        <p:nvGrpSpPr>
          <p:cNvPr id="57" name="组合 56"/>
          <p:cNvGrpSpPr>
            <a:grpSpLocks/>
          </p:cNvGrpSpPr>
          <p:nvPr/>
        </p:nvGrpSpPr>
        <p:grpSpPr bwMode="auto">
          <a:xfrm>
            <a:off x="10201275" y="1557338"/>
            <a:ext cx="1724025" cy="4424362"/>
            <a:chOff x="3451161" y="3849925"/>
            <a:chExt cx="1725052" cy="4427985"/>
          </a:xfrm>
        </p:grpSpPr>
        <p:sp>
          <p:nvSpPr>
            <p:cNvPr id="40966" name="文本框 39"/>
            <p:cNvSpPr txBox="1">
              <a:spLocks noChangeArrowheads="1"/>
            </p:cNvSpPr>
            <p:nvPr/>
          </p:nvSpPr>
          <p:spPr bwMode="auto">
            <a:xfrm>
              <a:off x="3451161" y="3849925"/>
              <a:ext cx="1725052" cy="368602"/>
            </a:xfrm>
            <a:prstGeom prst="rect">
              <a:avLst/>
            </a:prstGeom>
            <a:noFill/>
            <a:ln w="9525">
              <a:noFill/>
              <a:miter lim="800000"/>
              <a:headEnd/>
              <a:tailEnd/>
            </a:ln>
          </p:spPr>
          <p:txBody>
            <a:bodyPr>
              <a:spAutoFit/>
            </a:bodyPr>
            <a:lstStyle/>
            <a:p>
              <a:r>
                <a:rPr lang="zh-CN" altLang="en-US" b="1">
                  <a:solidFill>
                    <a:srgbClr val="FD0101"/>
                  </a:solidFill>
                  <a:latin typeface="微软雅黑" pitchFamily="34" charset="-122"/>
                  <a:ea typeface="微软雅黑" pitchFamily="34" charset="-122"/>
                </a:rPr>
                <a:t>买入案例</a:t>
              </a:r>
            </a:p>
          </p:txBody>
        </p:sp>
        <p:sp>
          <p:nvSpPr>
            <p:cNvPr id="40967" name="文本框 40"/>
            <p:cNvSpPr txBox="1">
              <a:spLocks noChangeArrowheads="1"/>
            </p:cNvSpPr>
            <p:nvPr/>
          </p:nvSpPr>
          <p:spPr bwMode="auto">
            <a:xfrm>
              <a:off x="3457515" y="4166096"/>
              <a:ext cx="1718698" cy="4111814"/>
            </a:xfrm>
            <a:prstGeom prst="rect">
              <a:avLst/>
            </a:prstGeom>
            <a:noFill/>
            <a:ln w="9525">
              <a:noFill/>
              <a:miter lim="800000"/>
              <a:headEnd/>
              <a:tailEnd/>
            </a:ln>
          </p:spPr>
          <p:txBody>
            <a:bodyPr>
              <a:spAutoFit/>
            </a:bodyPr>
            <a:lstStyle/>
            <a:p>
              <a:pPr algn="just"/>
              <a:r>
                <a:rPr lang="zh-CN" altLang="en-US" sz="1200">
                  <a:latin typeface="微软雅黑" pitchFamily="34" charset="-122"/>
                  <a:ea typeface="微软雅黑" pitchFamily="34" charset="-122"/>
                </a:rPr>
                <a:t>用户小刘当前准备买入股票</a:t>
              </a:r>
              <a:r>
                <a:rPr lang="en-US" altLang="zh-CN" sz="1200">
                  <a:latin typeface="微软雅黑" pitchFamily="34" charset="-122"/>
                  <a:ea typeface="微软雅黑" pitchFamily="34" charset="-122"/>
                </a:rPr>
                <a:t>A</a:t>
              </a:r>
              <a:r>
                <a:rPr lang="zh-CN" altLang="en-US" sz="1200">
                  <a:latin typeface="微软雅黑" pitchFamily="34" charset="-122"/>
                  <a:ea typeface="微软雅黑" pitchFamily="34" charset="-122"/>
                </a:rPr>
                <a:t>。</a:t>
              </a:r>
            </a:p>
            <a:p>
              <a:pPr algn="just"/>
              <a:endParaRPr lang="zh-CN" altLang="en-US" sz="1200">
                <a:latin typeface="微软雅黑" pitchFamily="34" charset="-122"/>
                <a:ea typeface="微软雅黑" pitchFamily="34" charset="-122"/>
              </a:endParaRPr>
            </a:p>
            <a:p>
              <a:pPr algn="just"/>
              <a:r>
                <a:rPr lang="zh-CN" altLang="en-US" sz="1200">
                  <a:latin typeface="微软雅黑" pitchFamily="34" charset="-122"/>
                  <a:ea typeface="微软雅黑" pitchFamily="34" charset="-122"/>
                </a:rPr>
                <a:t>那么小刘将可以提前进行以下三种方式的买入设置</a:t>
              </a:r>
            </a:p>
            <a:p>
              <a:pPr algn="just"/>
              <a:endParaRPr lang="en-US" altLang="zh-CN" sz="1200">
                <a:latin typeface="微软雅黑" pitchFamily="34" charset="-122"/>
                <a:ea typeface="微软雅黑" pitchFamily="34" charset="-122"/>
              </a:endParaRPr>
            </a:p>
            <a:p>
              <a:pPr algn="just"/>
              <a:r>
                <a:rPr lang="en-US" altLang="zh-CN" sz="1200">
                  <a:latin typeface="微软雅黑" pitchFamily="34" charset="-122"/>
                  <a:ea typeface="微软雅黑" pitchFamily="34" charset="-122"/>
                </a:rPr>
                <a:t>1</a:t>
              </a:r>
              <a:r>
                <a:rPr lang="zh-CN" altLang="en-US" sz="1200">
                  <a:latin typeface="微软雅黑" pitchFamily="34" charset="-122"/>
                  <a:ea typeface="微软雅黑" pitchFamily="34" charset="-122"/>
                </a:rPr>
                <a:t>、股价跌到</a:t>
              </a:r>
              <a:r>
                <a:rPr lang="en-US" altLang="zh-CN" sz="1200">
                  <a:latin typeface="微软雅黑" pitchFamily="34" charset="-122"/>
                  <a:ea typeface="微软雅黑" pitchFamily="34" charset="-122"/>
                </a:rPr>
                <a:t>9.8</a:t>
              </a:r>
              <a:r>
                <a:rPr lang="zh-CN" altLang="en-US" sz="1200">
                  <a:latin typeface="微软雅黑" pitchFamily="34" charset="-122"/>
                  <a:ea typeface="微软雅黑" pitchFamily="34" charset="-122"/>
                </a:rPr>
                <a:t>元后立刻买入</a:t>
              </a:r>
            </a:p>
            <a:p>
              <a:pPr algn="just"/>
              <a:endParaRPr lang="zh-CN" altLang="en-US" sz="1200">
                <a:latin typeface="微软雅黑" pitchFamily="34" charset="-122"/>
                <a:ea typeface="微软雅黑" pitchFamily="34" charset="-122"/>
              </a:endParaRPr>
            </a:p>
            <a:p>
              <a:pPr algn="just"/>
              <a:r>
                <a:rPr lang="en-US" altLang="zh-CN" sz="1200">
                  <a:latin typeface="微软雅黑" pitchFamily="34" charset="-122"/>
                  <a:ea typeface="微软雅黑" pitchFamily="34" charset="-122"/>
                </a:rPr>
                <a:t>2</a:t>
              </a:r>
              <a:r>
                <a:rPr lang="zh-CN" altLang="en-US" sz="1200">
                  <a:latin typeface="微软雅黑" pitchFamily="34" charset="-122"/>
                  <a:ea typeface="微软雅黑" pitchFamily="34" charset="-122"/>
                </a:rPr>
                <a:t>、股价跌破</a:t>
              </a:r>
              <a:r>
                <a:rPr lang="en-US" altLang="zh-CN" sz="1200">
                  <a:latin typeface="微软雅黑" pitchFamily="34" charset="-122"/>
                  <a:ea typeface="微软雅黑" pitchFamily="34" charset="-122"/>
                </a:rPr>
                <a:t>9.8</a:t>
              </a:r>
              <a:r>
                <a:rPr lang="zh-CN" altLang="en-US" sz="1200">
                  <a:latin typeface="微软雅黑" pitchFamily="34" charset="-122"/>
                  <a:ea typeface="微软雅黑" pitchFamily="34" charset="-122"/>
                </a:rPr>
                <a:t>后等待股价从最低点反弹</a:t>
              </a:r>
              <a:r>
                <a:rPr lang="en-US" altLang="zh-CN" sz="1200">
                  <a:latin typeface="微软雅黑" pitchFamily="34" charset="-122"/>
                  <a:ea typeface="微软雅黑" pitchFamily="34" charset="-122"/>
                </a:rPr>
                <a:t>1.8%</a:t>
              </a:r>
              <a:r>
                <a:rPr lang="zh-CN" altLang="en-US" sz="1200">
                  <a:latin typeface="微软雅黑" pitchFamily="34" charset="-122"/>
                  <a:ea typeface="微软雅黑" pitchFamily="34" charset="-122"/>
                </a:rPr>
                <a:t>后买入，其中最低点由系统自动判断</a:t>
              </a:r>
              <a:endParaRPr lang="en-US" altLang="zh-CN" sz="1200">
                <a:latin typeface="微软雅黑" pitchFamily="34" charset="-122"/>
                <a:ea typeface="微软雅黑" pitchFamily="34" charset="-122"/>
              </a:endParaRPr>
            </a:p>
            <a:p>
              <a:pPr algn="just"/>
              <a:endParaRPr lang="zh-CN" altLang="en-US" sz="1200">
                <a:latin typeface="微软雅黑" pitchFamily="34" charset="-122"/>
                <a:ea typeface="微软雅黑" pitchFamily="34" charset="-122"/>
              </a:endParaRPr>
            </a:p>
            <a:p>
              <a:pPr algn="just"/>
              <a:r>
                <a:rPr lang="en-US" altLang="zh-CN" sz="1200">
                  <a:latin typeface="微软雅黑" pitchFamily="34" charset="-122"/>
                  <a:ea typeface="微软雅黑" pitchFamily="34" charset="-122"/>
                </a:rPr>
                <a:t>3</a:t>
              </a:r>
              <a:r>
                <a:rPr lang="zh-CN" altLang="en-US" sz="1200">
                  <a:latin typeface="微软雅黑" pitchFamily="34" charset="-122"/>
                  <a:ea typeface="微软雅黑" pitchFamily="34" charset="-122"/>
                </a:rPr>
                <a:t>、股价跌破</a:t>
              </a:r>
              <a:r>
                <a:rPr lang="en-US" altLang="zh-CN" sz="1200">
                  <a:latin typeface="微软雅黑" pitchFamily="34" charset="-122"/>
                  <a:ea typeface="微软雅黑" pitchFamily="34" charset="-122"/>
                </a:rPr>
                <a:t>9.8</a:t>
              </a:r>
              <a:r>
                <a:rPr lang="zh-CN" altLang="en-US" sz="1200">
                  <a:latin typeface="微软雅黑" pitchFamily="34" charset="-122"/>
                  <a:ea typeface="微软雅黑" pitchFamily="34" charset="-122"/>
                </a:rPr>
                <a:t>后等待股价反弹至</a:t>
              </a:r>
              <a:r>
                <a:rPr lang="en-US" altLang="zh-CN" sz="1200">
                  <a:latin typeface="微软雅黑" pitchFamily="34" charset="-122"/>
                  <a:ea typeface="微软雅黑" pitchFamily="34" charset="-122"/>
                </a:rPr>
                <a:t>9.95</a:t>
              </a:r>
              <a:r>
                <a:rPr lang="zh-CN" altLang="en-US" sz="1200">
                  <a:latin typeface="微软雅黑" pitchFamily="34" charset="-122"/>
                  <a:ea typeface="微软雅黑" pitchFamily="34" charset="-122"/>
                </a:rPr>
                <a:t>元后买入</a:t>
              </a:r>
            </a:p>
            <a:p>
              <a:pPr algn="just"/>
              <a:endParaRPr lang="zh-CN" altLang="en-US" sz="1200">
                <a:latin typeface="微软雅黑" pitchFamily="34" charset="-122"/>
                <a:ea typeface="微软雅黑" pitchFamily="34" charset="-122"/>
              </a:endParaRPr>
            </a:p>
            <a:p>
              <a:pPr algn="just"/>
              <a:r>
                <a:rPr lang="zh-CN" altLang="en-US" sz="1200">
                  <a:latin typeface="微软雅黑" pitchFamily="34" charset="-122"/>
                  <a:ea typeface="微软雅黑" pitchFamily="34" charset="-122"/>
                </a:rPr>
                <a:t>上涨方向买入：涨到指定价格买入即可，不再演示</a:t>
              </a:r>
            </a:p>
          </p:txBody>
        </p:sp>
      </p:grpSp>
      <p:pic>
        <p:nvPicPr>
          <p:cNvPr id="95241" name="Picture 9"/>
          <p:cNvPicPr>
            <a:picLocks noChangeAspect="1" noChangeArrowheads="1"/>
          </p:cNvPicPr>
          <p:nvPr/>
        </p:nvPicPr>
        <p:blipFill>
          <a:blip r:embed="rId4"/>
          <a:srcRect/>
          <a:stretch>
            <a:fillRect/>
          </a:stretch>
        </p:blipFill>
        <p:spPr bwMode="auto">
          <a:xfrm>
            <a:off x="193675" y="1196975"/>
            <a:ext cx="9936163" cy="5197475"/>
          </a:xfrm>
          <a:prstGeom prst="rect">
            <a:avLst/>
          </a:prstGeom>
          <a:noFill/>
          <a:ln w="9525">
            <a:noFill/>
            <a:miter lim="800000"/>
            <a:headEnd/>
            <a:tailEnd/>
          </a:ln>
        </p:spPr>
      </p:pic>
      <p:sp>
        <p:nvSpPr>
          <p:cNvPr id="73" name="KSO_Shape"/>
          <p:cNvSpPr>
            <a:spLocks/>
          </p:cNvSpPr>
          <p:nvPr/>
        </p:nvSpPr>
        <p:spPr bwMode="auto">
          <a:xfrm>
            <a:off x="409575" y="404813"/>
            <a:ext cx="576263" cy="4318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008AF2"/>
              </a:solidFill>
              <a:latin typeface="+mn-lt"/>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anim calcmode="lin" valueType="num">
                                      <p:cBhvr>
                                        <p:cTn id="8" dur="250" fill="hold"/>
                                        <p:tgtEl>
                                          <p:spTgt spid="9"/>
                                        </p:tgtEl>
                                        <p:attrNameLst>
                                          <p:attrName>ppt_x</p:attrName>
                                        </p:attrNameLst>
                                      </p:cBhvr>
                                      <p:tavLst>
                                        <p:tav tm="0">
                                          <p:val>
                                            <p:strVal val="#ppt_x"/>
                                          </p:val>
                                        </p:tav>
                                        <p:tav tm="100000">
                                          <p:val>
                                            <p:strVal val="#ppt_x"/>
                                          </p:val>
                                        </p:tav>
                                      </p:tavLst>
                                    </p:anim>
                                    <p:anim calcmode="lin" valueType="num">
                                      <p:cBhvr>
                                        <p:cTn id="9" dur="25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1" decel="10000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0-#ppt_h/2"/>
                                          </p:val>
                                        </p:tav>
                                        <p:tav tm="100000">
                                          <p:val>
                                            <p:strVal val="#ppt_y"/>
                                          </p:val>
                                        </p:tav>
                                      </p:tavLst>
                                    </p:anim>
                                  </p:childTnLst>
                                </p:cTn>
                              </p:par>
                            </p:childTnLst>
                          </p:cTn>
                        </p:par>
                        <p:par>
                          <p:cTn id="14" fill="hold">
                            <p:stCondLst>
                              <p:cond delay="750"/>
                            </p:stCondLst>
                            <p:childTnLst>
                              <p:par>
                                <p:cTn id="15" presetID="15" presetClass="entr" presetSubtype="0" fill="hold" nodeType="afterEffect">
                                  <p:stCondLst>
                                    <p:cond delay="0"/>
                                  </p:stCondLst>
                                  <p:childTnLst>
                                    <p:set>
                                      <p:cBhvr>
                                        <p:cTn id="16" dur="1" fill="hold">
                                          <p:stCondLst>
                                            <p:cond delay="0"/>
                                          </p:stCondLst>
                                        </p:cTn>
                                        <p:tgtEl>
                                          <p:spTgt spid="95241"/>
                                        </p:tgtEl>
                                        <p:attrNameLst>
                                          <p:attrName>style.visibility</p:attrName>
                                        </p:attrNameLst>
                                      </p:cBhvr>
                                      <p:to>
                                        <p:strVal val="visible"/>
                                      </p:to>
                                    </p:set>
                                    <p:anim calcmode="lin" valueType="num">
                                      <p:cBhvr>
                                        <p:cTn id="17" dur="1000" fill="hold"/>
                                        <p:tgtEl>
                                          <p:spTgt spid="95241"/>
                                        </p:tgtEl>
                                        <p:attrNameLst>
                                          <p:attrName>ppt_w</p:attrName>
                                        </p:attrNameLst>
                                      </p:cBhvr>
                                      <p:tavLst>
                                        <p:tav tm="0">
                                          <p:val>
                                            <p:fltVal val="0"/>
                                          </p:val>
                                        </p:tav>
                                        <p:tav tm="100000">
                                          <p:val>
                                            <p:strVal val="#ppt_w"/>
                                          </p:val>
                                        </p:tav>
                                      </p:tavLst>
                                    </p:anim>
                                    <p:anim calcmode="lin" valueType="num">
                                      <p:cBhvr>
                                        <p:cTn id="18" dur="1000" fill="hold"/>
                                        <p:tgtEl>
                                          <p:spTgt spid="95241"/>
                                        </p:tgtEl>
                                        <p:attrNameLst>
                                          <p:attrName>ppt_h</p:attrName>
                                        </p:attrNameLst>
                                      </p:cBhvr>
                                      <p:tavLst>
                                        <p:tav tm="0">
                                          <p:val>
                                            <p:fltVal val="0"/>
                                          </p:val>
                                        </p:tav>
                                        <p:tav tm="100000">
                                          <p:val>
                                            <p:strVal val="#ppt_h"/>
                                          </p:val>
                                        </p:tav>
                                      </p:tavLst>
                                    </p:anim>
                                    <p:anim calcmode="lin" valueType="num">
                                      <p:cBhvr>
                                        <p:cTn id="19" dur="1000" fill="hold"/>
                                        <p:tgtEl>
                                          <p:spTgt spid="95241"/>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95241"/>
                                        </p:tgtEl>
                                        <p:attrNameLst>
                                          <p:attrName>ppt_y</p:attrName>
                                        </p:attrNameLst>
                                      </p:cBhvr>
                                      <p:tavLst>
                                        <p:tav tm="0" fmla="#ppt_y+(sin(-2*pi*(1-$))*-#ppt_x+cos(-2*pi*(1-$))*(1-#ppt_y))*(1-$)">
                                          <p:val>
                                            <p:fltVal val="0"/>
                                          </p:val>
                                        </p:tav>
                                        <p:tav tm="100000">
                                          <p:val>
                                            <p:fltVal val="1"/>
                                          </p:val>
                                        </p:tav>
                                      </p:tavLst>
                                    </p:anim>
                                  </p:childTnLst>
                                </p:cTn>
                              </p:par>
                            </p:childTnLst>
                          </p:cTn>
                        </p:par>
                        <p:par>
                          <p:cTn id="21" fill="hold">
                            <p:stCondLst>
                              <p:cond delay="1750"/>
                            </p:stCondLst>
                            <p:childTnLst>
                              <p:par>
                                <p:cTn id="22" presetID="42" presetClass="entr" presetSubtype="0" fill="hold" nodeType="afterEffect">
                                  <p:stCondLst>
                                    <p:cond delay="0"/>
                                  </p:stCondLst>
                                  <p:childTnLst>
                                    <p:set>
                                      <p:cBhvr>
                                        <p:cTn id="23" dur="1" fill="hold">
                                          <p:stCondLst>
                                            <p:cond delay="0"/>
                                          </p:stCondLst>
                                        </p:cTn>
                                        <p:tgtEl>
                                          <p:spTgt spid="57"/>
                                        </p:tgtEl>
                                        <p:attrNameLst>
                                          <p:attrName>style.visibility</p:attrName>
                                        </p:attrNameLst>
                                      </p:cBhvr>
                                      <p:to>
                                        <p:strVal val="visible"/>
                                      </p:to>
                                    </p:set>
                                    <p:animEffect transition="in" filter="fade">
                                      <p:cBhvr>
                                        <p:cTn id="24" dur="1000"/>
                                        <p:tgtEl>
                                          <p:spTgt spid="57"/>
                                        </p:tgtEl>
                                      </p:cBhvr>
                                    </p:animEffect>
                                    <p:anim calcmode="lin" valueType="num">
                                      <p:cBhvr>
                                        <p:cTn id="25" dur="1000" fill="hold"/>
                                        <p:tgtEl>
                                          <p:spTgt spid="57"/>
                                        </p:tgtEl>
                                        <p:attrNameLst>
                                          <p:attrName>ppt_x</p:attrName>
                                        </p:attrNameLst>
                                      </p:cBhvr>
                                      <p:tavLst>
                                        <p:tav tm="0">
                                          <p:val>
                                            <p:strVal val="#ppt_x"/>
                                          </p:val>
                                        </p:tav>
                                        <p:tav tm="100000">
                                          <p:val>
                                            <p:strVal val="#ppt_x"/>
                                          </p:val>
                                        </p:tav>
                                      </p:tavLst>
                                    </p:anim>
                                    <p:anim calcmode="lin" valueType="num">
                                      <p:cBhvr>
                                        <p:cTn id="26" dur="1000" fill="hold"/>
                                        <p:tgtEl>
                                          <p:spTgt spid="57"/>
                                        </p:tgtEl>
                                        <p:attrNameLst>
                                          <p:attrName>ppt_y</p:attrName>
                                        </p:attrNameLst>
                                      </p:cBhvr>
                                      <p:tavLst>
                                        <p:tav tm="0">
                                          <p:val>
                                            <p:strVal val="#ppt_y+.1"/>
                                          </p:val>
                                        </p:tav>
                                        <p:tav tm="100000">
                                          <p:val>
                                            <p:strVal val="#ppt_y"/>
                                          </p:val>
                                        </p:tav>
                                      </p:tavLst>
                                    </p:anim>
                                  </p:childTnLst>
                                </p:cTn>
                              </p:par>
                            </p:childTnLst>
                          </p:cTn>
                        </p:par>
                        <p:par>
                          <p:cTn id="27" fill="hold">
                            <p:stCondLst>
                              <p:cond delay="2750"/>
                            </p:stCondLst>
                            <p:childTnLst>
                              <p:par>
                                <p:cTn id="28" presetID="12" presetClass="entr" presetSubtype="4" fill="hold" nodeType="afterEffect">
                                  <p:stCondLst>
                                    <p:cond delay="0"/>
                                  </p:stCondLst>
                                  <p:childTnLst>
                                    <p:set>
                                      <p:cBhvr>
                                        <p:cTn id="29" dur="1" fill="hold">
                                          <p:stCondLst>
                                            <p:cond delay="0"/>
                                          </p:stCondLst>
                                        </p:cTn>
                                        <p:tgtEl>
                                          <p:spTgt spid="73"/>
                                        </p:tgtEl>
                                        <p:attrNameLst>
                                          <p:attrName>style.visibility</p:attrName>
                                        </p:attrNameLst>
                                      </p:cBhvr>
                                      <p:to>
                                        <p:strVal val="visible"/>
                                      </p:to>
                                    </p:set>
                                    <p:anim calcmode="lin" valueType="num">
                                      <p:cBhvr additive="base">
                                        <p:cTn id="30" dur="500"/>
                                        <p:tgtEl>
                                          <p:spTgt spid="73"/>
                                        </p:tgtEl>
                                        <p:attrNameLst>
                                          <p:attrName>ppt_y</p:attrName>
                                        </p:attrNameLst>
                                      </p:cBhvr>
                                      <p:tavLst>
                                        <p:tav tm="0">
                                          <p:val>
                                            <p:strVal val="#ppt_y+#ppt_h*1.125000"/>
                                          </p:val>
                                        </p:tav>
                                        <p:tav tm="100000">
                                          <p:val>
                                            <p:strVal val="#ppt_y"/>
                                          </p:val>
                                        </p:tav>
                                      </p:tavLst>
                                    </p:anim>
                                    <p:animEffect transition="in" filter="wipe(up)">
                                      <p:cBhvr>
                                        <p:cTn id="31"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1474</TotalTime>
  <Words>5798</Words>
  <Application>Microsoft Office PowerPoint</Application>
  <PresentationFormat>自定义</PresentationFormat>
  <Paragraphs>404</Paragraphs>
  <Slides>48</Slides>
  <Notes>48</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48</vt:i4>
      </vt:variant>
    </vt:vector>
  </HeadingPairs>
  <TitlesOfParts>
    <vt:vector size="60" baseType="lpstr">
      <vt:lpstr>Gill Sans</vt:lpstr>
      <vt:lpstr>Impact MT Std</vt:lpstr>
      <vt:lpstr>Roboto condensed</vt:lpstr>
      <vt:lpstr>方正兰亭黑_GBK</vt:lpstr>
      <vt:lpstr>方正兰亭黑简体</vt:lpstr>
      <vt:lpstr>方正兰亭细黑_GBK_M</vt:lpstr>
      <vt:lpstr>宋体</vt:lpstr>
      <vt:lpstr>微软雅黑</vt:lpstr>
      <vt:lpstr>幼圆</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微立体</dc:title>
  <dc:creator>第一PPT</dc:creator>
  <cp:keywords>www.1ppt.com</cp:keywords>
  <dc:description>www.1ppt.com</dc:description>
  <cp:lastModifiedBy>adminstartor</cp:lastModifiedBy>
  <cp:revision>271</cp:revision>
  <dcterms:created xsi:type="dcterms:W3CDTF">2016-03-04T02:23:24Z</dcterms:created>
  <dcterms:modified xsi:type="dcterms:W3CDTF">2018-07-14T08:43:16Z</dcterms:modified>
</cp:coreProperties>
</file>