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64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9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ABDB1A9-79D0-468C-9A1F-8DA69F9D6C2E}" type="doc">
      <dgm:prSet loTypeId="urn:microsoft.com/office/officeart/2005/8/layout/radial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7CDA1F6-3442-47F0-8ED9-77BD39E6104B}">
      <dgm:prSet phldrT="[文本]"/>
      <dgm:spPr/>
      <dgm:t>
        <a:bodyPr/>
        <a:lstStyle/>
        <a:p>
          <a:r>
            <a:rPr lang="zh-CN" altLang="en-US" dirty="0"/>
            <a:t>学校分班完成后点击导出按钮</a:t>
          </a:r>
        </a:p>
      </dgm:t>
    </dgm:pt>
    <dgm:pt modelId="{B2098947-37DD-4C7E-8EDF-FC043E59F876}" type="parTrans" cxnId="{04F6A94B-087F-4381-B4AA-54A095CC5C8B}">
      <dgm:prSet/>
      <dgm:spPr/>
      <dgm:t>
        <a:bodyPr/>
        <a:lstStyle/>
        <a:p>
          <a:endParaRPr lang="zh-CN" altLang="en-US"/>
        </a:p>
      </dgm:t>
    </dgm:pt>
    <dgm:pt modelId="{9A2DD61B-2F1C-4698-A1EB-C17826A6A7F0}" type="sibTrans" cxnId="{04F6A94B-087F-4381-B4AA-54A095CC5C8B}">
      <dgm:prSet/>
      <dgm:spPr/>
      <dgm:t>
        <a:bodyPr/>
        <a:lstStyle/>
        <a:p>
          <a:endParaRPr lang="zh-CN" altLang="en-US"/>
        </a:p>
      </dgm:t>
    </dgm:pt>
    <dgm:pt modelId="{DED65731-314D-46D4-ADE4-ADDA9C32936E}">
      <dgm:prSet phldrT="[文本]"/>
      <dgm:spPr/>
      <dgm:t>
        <a:bodyPr/>
        <a:lstStyle/>
        <a:p>
          <a:r>
            <a:rPr lang="zh-CN" altLang="en-US" dirty="0"/>
            <a:t>教育局指定位置同时生成一份</a:t>
          </a:r>
          <a:r>
            <a:rPr lang="en-US" altLang="zh-CN" dirty="0"/>
            <a:t>excel</a:t>
          </a:r>
          <a:r>
            <a:rPr lang="zh-CN" altLang="en-US" dirty="0"/>
            <a:t>表</a:t>
          </a:r>
        </a:p>
      </dgm:t>
    </dgm:pt>
    <dgm:pt modelId="{A31E319A-FB0D-4DD8-ABC2-8D7C15C4B5BB}" type="parTrans" cxnId="{893BBB5E-8709-40DD-AEF3-8C68A458BD61}">
      <dgm:prSet/>
      <dgm:spPr/>
      <dgm:t>
        <a:bodyPr/>
        <a:lstStyle/>
        <a:p>
          <a:endParaRPr lang="zh-CN" altLang="en-US"/>
        </a:p>
      </dgm:t>
    </dgm:pt>
    <dgm:pt modelId="{A70C72FE-060E-4B92-9442-E054B189C9D9}" type="sibTrans" cxnId="{893BBB5E-8709-40DD-AEF3-8C68A458BD61}">
      <dgm:prSet/>
      <dgm:spPr/>
      <dgm:t>
        <a:bodyPr/>
        <a:lstStyle/>
        <a:p>
          <a:endParaRPr lang="zh-CN" altLang="en-US"/>
        </a:p>
      </dgm:t>
    </dgm:pt>
    <dgm:pt modelId="{779923BD-5EB4-40DE-AC6B-69F2484814EF}">
      <dgm:prSet phldrT="[文本]"/>
      <dgm:spPr/>
      <dgm:t>
        <a:bodyPr/>
        <a:lstStyle/>
        <a:p>
          <a:r>
            <a:rPr lang="zh-CN" altLang="en-US" dirty="0"/>
            <a:t>本地一份</a:t>
          </a:r>
          <a:r>
            <a:rPr lang="en-US" altLang="zh-CN" dirty="0"/>
            <a:t>excel</a:t>
          </a:r>
          <a:r>
            <a:rPr lang="zh-CN" altLang="en-US" dirty="0"/>
            <a:t>表</a:t>
          </a:r>
        </a:p>
      </dgm:t>
    </dgm:pt>
    <dgm:pt modelId="{02690EC0-DBFB-4BA4-9535-82B075CB9C5F}" type="parTrans" cxnId="{6C5EA4E0-0B82-4689-8E1C-B35F112E92AC}">
      <dgm:prSet/>
      <dgm:spPr/>
      <dgm:t>
        <a:bodyPr/>
        <a:lstStyle/>
        <a:p>
          <a:endParaRPr lang="zh-CN" altLang="en-US"/>
        </a:p>
      </dgm:t>
    </dgm:pt>
    <dgm:pt modelId="{A71CA5B8-9EE9-4ACE-90C4-565D307A15BA}" type="sibTrans" cxnId="{6C5EA4E0-0B82-4689-8E1C-B35F112E92AC}">
      <dgm:prSet/>
      <dgm:spPr/>
      <dgm:t>
        <a:bodyPr/>
        <a:lstStyle/>
        <a:p>
          <a:endParaRPr lang="zh-CN" altLang="en-US"/>
        </a:p>
      </dgm:t>
    </dgm:pt>
    <dgm:pt modelId="{D8C4FD47-7DDE-47CF-B4E4-782EEC30DA59}">
      <dgm:prSet phldrT="[文本]"/>
      <dgm:spPr/>
      <dgm:t>
        <a:bodyPr/>
        <a:lstStyle/>
        <a:p>
          <a:r>
            <a:rPr lang="zh-CN" altLang="en-US" dirty="0"/>
            <a:t>家长微信端实时查询到结果</a:t>
          </a:r>
        </a:p>
      </dgm:t>
    </dgm:pt>
    <dgm:pt modelId="{D6F1590A-FABC-42A6-BA0E-EF6D0F53EAB4}" type="parTrans" cxnId="{F60BD0FF-3609-4D73-BEC9-1B97ED53E020}">
      <dgm:prSet/>
      <dgm:spPr/>
      <dgm:t>
        <a:bodyPr/>
        <a:lstStyle/>
        <a:p>
          <a:endParaRPr lang="zh-CN" altLang="en-US"/>
        </a:p>
      </dgm:t>
    </dgm:pt>
    <dgm:pt modelId="{AD3575CE-9759-48A7-BD03-A4113AD5654E}" type="sibTrans" cxnId="{F60BD0FF-3609-4D73-BEC9-1B97ED53E020}">
      <dgm:prSet/>
      <dgm:spPr/>
      <dgm:t>
        <a:bodyPr/>
        <a:lstStyle/>
        <a:p>
          <a:endParaRPr lang="zh-CN" altLang="en-US"/>
        </a:p>
      </dgm:t>
    </dgm:pt>
    <dgm:pt modelId="{FC8FFB19-827B-45AE-81FD-924D95FF7830}" type="pres">
      <dgm:prSet presAssocID="{9ABDB1A9-79D0-468C-9A1F-8DA69F9D6C2E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32C17641-5FD5-4C47-BC51-593F9B3CF2A7}" type="pres">
      <dgm:prSet presAssocID="{C7CDA1F6-3442-47F0-8ED9-77BD39E6104B}" presName="centerShape" presStyleLbl="node0" presStyleIdx="0" presStyleCnt="1" custScaleX="116062" custScaleY="109825"/>
      <dgm:spPr/>
      <dgm:t>
        <a:bodyPr/>
        <a:lstStyle/>
        <a:p>
          <a:endParaRPr lang="zh-CN" altLang="en-US"/>
        </a:p>
      </dgm:t>
    </dgm:pt>
    <dgm:pt modelId="{FFEFDF59-9658-4F76-89E1-D71C37DB069B}" type="pres">
      <dgm:prSet presAssocID="{A31E319A-FB0D-4DD8-ABC2-8D7C15C4B5BB}" presName="parTrans" presStyleLbl="sibTrans2D1" presStyleIdx="0" presStyleCnt="3"/>
      <dgm:spPr/>
      <dgm:t>
        <a:bodyPr/>
        <a:lstStyle/>
        <a:p>
          <a:endParaRPr lang="zh-CN" altLang="en-US"/>
        </a:p>
      </dgm:t>
    </dgm:pt>
    <dgm:pt modelId="{6A0A54A3-92A8-42A7-A811-08FAE7F39112}" type="pres">
      <dgm:prSet presAssocID="{A31E319A-FB0D-4DD8-ABC2-8D7C15C4B5BB}" presName="connectorText" presStyleLbl="sibTrans2D1" presStyleIdx="0" presStyleCnt="3"/>
      <dgm:spPr/>
      <dgm:t>
        <a:bodyPr/>
        <a:lstStyle/>
        <a:p>
          <a:endParaRPr lang="zh-CN" altLang="en-US"/>
        </a:p>
      </dgm:t>
    </dgm:pt>
    <dgm:pt modelId="{6E526930-3CD8-48CE-96AA-CEEF7EA29141}" type="pres">
      <dgm:prSet presAssocID="{DED65731-314D-46D4-ADE4-ADDA9C32936E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2CCE6C3-ECE8-4D55-B687-A4FF07C9EC0E}" type="pres">
      <dgm:prSet presAssocID="{02690EC0-DBFB-4BA4-9535-82B075CB9C5F}" presName="parTrans" presStyleLbl="sibTrans2D1" presStyleIdx="1" presStyleCnt="3"/>
      <dgm:spPr/>
      <dgm:t>
        <a:bodyPr/>
        <a:lstStyle/>
        <a:p>
          <a:endParaRPr lang="zh-CN" altLang="en-US"/>
        </a:p>
      </dgm:t>
    </dgm:pt>
    <dgm:pt modelId="{0501BB2D-3281-477E-824B-506C37729BAB}" type="pres">
      <dgm:prSet presAssocID="{02690EC0-DBFB-4BA4-9535-82B075CB9C5F}" presName="connectorText" presStyleLbl="sibTrans2D1" presStyleIdx="1" presStyleCnt="3"/>
      <dgm:spPr/>
      <dgm:t>
        <a:bodyPr/>
        <a:lstStyle/>
        <a:p>
          <a:endParaRPr lang="zh-CN" altLang="en-US"/>
        </a:p>
      </dgm:t>
    </dgm:pt>
    <dgm:pt modelId="{059087A8-270A-4670-B735-0D8CDFE34973}" type="pres">
      <dgm:prSet presAssocID="{779923BD-5EB4-40DE-AC6B-69F2484814EF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FCA68FA-CC51-4D78-97F9-6583F838E815}" type="pres">
      <dgm:prSet presAssocID="{D6F1590A-FABC-42A6-BA0E-EF6D0F53EAB4}" presName="parTrans" presStyleLbl="sibTrans2D1" presStyleIdx="2" presStyleCnt="3"/>
      <dgm:spPr/>
      <dgm:t>
        <a:bodyPr/>
        <a:lstStyle/>
        <a:p>
          <a:endParaRPr lang="zh-CN" altLang="en-US"/>
        </a:p>
      </dgm:t>
    </dgm:pt>
    <dgm:pt modelId="{53D0040D-7527-4F5B-B0F6-B0EF3C271D3C}" type="pres">
      <dgm:prSet presAssocID="{D6F1590A-FABC-42A6-BA0E-EF6D0F53EAB4}" presName="connectorText" presStyleLbl="sibTrans2D1" presStyleIdx="2" presStyleCnt="3"/>
      <dgm:spPr/>
      <dgm:t>
        <a:bodyPr/>
        <a:lstStyle/>
        <a:p>
          <a:endParaRPr lang="zh-CN" altLang="en-US"/>
        </a:p>
      </dgm:t>
    </dgm:pt>
    <dgm:pt modelId="{965EF9BC-C2C8-4D3B-AE61-8A6BE13642B7}" type="pres">
      <dgm:prSet presAssocID="{D8C4FD47-7DDE-47CF-B4E4-782EEC30DA59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54E1B64-7C6E-4900-A7BC-15FDE2ABE0DA}" type="presOf" srcId="{DED65731-314D-46D4-ADE4-ADDA9C32936E}" destId="{6E526930-3CD8-48CE-96AA-CEEF7EA29141}" srcOrd="0" destOrd="0" presId="urn:microsoft.com/office/officeart/2005/8/layout/radial5"/>
    <dgm:cxn modelId="{7EE64393-2179-4CEC-9C45-54BFD16ECA15}" type="presOf" srcId="{02690EC0-DBFB-4BA4-9535-82B075CB9C5F}" destId="{02CCE6C3-ECE8-4D55-B687-A4FF07C9EC0E}" srcOrd="0" destOrd="0" presId="urn:microsoft.com/office/officeart/2005/8/layout/radial5"/>
    <dgm:cxn modelId="{2B276F43-854B-41C1-8407-F434EE35C5AE}" type="presOf" srcId="{9ABDB1A9-79D0-468C-9A1F-8DA69F9D6C2E}" destId="{FC8FFB19-827B-45AE-81FD-924D95FF7830}" srcOrd="0" destOrd="0" presId="urn:microsoft.com/office/officeart/2005/8/layout/radial5"/>
    <dgm:cxn modelId="{872A05F4-5E35-4096-A584-999308114F7C}" type="presOf" srcId="{779923BD-5EB4-40DE-AC6B-69F2484814EF}" destId="{059087A8-270A-4670-B735-0D8CDFE34973}" srcOrd="0" destOrd="0" presId="urn:microsoft.com/office/officeart/2005/8/layout/radial5"/>
    <dgm:cxn modelId="{04F6A94B-087F-4381-B4AA-54A095CC5C8B}" srcId="{9ABDB1A9-79D0-468C-9A1F-8DA69F9D6C2E}" destId="{C7CDA1F6-3442-47F0-8ED9-77BD39E6104B}" srcOrd="0" destOrd="0" parTransId="{B2098947-37DD-4C7E-8EDF-FC043E59F876}" sibTransId="{9A2DD61B-2F1C-4698-A1EB-C17826A6A7F0}"/>
    <dgm:cxn modelId="{F60BD0FF-3609-4D73-BEC9-1B97ED53E020}" srcId="{C7CDA1F6-3442-47F0-8ED9-77BD39E6104B}" destId="{D8C4FD47-7DDE-47CF-B4E4-782EEC30DA59}" srcOrd="2" destOrd="0" parTransId="{D6F1590A-FABC-42A6-BA0E-EF6D0F53EAB4}" sibTransId="{AD3575CE-9759-48A7-BD03-A4113AD5654E}"/>
    <dgm:cxn modelId="{893BBB5E-8709-40DD-AEF3-8C68A458BD61}" srcId="{C7CDA1F6-3442-47F0-8ED9-77BD39E6104B}" destId="{DED65731-314D-46D4-ADE4-ADDA9C32936E}" srcOrd="0" destOrd="0" parTransId="{A31E319A-FB0D-4DD8-ABC2-8D7C15C4B5BB}" sibTransId="{A70C72FE-060E-4B92-9442-E054B189C9D9}"/>
    <dgm:cxn modelId="{188E6079-A181-4349-864F-DF32EB3CF464}" type="presOf" srcId="{D8C4FD47-7DDE-47CF-B4E4-782EEC30DA59}" destId="{965EF9BC-C2C8-4D3B-AE61-8A6BE13642B7}" srcOrd="0" destOrd="0" presId="urn:microsoft.com/office/officeart/2005/8/layout/radial5"/>
    <dgm:cxn modelId="{D8E55872-1506-42CA-8CB7-A8671774AB83}" type="presOf" srcId="{D6F1590A-FABC-42A6-BA0E-EF6D0F53EAB4}" destId="{53D0040D-7527-4F5B-B0F6-B0EF3C271D3C}" srcOrd="1" destOrd="0" presId="urn:microsoft.com/office/officeart/2005/8/layout/radial5"/>
    <dgm:cxn modelId="{5DAF555A-39B4-4118-B626-56339BA44459}" type="presOf" srcId="{C7CDA1F6-3442-47F0-8ED9-77BD39E6104B}" destId="{32C17641-5FD5-4C47-BC51-593F9B3CF2A7}" srcOrd="0" destOrd="0" presId="urn:microsoft.com/office/officeart/2005/8/layout/radial5"/>
    <dgm:cxn modelId="{B144AFF0-CB48-4465-B63B-EE1EFCB7784B}" type="presOf" srcId="{02690EC0-DBFB-4BA4-9535-82B075CB9C5F}" destId="{0501BB2D-3281-477E-824B-506C37729BAB}" srcOrd="1" destOrd="0" presId="urn:microsoft.com/office/officeart/2005/8/layout/radial5"/>
    <dgm:cxn modelId="{6C5EA4E0-0B82-4689-8E1C-B35F112E92AC}" srcId="{C7CDA1F6-3442-47F0-8ED9-77BD39E6104B}" destId="{779923BD-5EB4-40DE-AC6B-69F2484814EF}" srcOrd="1" destOrd="0" parTransId="{02690EC0-DBFB-4BA4-9535-82B075CB9C5F}" sibTransId="{A71CA5B8-9EE9-4ACE-90C4-565D307A15BA}"/>
    <dgm:cxn modelId="{90CDC2E9-6D72-4894-A6F3-3AC5CC237676}" type="presOf" srcId="{D6F1590A-FABC-42A6-BA0E-EF6D0F53EAB4}" destId="{CFCA68FA-CC51-4D78-97F9-6583F838E815}" srcOrd="0" destOrd="0" presId="urn:microsoft.com/office/officeart/2005/8/layout/radial5"/>
    <dgm:cxn modelId="{6A420CA3-9BC4-4533-B292-45A1E4544303}" type="presOf" srcId="{A31E319A-FB0D-4DD8-ABC2-8D7C15C4B5BB}" destId="{6A0A54A3-92A8-42A7-A811-08FAE7F39112}" srcOrd="1" destOrd="0" presId="urn:microsoft.com/office/officeart/2005/8/layout/radial5"/>
    <dgm:cxn modelId="{D385A2A3-5F15-4BC8-9504-EEDB2BFAFAD8}" type="presOf" srcId="{A31E319A-FB0D-4DD8-ABC2-8D7C15C4B5BB}" destId="{FFEFDF59-9658-4F76-89E1-D71C37DB069B}" srcOrd="0" destOrd="0" presId="urn:microsoft.com/office/officeart/2005/8/layout/radial5"/>
    <dgm:cxn modelId="{7309D4C8-4AAB-4DA2-983B-5FA4C0CCB0D5}" type="presParOf" srcId="{FC8FFB19-827B-45AE-81FD-924D95FF7830}" destId="{32C17641-5FD5-4C47-BC51-593F9B3CF2A7}" srcOrd="0" destOrd="0" presId="urn:microsoft.com/office/officeart/2005/8/layout/radial5"/>
    <dgm:cxn modelId="{877C9C05-1AB3-4B38-B165-40E68529D010}" type="presParOf" srcId="{FC8FFB19-827B-45AE-81FD-924D95FF7830}" destId="{FFEFDF59-9658-4F76-89E1-D71C37DB069B}" srcOrd="1" destOrd="0" presId="urn:microsoft.com/office/officeart/2005/8/layout/radial5"/>
    <dgm:cxn modelId="{5ABB539D-6B02-43EF-8FCE-DCD75ECAE320}" type="presParOf" srcId="{FFEFDF59-9658-4F76-89E1-D71C37DB069B}" destId="{6A0A54A3-92A8-42A7-A811-08FAE7F39112}" srcOrd="0" destOrd="0" presId="urn:microsoft.com/office/officeart/2005/8/layout/radial5"/>
    <dgm:cxn modelId="{E2446D3C-19F4-4903-BA63-B16E188A22AE}" type="presParOf" srcId="{FC8FFB19-827B-45AE-81FD-924D95FF7830}" destId="{6E526930-3CD8-48CE-96AA-CEEF7EA29141}" srcOrd="2" destOrd="0" presId="urn:microsoft.com/office/officeart/2005/8/layout/radial5"/>
    <dgm:cxn modelId="{5B86790A-3396-46B4-95C0-A1A21ADAA584}" type="presParOf" srcId="{FC8FFB19-827B-45AE-81FD-924D95FF7830}" destId="{02CCE6C3-ECE8-4D55-B687-A4FF07C9EC0E}" srcOrd="3" destOrd="0" presId="urn:microsoft.com/office/officeart/2005/8/layout/radial5"/>
    <dgm:cxn modelId="{B2135E21-4517-4F5E-8F1E-F1E7F1DD5664}" type="presParOf" srcId="{02CCE6C3-ECE8-4D55-B687-A4FF07C9EC0E}" destId="{0501BB2D-3281-477E-824B-506C37729BAB}" srcOrd="0" destOrd="0" presId="urn:microsoft.com/office/officeart/2005/8/layout/radial5"/>
    <dgm:cxn modelId="{14579862-E8B1-4F26-9C88-91B6193439E3}" type="presParOf" srcId="{FC8FFB19-827B-45AE-81FD-924D95FF7830}" destId="{059087A8-270A-4670-B735-0D8CDFE34973}" srcOrd="4" destOrd="0" presId="urn:microsoft.com/office/officeart/2005/8/layout/radial5"/>
    <dgm:cxn modelId="{3FD8651F-1D85-416A-B633-3012CCE5AF68}" type="presParOf" srcId="{FC8FFB19-827B-45AE-81FD-924D95FF7830}" destId="{CFCA68FA-CC51-4D78-97F9-6583F838E815}" srcOrd="5" destOrd="0" presId="urn:microsoft.com/office/officeart/2005/8/layout/radial5"/>
    <dgm:cxn modelId="{CFA95FB8-38E2-40C2-9FE3-E3088DD644EE}" type="presParOf" srcId="{CFCA68FA-CC51-4D78-97F9-6583F838E815}" destId="{53D0040D-7527-4F5B-B0F6-B0EF3C271D3C}" srcOrd="0" destOrd="0" presId="urn:microsoft.com/office/officeart/2005/8/layout/radial5"/>
    <dgm:cxn modelId="{87718292-E165-49B3-AAFD-E8B39E317E70}" type="presParOf" srcId="{FC8FFB19-827B-45AE-81FD-924D95FF7830}" destId="{965EF9BC-C2C8-4D3B-AE61-8A6BE13642B7}" srcOrd="6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2C17641-5FD5-4C47-BC51-593F9B3CF2A7}">
      <dsp:nvSpPr>
        <dsp:cNvPr id="0" name=""/>
        <dsp:cNvSpPr/>
      </dsp:nvSpPr>
      <dsp:spPr>
        <a:xfrm>
          <a:off x="3096339" y="2016228"/>
          <a:ext cx="1728201" cy="163533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700" kern="1200" dirty="0"/>
            <a:t>学校分班完成后点击导出按钮</a:t>
          </a:r>
        </a:p>
      </dsp:txBody>
      <dsp:txXfrm>
        <a:off x="3096339" y="2016228"/>
        <a:ext cx="1728201" cy="1635330"/>
      </dsp:txXfrm>
    </dsp:sp>
    <dsp:sp modelId="{FFEFDF59-9658-4F76-89E1-D71C37DB069B}">
      <dsp:nvSpPr>
        <dsp:cNvPr id="0" name=""/>
        <dsp:cNvSpPr/>
      </dsp:nvSpPr>
      <dsp:spPr>
        <a:xfrm rot="16200000">
          <a:off x="3821364" y="1508557"/>
          <a:ext cx="278151" cy="50627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400" kern="1200"/>
        </a:p>
      </dsp:txBody>
      <dsp:txXfrm rot="16200000">
        <a:off x="3821364" y="1508557"/>
        <a:ext cx="278151" cy="506271"/>
      </dsp:txXfrm>
    </dsp:sp>
    <dsp:sp modelId="{6E526930-3CD8-48CE-96AA-CEEF7EA29141}">
      <dsp:nvSpPr>
        <dsp:cNvPr id="0" name=""/>
        <dsp:cNvSpPr/>
      </dsp:nvSpPr>
      <dsp:spPr>
        <a:xfrm>
          <a:off x="3215923" y="2380"/>
          <a:ext cx="1489032" cy="148903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/>
            <a:t>教育局指定位置同时生成一份</a:t>
          </a:r>
          <a:r>
            <a:rPr lang="en-US" altLang="zh-CN" sz="1600" kern="1200" dirty="0"/>
            <a:t>excel</a:t>
          </a:r>
          <a:r>
            <a:rPr lang="zh-CN" altLang="en-US" sz="1600" kern="1200" dirty="0"/>
            <a:t>表</a:t>
          </a:r>
        </a:p>
      </dsp:txBody>
      <dsp:txXfrm>
        <a:off x="3215923" y="2380"/>
        <a:ext cx="1489032" cy="1489032"/>
      </dsp:txXfrm>
    </dsp:sp>
    <dsp:sp modelId="{02CCE6C3-ECE8-4D55-B687-A4FF07C9EC0E}">
      <dsp:nvSpPr>
        <dsp:cNvPr id="0" name=""/>
        <dsp:cNvSpPr/>
      </dsp:nvSpPr>
      <dsp:spPr>
        <a:xfrm rot="1800000">
          <a:off x="4774153" y="3125635"/>
          <a:ext cx="260084" cy="50627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400" kern="1200"/>
        </a:p>
      </dsp:txBody>
      <dsp:txXfrm rot="1800000">
        <a:off x="4774153" y="3125635"/>
        <a:ext cx="260084" cy="506271"/>
      </dsp:txXfrm>
    </dsp:sp>
    <dsp:sp modelId="{059087A8-270A-4670-B735-0D8CDFE34973}">
      <dsp:nvSpPr>
        <dsp:cNvPr id="0" name=""/>
        <dsp:cNvSpPr/>
      </dsp:nvSpPr>
      <dsp:spPr>
        <a:xfrm>
          <a:off x="5023315" y="3132874"/>
          <a:ext cx="1489032" cy="148903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/>
            <a:t>本地一份</a:t>
          </a:r>
          <a:r>
            <a:rPr lang="en-US" altLang="zh-CN" sz="1600" kern="1200" dirty="0"/>
            <a:t>excel</a:t>
          </a:r>
          <a:r>
            <a:rPr lang="zh-CN" altLang="en-US" sz="1600" kern="1200" dirty="0"/>
            <a:t>表</a:t>
          </a:r>
        </a:p>
      </dsp:txBody>
      <dsp:txXfrm>
        <a:off x="5023315" y="3132874"/>
        <a:ext cx="1489032" cy="1489032"/>
      </dsp:txXfrm>
    </dsp:sp>
    <dsp:sp modelId="{CFCA68FA-CC51-4D78-97F9-6583F838E815}">
      <dsp:nvSpPr>
        <dsp:cNvPr id="0" name=""/>
        <dsp:cNvSpPr/>
      </dsp:nvSpPr>
      <dsp:spPr>
        <a:xfrm rot="9000000">
          <a:off x="2886641" y="3125635"/>
          <a:ext cx="260084" cy="50627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400" kern="1200"/>
        </a:p>
      </dsp:txBody>
      <dsp:txXfrm rot="9000000">
        <a:off x="2886641" y="3125635"/>
        <a:ext cx="260084" cy="506271"/>
      </dsp:txXfrm>
    </dsp:sp>
    <dsp:sp modelId="{965EF9BC-C2C8-4D3B-AE61-8A6BE13642B7}">
      <dsp:nvSpPr>
        <dsp:cNvPr id="0" name=""/>
        <dsp:cNvSpPr/>
      </dsp:nvSpPr>
      <dsp:spPr>
        <a:xfrm>
          <a:off x="1408531" y="3132874"/>
          <a:ext cx="1489032" cy="148903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/>
            <a:t>家长微信端实时查询到结果</a:t>
          </a:r>
        </a:p>
      </dsp:txBody>
      <dsp:txXfrm>
        <a:off x="1408531" y="3132874"/>
        <a:ext cx="1489032" cy="148903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角三角形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CN" altLang="en-US"/>
              <a:t>单击此处编辑母版副标题样式</a:t>
            </a:r>
            <a:endParaRPr kumimoji="0" lang="en-US"/>
          </a:p>
        </p:txBody>
      </p:sp>
      <p:grpSp>
        <p:nvGrpSpPr>
          <p:cNvPr id="2" name="组合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任意多边形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任意多边形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任意多边形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0BC5A3FA-B681-4423-A9EF-268D3EBCF8F1}" type="datetimeFigureOut">
              <a:rPr lang="zh-CN" altLang="en-US" smtClean="0"/>
              <a:pPr/>
              <a:t>2017-06-06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0F139E8C-E975-47E6-87BE-6D88243A44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5A3FA-B681-4423-A9EF-268D3EBCF8F1}" type="datetimeFigureOut">
              <a:rPr lang="zh-CN" altLang="en-US" smtClean="0"/>
              <a:pPr/>
              <a:t>2017-06-06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39E8C-E975-47E6-87BE-6D88243A44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5A3FA-B681-4423-A9EF-268D3EBCF8F1}" type="datetimeFigureOut">
              <a:rPr lang="zh-CN" altLang="en-US" smtClean="0"/>
              <a:pPr/>
              <a:t>2017-06-06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39E8C-E975-47E6-87BE-6D88243A44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213AF-26F6-41FA-8D85-E2C5388D6E58}" type="datetimeFigureOut">
              <a:rPr lang="en-US" smtClean="0"/>
              <a:pPr/>
              <a:t>6/6/2017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BC35B-A44B-4119-B8DA-DE9E3DFADA20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5A3FA-B681-4423-A9EF-268D3EBCF8F1}" type="datetimeFigureOut">
              <a:rPr lang="zh-CN" altLang="en-US" smtClean="0"/>
              <a:pPr/>
              <a:t>2017-06-06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39E8C-E975-47E6-87BE-6D88243A449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燕尾形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燕尾形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5A3FA-B681-4423-A9EF-268D3EBCF8F1}" type="datetimeFigureOut">
              <a:rPr lang="zh-CN" altLang="en-US" smtClean="0"/>
              <a:pPr/>
              <a:t>2017-06-06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39E8C-E975-47E6-87BE-6D88243A449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5A3FA-B681-4423-A9EF-268D3EBCF8F1}" type="datetimeFigureOut">
              <a:rPr lang="zh-CN" altLang="en-US" smtClean="0"/>
              <a:pPr/>
              <a:t>2017-06-06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39E8C-E975-47E6-87BE-6D88243A44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5A3FA-B681-4423-A9EF-268D3EBCF8F1}" type="datetimeFigureOut">
              <a:rPr lang="zh-CN" altLang="en-US" smtClean="0"/>
              <a:pPr/>
              <a:t>2017-06-06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39E8C-E975-47E6-87BE-6D88243A449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5A3FA-B681-4423-A9EF-268D3EBCF8F1}" type="datetimeFigureOut">
              <a:rPr lang="zh-CN" altLang="en-US" smtClean="0"/>
              <a:pPr/>
              <a:t>2017-06-06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39E8C-E975-47E6-87BE-6D88243A44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0BC5A3FA-B681-4423-A9EF-268D3EBCF8F1}" type="datetimeFigureOut">
              <a:rPr lang="zh-CN" altLang="en-US" smtClean="0"/>
              <a:pPr/>
              <a:t>2017-06-06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39E8C-E975-47E6-87BE-6D88243A44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zh-CN" altLang="en-US"/>
              <a:t>单击此处编辑母版文本样式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zh-CN" altLang="en-US"/>
              <a:t>单击图标添加图片</a:t>
            </a:r>
            <a:endParaRPr kumimoji="0" 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0BC5A3FA-B681-4423-A9EF-268D3EBCF8F1}" type="datetimeFigureOut">
              <a:rPr lang="zh-CN" altLang="en-US" smtClean="0"/>
              <a:pPr/>
              <a:t>2017-06-06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0F139E8C-E975-47E6-87BE-6D88243A449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任意多边形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直角三角形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燕尾形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燕尾形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任意多边形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直角三角形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/>
              <a:t>单击此处编辑母版文本样式</a:t>
            </a:r>
          </a:p>
          <a:p>
            <a:pPr lvl="1" eaLnBrk="1" latinLnBrk="0" hangingPunct="1"/>
            <a:r>
              <a:rPr kumimoji="0" lang="zh-CN" altLang="en-US"/>
              <a:t>第二级</a:t>
            </a:r>
          </a:p>
          <a:p>
            <a:pPr lvl="2" eaLnBrk="1" latinLnBrk="0" hangingPunct="1"/>
            <a:r>
              <a:rPr kumimoji="0" lang="zh-CN" altLang="en-US"/>
              <a:t>第三级</a:t>
            </a:r>
          </a:p>
          <a:p>
            <a:pPr lvl="3" eaLnBrk="1" latinLnBrk="0" hangingPunct="1"/>
            <a:r>
              <a:rPr kumimoji="0" lang="zh-CN" altLang="en-US"/>
              <a:t>第四级</a:t>
            </a:r>
          </a:p>
          <a:p>
            <a:pPr lvl="4" eaLnBrk="1" latinLnBrk="0" hangingPunct="1"/>
            <a:r>
              <a:rPr kumimoji="0" lang="zh-CN" altLang="en-US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0BC5A3FA-B681-4423-A9EF-268D3EBCF8F1}" type="datetimeFigureOut">
              <a:rPr lang="zh-CN" altLang="en-US" smtClean="0"/>
              <a:pPr/>
              <a:t>2017-06-06</a:t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0F139E8C-E975-47E6-87BE-6D88243A44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gif"/><Relationship Id="rId4" Type="http://schemas.openxmlformats.org/officeDocument/2006/relationships/image" Target="../media/image6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aseok.cn/easeok/regusers.aspx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/>
          <p:cNvSpPr>
            <a:spLocks noGrp="1"/>
          </p:cNvSpPr>
          <p:nvPr>
            <p:ph type="ctrTitle"/>
          </p:nvPr>
        </p:nvSpPr>
        <p:spPr>
          <a:xfrm>
            <a:off x="1500166" y="1714488"/>
            <a:ext cx="7100910" cy="1186819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dirty="0" err="1"/>
              <a:t>EaseOk</a:t>
            </a:r>
            <a:r>
              <a:rPr lang="zh-CN" altLang="en-US" dirty="0"/>
              <a:t>超级分班</a:t>
            </a:r>
          </a:p>
        </p:txBody>
      </p:sp>
      <p:sp>
        <p:nvSpPr>
          <p:cNvPr id="9219" name="TextBox 3"/>
          <p:cNvSpPr txBox="1">
            <a:spLocks noChangeArrowheads="1"/>
          </p:cNvSpPr>
          <p:nvPr/>
        </p:nvSpPr>
        <p:spPr bwMode="auto">
          <a:xfrm>
            <a:off x="6143625" y="5857875"/>
            <a:ext cx="27860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dirty="0" err="1">
                <a:solidFill>
                  <a:schemeClr val="bg1"/>
                </a:solidFill>
              </a:rPr>
              <a:t>EaseOk</a:t>
            </a:r>
            <a:r>
              <a:rPr lang="zh-CN" altLang="en-US" dirty="0">
                <a:solidFill>
                  <a:schemeClr val="bg1"/>
                </a:solidFill>
              </a:rPr>
              <a:t>出品，必属精品</a:t>
            </a:r>
          </a:p>
        </p:txBody>
      </p:sp>
      <p:pic>
        <p:nvPicPr>
          <p:cNvPr id="9220" name="Picture 5" descr="F:\快盘\文件\EaseOk\72pn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15013" y="5886450"/>
            <a:ext cx="328612" cy="32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1" name="TextBox 3"/>
          <p:cNvSpPr txBox="1">
            <a:spLocks noChangeArrowheads="1"/>
          </p:cNvSpPr>
          <p:nvPr/>
        </p:nvSpPr>
        <p:spPr bwMode="auto">
          <a:xfrm>
            <a:off x="5929313" y="6488113"/>
            <a:ext cx="32146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chemeClr val="bg1"/>
                </a:solidFill>
              </a:rPr>
              <a:t>厦门宇客云网络科技有限公司</a:t>
            </a:r>
          </a:p>
        </p:txBody>
      </p:sp>
      <p:pic>
        <p:nvPicPr>
          <p:cNvPr id="7" name="Picture 5" descr="F:\快盘\文件\EaseOk\72pn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1928802"/>
            <a:ext cx="928695" cy="9286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示 3">
            <a:extLst>
              <a:ext uri="{FF2B5EF4-FFF2-40B4-BE49-F238E27FC236}">
                <a16:creationId xmlns:a16="http://schemas.microsoft.com/office/drawing/2014/main" xmlns="" id="{521E3495-2586-45E6-A0D2-D3B6407BAC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3861953509"/>
              </p:ext>
            </p:extLst>
          </p:nvPr>
        </p:nvGraphicFramePr>
        <p:xfrm>
          <a:off x="755576" y="1268760"/>
          <a:ext cx="7920880" cy="4624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标题 2">
            <a:extLst>
              <a:ext uri="{FF2B5EF4-FFF2-40B4-BE49-F238E27FC236}">
                <a16:creationId xmlns:a16="http://schemas.microsoft.com/office/drawing/2014/main" xmlns="" id="{AA9071FD-B0A7-47A8-B4A6-F621D930712D}"/>
              </a:ext>
            </a:extLst>
          </p:cNvPr>
          <p:cNvSpPr txBox="1">
            <a:spLocks/>
          </p:cNvSpPr>
          <p:nvPr/>
        </p:nvSpPr>
        <p:spPr>
          <a:xfrm>
            <a:off x="457200" y="274638"/>
            <a:ext cx="8003232" cy="634082"/>
          </a:xfrm>
          <a:prstGeom prst="rect">
            <a:avLst/>
          </a:prstGeom>
        </p:spPr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en-US" altLang="zh-CN" sz="2800" dirty="0"/>
              <a:t>7.</a:t>
            </a:r>
            <a:r>
              <a:rPr lang="zh-CN" altLang="en-US" sz="2800" dirty="0"/>
              <a:t>一式三份同时导出，真正公平、公正、公开</a:t>
            </a:r>
          </a:p>
        </p:txBody>
      </p:sp>
    </p:spTree>
    <p:extLst>
      <p:ext uri="{BB962C8B-B14F-4D97-AF65-F5344CB8AC3E}">
        <p14:creationId xmlns:p14="http://schemas.microsoft.com/office/powerpoint/2010/main" xmlns="" val="23209253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7.</a:t>
            </a:r>
            <a:r>
              <a:rPr lang="zh-CN" altLang="en-US" dirty="0"/>
              <a:t>媒体报道</a:t>
            </a:r>
            <a:r>
              <a:rPr lang="en-US" altLang="zh-CN" dirty="0"/>
              <a:t>1</a:t>
            </a:r>
            <a:endParaRPr lang="zh-CN" altLang="en-US" dirty="0"/>
          </a:p>
        </p:txBody>
      </p:sp>
      <p:pic>
        <p:nvPicPr>
          <p:cNvPr id="1028" name="Picture 4" descr="F:\快盘\宇客云\EaseOk\手机网站素材\宣传图\20150708厦门晚报版面头条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285860"/>
            <a:ext cx="7358114" cy="460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</a:t>
            </a:r>
            <a:r>
              <a:rPr lang="zh-CN" altLang="en-US" dirty="0"/>
              <a:t>媒体报道</a:t>
            </a:r>
            <a:r>
              <a:rPr lang="en-US" altLang="zh-CN" dirty="0"/>
              <a:t>2</a:t>
            </a:r>
            <a:endParaRPr lang="zh-CN" altLang="en-US" dirty="0"/>
          </a:p>
        </p:txBody>
      </p:sp>
      <p:pic>
        <p:nvPicPr>
          <p:cNvPr id="4" name="Picture 3" descr="F:\快盘\宇客云\EaseOk\手机网站素材\宣传图\20150708海峡导报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68" y="357166"/>
            <a:ext cx="4226057" cy="63275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9.</a:t>
            </a:r>
            <a:r>
              <a:rPr lang="zh-CN" altLang="en-US" dirty="0"/>
              <a:t>媒体报道</a:t>
            </a:r>
            <a:r>
              <a:rPr lang="en-US" altLang="zh-CN" dirty="0"/>
              <a:t>3</a:t>
            </a:r>
            <a:endParaRPr lang="zh-CN" altLang="en-US" dirty="0"/>
          </a:p>
        </p:txBody>
      </p:sp>
      <p:pic>
        <p:nvPicPr>
          <p:cNvPr id="4" name="Picture 2" descr="F:\快盘\宇客云\EaseOk\手机网站素材\宣传图\20150710海西晨报版面头条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428736"/>
            <a:ext cx="7509862" cy="509902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基于本软件的课题：</a:t>
            </a:r>
            <a:r>
              <a:rPr lang="en-US" altLang="zh-CN" dirty="0"/>
              <a:t>《</a:t>
            </a:r>
            <a:r>
              <a:rPr lang="zh-CN" altLang="en-US" b="1" dirty="0"/>
              <a:t>中小幼及大中专院校均衡云编班的实现</a:t>
            </a:r>
            <a:r>
              <a:rPr lang="en-US" altLang="zh-CN" dirty="0"/>
              <a:t>》</a:t>
            </a:r>
            <a:r>
              <a:rPr lang="zh-CN" altLang="en-US" dirty="0"/>
              <a:t>为中央电教馆全国信息技术研究十二五规划课题。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</a:t>
            </a:r>
            <a:r>
              <a:rPr lang="zh-CN" altLang="en-US" dirty="0"/>
              <a:t> 中央电教馆国家级课题</a:t>
            </a:r>
          </a:p>
        </p:txBody>
      </p:sp>
      <p:pic>
        <p:nvPicPr>
          <p:cNvPr id="1026" name="Picture 2" descr="F:\快盘\宇客云\EaseOk\课题结题证书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2780928"/>
            <a:ext cx="4716016" cy="35370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5162382"/>
          </a:xfrm>
        </p:spPr>
        <p:txBody>
          <a:bodyPr>
            <a:normAutofit lnSpcReduction="10000"/>
          </a:bodyPr>
          <a:lstStyle/>
          <a:p>
            <a:pPr lvl="1">
              <a:buNone/>
            </a:pPr>
            <a:r>
              <a:rPr lang="en-US" altLang="zh-CN" dirty="0"/>
              <a:t>		</a:t>
            </a:r>
            <a:r>
              <a:rPr lang="zh-CN" altLang="zh-CN" dirty="0"/>
              <a:t>不少教育局用我们的软件，对家长及社会公开分班（编班）过程，做到公正、公平，公开。如果不是严谨的科学的分班算法，教育局敢使用吗？</a:t>
            </a:r>
            <a:endParaRPr lang="en-US" altLang="zh-CN" dirty="0"/>
          </a:p>
          <a:p>
            <a:pPr lvl="1">
              <a:buNone/>
            </a:pPr>
            <a:endParaRPr lang="en-US" altLang="zh-CN" dirty="0"/>
          </a:p>
          <a:p>
            <a:pPr lvl="1">
              <a:buNone/>
            </a:pPr>
            <a:r>
              <a:rPr lang="zh-CN" altLang="en-US" dirty="0"/>
              <a:t>全市或全县使用的教育局用户有：</a:t>
            </a:r>
            <a:endParaRPr lang="en-US" altLang="zh-CN" dirty="0"/>
          </a:p>
          <a:p>
            <a:pPr lvl="3">
              <a:buNone/>
            </a:pPr>
            <a:r>
              <a:rPr lang="zh-CN" altLang="en-US" dirty="0"/>
              <a:t>厦门市教育局</a:t>
            </a:r>
            <a:endParaRPr lang="en-US" altLang="zh-CN" dirty="0"/>
          </a:p>
          <a:p>
            <a:pPr lvl="3">
              <a:buNone/>
            </a:pPr>
            <a:r>
              <a:rPr lang="zh-CN" altLang="en-US" dirty="0"/>
              <a:t>青岛莱西市教育局</a:t>
            </a:r>
            <a:endParaRPr lang="en-US" altLang="zh-CN" dirty="0"/>
          </a:p>
          <a:p>
            <a:pPr lvl="3">
              <a:buNone/>
            </a:pPr>
            <a:r>
              <a:rPr lang="zh-CN" altLang="en-US" dirty="0"/>
              <a:t>山西省灵石县教育局</a:t>
            </a:r>
            <a:endParaRPr lang="en-US" altLang="zh-CN" dirty="0"/>
          </a:p>
          <a:p>
            <a:pPr lvl="3">
              <a:buNone/>
            </a:pPr>
            <a:r>
              <a:rPr lang="zh-CN" altLang="en-US" dirty="0"/>
              <a:t>内蒙古包头市达茂旗教育局</a:t>
            </a:r>
            <a:endParaRPr lang="en-US" altLang="zh-CN" dirty="0"/>
          </a:p>
          <a:p>
            <a:pPr lvl="3">
              <a:buNone/>
            </a:pPr>
            <a:r>
              <a:rPr lang="zh-CN" altLang="en-US" dirty="0"/>
              <a:t>福建省周宁县教育局</a:t>
            </a:r>
            <a:endParaRPr lang="en-US" altLang="zh-CN" dirty="0"/>
          </a:p>
          <a:p>
            <a:pPr lvl="3">
              <a:buNone/>
            </a:pPr>
            <a:r>
              <a:rPr lang="zh-CN" altLang="en-US" dirty="0"/>
              <a:t>山西省介休市教育局</a:t>
            </a:r>
            <a:endParaRPr lang="en-US" altLang="zh-CN" dirty="0"/>
          </a:p>
          <a:p>
            <a:pPr lvl="3">
              <a:buNone/>
            </a:pPr>
            <a:r>
              <a:rPr lang="zh-CN" altLang="en-US" dirty="0"/>
              <a:t>新疆阿勒泰地区哈巴河县教育局</a:t>
            </a:r>
            <a:endParaRPr lang="en-US" altLang="zh-CN" dirty="0"/>
          </a:p>
          <a:p>
            <a:pPr lvl="3">
              <a:buNone/>
            </a:pPr>
            <a:r>
              <a:rPr lang="zh-CN" altLang="en-US" dirty="0"/>
              <a:t>青海省格尔木市教育局</a:t>
            </a:r>
            <a:endParaRPr lang="en-US" altLang="zh-CN" dirty="0"/>
          </a:p>
          <a:p>
            <a:pPr lvl="3">
              <a:buNone/>
            </a:pPr>
            <a:r>
              <a:rPr lang="zh-CN" altLang="en-US" dirty="0"/>
              <a:t>内蒙古根河市教育局</a:t>
            </a:r>
            <a:endParaRPr lang="en-US" altLang="zh-CN" dirty="0"/>
          </a:p>
          <a:p>
            <a:pPr lvl="3">
              <a:buNone/>
            </a:pPr>
            <a:r>
              <a:rPr lang="en-US" altLang="zh-CN" dirty="0"/>
              <a:t>………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</a:t>
            </a:r>
            <a:r>
              <a:rPr lang="zh-CN" altLang="zh-CN" dirty="0"/>
              <a:t>教育局推荐：</a:t>
            </a: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zh-CN" sz="2000" dirty="0"/>
              <a:t>以下为山西省灵石县教育局现场分班仪式部分照片，全县所有学校由教育局统一使用我们的软件进行编班，并对社会公开。</a:t>
            </a:r>
            <a:endParaRPr lang="zh-CN" altLang="en-US" sz="20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用户使用现场照片：</a:t>
            </a:r>
          </a:p>
        </p:txBody>
      </p:sp>
      <p:pic>
        <p:nvPicPr>
          <p:cNvPr id="4" name="图片 3" descr="image00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0100" y="2214554"/>
            <a:ext cx="3309041" cy="2214578"/>
          </a:xfrm>
          <a:prstGeom prst="rect">
            <a:avLst/>
          </a:prstGeom>
        </p:spPr>
      </p:pic>
      <p:pic>
        <p:nvPicPr>
          <p:cNvPr id="5" name="图片 4" descr="image003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1538" y="4500570"/>
            <a:ext cx="3202262" cy="2143116"/>
          </a:xfrm>
          <a:prstGeom prst="rect">
            <a:avLst/>
          </a:prstGeom>
        </p:spPr>
      </p:pic>
      <p:pic>
        <p:nvPicPr>
          <p:cNvPr id="6" name="图片 5" descr="image005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29190" y="2214554"/>
            <a:ext cx="3095555" cy="2071702"/>
          </a:xfrm>
          <a:prstGeom prst="rect">
            <a:avLst/>
          </a:prstGeom>
        </p:spPr>
      </p:pic>
      <p:pic>
        <p:nvPicPr>
          <p:cNvPr id="7" name="图片 6" descr="image007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929190" y="4500570"/>
            <a:ext cx="3095555" cy="207170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      </a:t>
            </a:r>
            <a:r>
              <a:rPr lang="zh-CN" altLang="zh-CN" dirty="0"/>
              <a:t>从</a:t>
            </a:r>
            <a:r>
              <a:rPr lang="en-US" altLang="zh-CN" dirty="0"/>
              <a:t>2009</a:t>
            </a:r>
            <a:r>
              <a:rPr lang="zh-CN" altLang="zh-CN" dirty="0"/>
              <a:t>年我们软件问世以来，全国各地已有</a:t>
            </a:r>
            <a:r>
              <a:rPr lang="en-US" altLang="zh-CN" u="sng" dirty="0">
                <a:hlinkClick r:id="rId2"/>
              </a:rPr>
              <a:t>超过4500所的学校和教育局</a:t>
            </a:r>
            <a:r>
              <a:rPr lang="zh-CN" altLang="zh-CN" dirty="0"/>
              <a:t>客户选用。</a:t>
            </a:r>
            <a:r>
              <a:rPr lang="zh-CN" altLang="en-US" dirty="0"/>
              <a:t>甚至包括新疆等少数民族地区以及澳门特别行政区的用户。</a:t>
            </a:r>
            <a:endParaRPr lang="en-US" altLang="zh-CN" dirty="0"/>
          </a:p>
          <a:p>
            <a:r>
              <a:rPr lang="en-US" altLang="zh-CN" dirty="0"/>
              <a:t>      </a:t>
            </a:r>
            <a:r>
              <a:rPr lang="zh-CN" altLang="zh-CN" dirty="0"/>
              <a:t>经过广大用户的使用，不断进行优化改进，在功能上能满足所有学校或教育局用户的任何特殊需求。而且分班的结果经过多年的检测，证明能够真正对老师的评价起到积极作用，可以当之无愧的称为史上最牛分班软件</a:t>
            </a:r>
            <a:r>
              <a:rPr lang="en-US" altLang="zh-CN" dirty="0"/>
              <a:t>!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</a:t>
            </a:r>
            <a:r>
              <a:rPr lang="zh-CN" altLang="zh-CN" dirty="0"/>
              <a:t>庞大的用户群：</a:t>
            </a:r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image00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71538" y="1428736"/>
            <a:ext cx="6699320" cy="4525962"/>
          </a:xfrm>
        </p:spPr>
      </p:pic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逼近极限的分班效果：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      </a:t>
            </a:r>
            <a:r>
              <a:rPr lang="zh-CN" altLang="zh-CN" dirty="0"/>
              <a:t>在互联网普及的今天，我们创新的使用了网页版和客户端相结合的方式。您只需一个帐号，即可以在网页上实现免安装的分班，也可以安装客户端体验更人性化的分班（编班）过程。一个帐号可以不限制电脑使用的台数，实现在任何能上网的地方就能分班（编班）的功能。（采用加密狗，则存在加密狗丢失或损坏的情况；识别机器码，电脑几年一换代都要重新购买软件。只有联网的方式才是最合适的。）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</a:t>
            </a:r>
            <a:r>
              <a:rPr lang="zh-CN" altLang="zh-CN" dirty="0"/>
              <a:t>灵活的分班（编班）方式：</a:t>
            </a:r>
            <a:endParaRPr lang="zh-CN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      </a:t>
            </a:r>
            <a:r>
              <a:rPr lang="zh-CN" altLang="zh-CN" dirty="0"/>
              <a:t>对学校而言，一个分班（编班）的结果，至少能够保证一年甚至三年或六年的年级教师评价是公平的。我们软件强大的功能，能够在已有的数据和所给条件上，生成最优结果。不仅仅考虑到各科和总分均分的平衡，灵活的自定义字段可以满足学校的一切苛刻要求。而分班（编班）过程中又能够保证优等生和差生平均分布到各班，实现结果的真正公平、公正！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5.</a:t>
            </a:r>
            <a:r>
              <a:rPr lang="zh-CN" altLang="zh-CN" dirty="0"/>
              <a:t>入选江苏省电教软件推荐目录：</a:t>
            </a:r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      针对教育局分班，需要下派巡视员的费用支出问题，我们特别推出教育局定制版。定制版有以下区别于其他普通版本的功能：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1.</a:t>
            </a:r>
            <a:r>
              <a:rPr lang="zh-CN" altLang="en-US" dirty="0"/>
              <a:t>界面可适当定制；</a:t>
            </a:r>
            <a:endParaRPr lang="en-US" altLang="zh-CN" dirty="0"/>
          </a:p>
          <a:p>
            <a:r>
              <a:rPr lang="en-US" altLang="zh-CN" dirty="0"/>
              <a:t>2.</a:t>
            </a:r>
            <a:r>
              <a:rPr lang="zh-CN" altLang="en-US" dirty="0"/>
              <a:t>下属校分班数据在用户导出的同时，会实时回传至教育局指定服务器；</a:t>
            </a:r>
            <a:endParaRPr lang="en-US" altLang="zh-CN" dirty="0"/>
          </a:p>
          <a:p>
            <a:r>
              <a:rPr lang="en-US" altLang="zh-CN" dirty="0"/>
              <a:t>3.</a:t>
            </a:r>
            <a:r>
              <a:rPr lang="zh-CN" altLang="en-US" dirty="0"/>
              <a:t>特别提供微信查询，给每个急切盼望知道分班结果的家长，在分班结束时实时通过微信发布分班结果！</a:t>
            </a:r>
            <a:endParaRPr lang="en-US" altLang="zh-CN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</a:t>
            </a:r>
            <a:r>
              <a:rPr lang="zh-CN" altLang="en-US" dirty="0"/>
              <a:t>特别定制的教育局版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聚合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聚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聚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88</TotalTime>
  <Words>940</Words>
  <Application>Microsoft Office PowerPoint</Application>
  <PresentationFormat>全屏显示(4:3)</PresentationFormat>
  <Paragraphs>43</Paragraphs>
  <Slides>13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聚合</vt:lpstr>
      <vt:lpstr>EaseOk超级分班</vt:lpstr>
      <vt:lpstr>1. 中央电教馆国家级课题</vt:lpstr>
      <vt:lpstr>2.教育局推荐：</vt:lpstr>
      <vt:lpstr>用户使用现场照片：</vt:lpstr>
      <vt:lpstr>3.庞大的用户群：</vt:lpstr>
      <vt:lpstr>逼近极限的分班效果：</vt:lpstr>
      <vt:lpstr>4.灵活的分班（编班）方式：</vt:lpstr>
      <vt:lpstr>5.入选江苏省电教软件推荐目录：</vt:lpstr>
      <vt:lpstr>6.特别定制的教育局版</vt:lpstr>
      <vt:lpstr>幻灯片 10</vt:lpstr>
      <vt:lpstr>7.媒体报道1</vt:lpstr>
      <vt:lpstr>8.媒体报道2</vt:lpstr>
      <vt:lpstr>9.媒体报道3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EaseOk超级分班功能一览</dc:title>
  <dc:creator>user</dc:creator>
  <cp:lastModifiedBy>Family</cp:lastModifiedBy>
  <cp:revision>19</cp:revision>
  <dcterms:created xsi:type="dcterms:W3CDTF">2015-06-19T01:43:55Z</dcterms:created>
  <dcterms:modified xsi:type="dcterms:W3CDTF">2017-06-06T13:28:53Z</dcterms:modified>
</cp:coreProperties>
</file>