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247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3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693" r:id="rId12"/>
    <p:sldMasterId id="2147483694" r:id="rId13"/>
    <p:sldMasterId id="2147483695" r:id="rId14"/>
    <p:sldMasterId id="2147483696" r:id="rId15"/>
    <p:sldMasterId id="2147483697" r:id="rId16"/>
    <p:sldMasterId id="2147483698" r:id="rId17"/>
    <p:sldMasterId id="2147483699" r:id="rId18"/>
    <p:sldMasterId id="2147483700" r:id="rId19"/>
    <p:sldMasterId id="2147483702" r:id="rId20"/>
    <p:sldMasterId id="2147483703" r:id="rId21"/>
    <p:sldMasterId id="2147483704" r:id="rId22"/>
    <p:sldMasterId id="2147483705" r:id="rId23"/>
  </p:sldMasterIdLst>
  <p:notesMasterIdLst>
    <p:notesMasterId r:id="rId74"/>
  </p:notesMasterIdLst>
  <p:sldIdLst>
    <p:sldId id="256" r:id="rId24"/>
    <p:sldId id="257" r:id="rId25"/>
    <p:sldId id="344" r:id="rId26"/>
    <p:sldId id="264" r:id="rId27"/>
    <p:sldId id="319" r:id="rId28"/>
    <p:sldId id="335" r:id="rId29"/>
    <p:sldId id="338" r:id="rId30"/>
    <p:sldId id="345" r:id="rId31"/>
    <p:sldId id="346" r:id="rId32"/>
    <p:sldId id="313" r:id="rId33"/>
    <p:sldId id="332" r:id="rId34"/>
    <p:sldId id="333" r:id="rId35"/>
    <p:sldId id="359" r:id="rId36"/>
    <p:sldId id="290" r:id="rId37"/>
    <p:sldId id="300" r:id="rId38"/>
    <p:sldId id="301" r:id="rId39"/>
    <p:sldId id="302" r:id="rId40"/>
    <p:sldId id="352" r:id="rId41"/>
    <p:sldId id="366" r:id="rId42"/>
    <p:sldId id="367" r:id="rId43"/>
    <p:sldId id="368" r:id="rId44"/>
    <p:sldId id="364" r:id="rId45"/>
    <p:sldId id="324" r:id="rId46"/>
    <p:sldId id="365" r:id="rId47"/>
    <p:sldId id="258" r:id="rId48"/>
    <p:sldId id="266" r:id="rId49"/>
    <p:sldId id="343" r:id="rId50"/>
    <p:sldId id="286" r:id="rId51"/>
    <p:sldId id="330" r:id="rId52"/>
    <p:sldId id="287" r:id="rId53"/>
    <p:sldId id="288" r:id="rId54"/>
    <p:sldId id="342" r:id="rId55"/>
    <p:sldId id="361" r:id="rId56"/>
    <p:sldId id="369" r:id="rId57"/>
    <p:sldId id="370" r:id="rId58"/>
    <p:sldId id="373" r:id="rId59"/>
    <p:sldId id="372" r:id="rId60"/>
    <p:sldId id="374" r:id="rId61"/>
    <p:sldId id="350" r:id="rId62"/>
    <p:sldId id="363" r:id="rId63"/>
    <p:sldId id="362" r:id="rId64"/>
    <p:sldId id="351" r:id="rId65"/>
    <p:sldId id="354" r:id="rId66"/>
    <p:sldId id="356" r:id="rId67"/>
    <p:sldId id="358" r:id="rId68"/>
    <p:sldId id="360" r:id="rId69"/>
    <p:sldId id="375" r:id="rId70"/>
    <p:sldId id="376" r:id="rId71"/>
    <p:sldId id="377" r:id="rId72"/>
    <p:sldId id="259" r:id="rId7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162"/>
    <a:srgbClr val="000099"/>
    <a:srgbClr val="09405E"/>
    <a:srgbClr val="148CD6"/>
    <a:srgbClr val="106F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6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47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63" Type="http://schemas.openxmlformats.org/officeDocument/2006/relationships/slide" Target="slides/slide40.xml"/><Relationship Id="rId68" Type="http://schemas.openxmlformats.org/officeDocument/2006/relationships/slide" Target="slides/slide45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slide" Target="slides/slide30.xml"/><Relationship Id="rId58" Type="http://schemas.openxmlformats.org/officeDocument/2006/relationships/slide" Target="slides/slide35.xml"/><Relationship Id="rId66" Type="http://schemas.openxmlformats.org/officeDocument/2006/relationships/slide" Target="slides/slide43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slide" Target="slides/slide34.xml"/><Relationship Id="rId61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73" Type="http://schemas.openxmlformats.org/officeDocument/2006/relationships/slide" Target="slides/slide50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slide" Target="slides/slide33.xml"/><Relationship Id="rId64" Type="http://schemas.openxmlformats.org/officeDocument/2006/relationships/slide" Target="slides/slide41.xml"/><Relationship Id="rId69" Type="http://schemas.openxmlformats.org/officeDocument/2006/relationships/slide" Target="slides/slide46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slide" Target="slides/slide36.xml"/><Relationship Id="rId67" Type="http://schemas.openxmlformats.org/officeDocument/2006/relationships/slide" Target="slides/slide4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8.xml"/><Relationship Id="rId54" Type="http://schemas.openxmlformats.org/officeDocument/2006/relationships/slide" Target="slides/slide31.xml"/><Relationship Id="rId62" Type="http://schemas.openxmlformats.org/officeDocument/2006/relationships/slide" Target="slides/slide39.xml"/><Relationship Id="rId70" Type="http://schemas.openxmlformats.org/officeDocument/2006/relationships/slide" Target="slides/slide47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425A7-BB31-4AA7-812E-6A317F667028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8F88B-9D5A-4713-8DF6-F68F2B53DF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3611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19384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54983880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C85F5-4B54-4506-80FE-896FF74F5A6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F3FEB-D915-4F44-9593-CA4BDAE16E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6984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D5499-9A7D-4710-AF8E-E3B203BDD00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5743-3EE0-4956-BCBF-28DD0DFDEF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33829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004EA-8AD5-425E-A635-7B8B6486CFD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5C1AD-1A9F-44CD-BFBE-B8F5ED60B6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796503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9E5A3-12CE-4344-B355-7630826F132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DD4F3-FCDF-4740-AC4E-99D93086D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863457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C30E8-2601-4C06-AA18-A8C4FF228EC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C0E31-3393-4F00-BEA1-B1598735D7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0015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BDBCA-AB4B-4FD3-9510-C11CFC75138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C2D24-0778-45E3-ABAD-90D6B252AA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184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B44DA-4BD6-411F-B631-36E96563F78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255A3-77A6-4BD7-B77E-9A66337970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9950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6B0B2-7AD4-4E82-8D6C-3A78A09626F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BC8AD-328B-456D-8A00-6E575EE0F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6126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25669-46E2-4EC2-B608-CA3B6B47F0B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63B90-1BF3-4E1E-AB48-4C3DF69C6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10701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A8F54-972B-4263-97B0-48D4C25A963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8CF99-7F04-4DCF-85DB-59F186370F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297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75960465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0638E-E437-4C13-B710-1F682E79F1E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9914A-230C-436A-BC6E-7695E87CE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11593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1F2EC-60EF-4338-9D63-CC1CC3930C0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9DBD8-A83D-47F1-BB76-F7FCA22BCB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252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6DACB-1FAF-44B8-9F21-B77C09E736B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113E2-C03E-4F12-A964-39B803A8FF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858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1F193-ACCB-4DE6-B5D6-412F42C8B5F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5D538-E56D-4651-A21E-EE7112CB94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310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DAA12-1C9F-4F7D-82BF-9B25EA55B65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AD7E3-AD53-43BC-97AD-0501A63D1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707173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63592-A65E-4B13-963D-F69E5FC879C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09468-6E6B-41BF-A6AF-713477D8A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93861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0B8F6-ADDE-44B1-9436-3F95059BA5B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07277-A5E0-4805-A215-BA70044FA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61887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FED9E-0111-4C65-BD59-D3BC7802BAD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FEE94-58C3-4211-B5F9-56159BDCEF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833517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0151C-06B6-4C84-9DCA-B4444D0B70F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9D655-F06A-4544-BD1C-05B2B4B9F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03529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E9B8A-58C8-4C0F-9A51-5210A1016F3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E9982-E62D-43B4-B1B1-0B072F232B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484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1A4B3-8117-4845-AD44-DCC16E1C578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52324-3DB1-4B69-A0B7-2A238EFCDC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5291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BE8-043C-44EE-92E0-ACA965C2F6A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2B2C4-56B5-48A7-A036-2270829E32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22896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7222D-C51F-425B-9EC7-39A4642EB8F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AED5A-1FB8-41D3-89B0-E37093CA87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03212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26F0-27E3-45F7-8916-6E7903C7D44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86AF9-9D7C-40BB-B346-23E3013FFF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94160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F7AB7-83C9-4C1E-AF26-DF81BA9D683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F095D-9625-4E7D-8040-EF0FC8860B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90598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3FD4D-EDC3-4ED7-8974-CE4A9D74A7E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D8A3D-82AE-433F-BADD-B996208E63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302464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8FB94-05FF-446E-9BF8-81D92C58CC8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EDF39-7B73-4CD8-8344-47368F0E5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780586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E2EAA-C658-43B5-88DB-B9D7FFA17E5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08D73-C57D-49FC-AD57-8DFADA6324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85768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AD000-5A35-4283-BF5C-9B46218A8A4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14EC7-1239-4E07-A9B3-23730C9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15727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68A1C-C166-4BE4-8BDC-BD9B37B1E1E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81EDE-813B-48FB-9C62-2261061CE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06472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CB7EB-C111-4265-88EB-FF162C46276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5960C-5F42-447C-97BA-A492851BD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93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C7BFF-AA8F-434B-97DF-1AD7E825B77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915D4-0959-4D68-B052-1832A3BF4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4674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36FED-0110-438D-9EA7-7F5CDE70A95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0DF2F-16B7-45A7-9E7C-B991C4C8E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65469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DEE1-C77F-4833-94C0-8C919217DE0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A40BF-8534-4613-8EE8-BFF98E3BB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6856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49262-06F4-4A0D-B8EE-68F770B34E8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9D49F-A2DF-44E8-86B1-2EAE9A8498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073741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DE0E7-2DA9-4497-941E-F94C9DBFCD6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BA544-5B5C-457C-BC04-B66DBAF2D2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62859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FA5F1-33F7-4545-A9DD-A88D4E7EEEA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F3CD0-63B0-4EF4-8D82-23A78B0D12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166444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609D2-DA55-4F02-819D-956B44B91C3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58874-9B21-4DEF-AFE6-746D89697A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52054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8D725-3550-45F2-A5DA-F034944682A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CC06D-9353-4B0A-9F38-F906AEF24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99656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069D2-A97A-441F-ABB8-133E088026E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939BA-6A9A-45CD-8597-D668248776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235389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5EA27-B869-41BD-A170-34552776648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956F1-8425-4D22-9B58-8BA96232B9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07314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2DF47-E831-4541-89C6-A6497F28A42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F3150-9776-4AAB-9D4E-4377803BD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2764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C4036-8854-4EF1-B441-6E02ECB7584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AC448-E2B1-4797-9791-5404B4908E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270168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6E550-CC6C-4082-9BE1-E5FBC30CEF1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4CDD5-1F8F-451A-A50E-39DFEB9FD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985129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E44B5-89BB-4EBE-B277-038D6C95CA1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C0DA5-9351-4338-94EB-7978D124A5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86750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5841F-3903-499D-8773-4CFDD234CE4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DCE53-5AC6-4994-998E-5EF938C5FD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62305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62644-D112-4475-8977-C9C8675CADC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39B97-4B93-4CF8-8A45-380458F15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83482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11E8E-F86C-4466-9BA1-66B0E271A6A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2BCC5-D87F-4B20-828B-363F294B73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53189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4AF95-BE0E-4A8B-B61E-E52E80D979E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471FB-1A53-4A97-A1B0-DCFB78C8DA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94494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9D111-6C5C-49F1-A6C1-E72263A255F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F2D7F-3735-45D7-B7A1-46AC9E2D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244397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38B28-0535-4D11-870F-213C7B78514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7C880-B1CB-489D-B1A5-78C3157AB5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037681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0FA9-F15D-458F-9799-F6F80598525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737D-E5C7-4F2E-A163-25AD32EFB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467634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B2B60-555D-4862-8097-BF8C3AB511D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95D21-4584-486E-86F5-DC3F44179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59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EEC5-04E6-4227-8EFD-DFF3FC2FD7C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431E6-52B3-47C4-A3BC-4C607B7D38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4923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04B9-B609-480B-8E9C-7786DCFEB36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FFEC3-499F-4D1E-AC70-131983A1EF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788486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BAE50-118A-436C-8D35-D362FC164CE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937EE-A3F5-4B12-A485-68AED78483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733262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2548-2AB1-4646-9C04-0DB0610C336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AEADB-D4AF-45F9-9321-95B1C577B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760064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A4A43-7335-4217-9B3F-49572824A9E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609B-A585-441F-BAD8-E0BF1947AC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54155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F376E-928E-4EFE-8B0E-67714898082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2FF5F-5137-414E-B87B-66484C685F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738992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931D7-FBDE-4063-9528-789E283A3A0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851FA-79E1-482A-B11F-99F7886B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644459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D6BF-5FCB-4235-8CA6-E4E3D592F56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8711-F315-4151-A769-20401FAE8B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497901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94C63-0828-47C4-8607-16FD5B35150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17948-203C-4BDE-9323-F42A1976DA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079917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6180-94A6-47AB-BABD-C9275CDB932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C327F-7E3B-450B-83B7-BF3A71CC74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223253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D0B19-618F-4529-B746-519B20AF18C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4EC56-230B-4864-AE71-8F6CD952C7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593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0DE9F-FA9C-4281-A54A-166D7F993AA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D04AE-BC66-4ACA-A979-4E55FD0AAE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330470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5E5E2-F1FC-4F32-A2DE-D89C3FD95FD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85E4F-0EF4-49D3-BBD9-82CB44AEFE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8945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BFBE7-4FC4-41E1-A9E7-04B9EC320BF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497FF-A70A-40E3-BECE-C87054498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01982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4739-B132-4605-B873-4BB147A2EB4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14776-C457-4892-8656-6D31F5D08F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23871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1DEC6-0798-4E39-86D5-C737FE3F478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403E-CB73-40BE-B943-E01DE55197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923263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F258F-9685-4CFD-8D49-7A414F95197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DB1E7-065B-412D-B5F2-6EE361BF49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93917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97FBE-9D35-4D06-A488-0D992FFC6DF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406BB-17C1-463B-A3BB-C0F9FECB6C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845720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B28A-7561-48A3-8E0E-0FABC71F15B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540E0-1D5C-4ECD-931B-5E7FBEF1B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834414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DA33-BFAA-4CD8-9C2F-B8B026DD90E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EFB90-2415-46E5-9A66-609F12C33D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959399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3DCFC-7714-46CD-8D1A-68C59DFCC3B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5C30C-2AE2-4678-9C02-78D6A4BEA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488790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BA2C8-F0A0-4078-AA32-627FDAFB342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A92FA-5B06-4A83-AD29-4EB427E25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2188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04429-2F5A-4694-B182-085E6D2597A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A281B-1380-4E2E-BC9B-E656C44F3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164887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55EEE-A8DC-4D8A-BF5C-E44B3C88E9E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F56D5-AAA6-4F74-9946-1FA7313BF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185349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4A052-309E-4682-B1DC-9CA68D13862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1BB49-9CD3-4634-9615-2F5794642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72367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51EE0-3C3C-4A7E-B8F4-717B294AC9D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A768B-A24A-4F99-B472-95A5E3EF2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750636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13EE4-08C7-4EAD-9971-D6C28941BF5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312BB-D809-4FBF-8A02-12A13F8731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392576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A0C53-707E-4B8C-BBB4-C840EF37C80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B9DB9-2AC8-485C-B3E0-59565BFDB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314010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B36B8-43A7-4771-8BBF-0D30DA94AF7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F2394-CE74-4AC6-8CB1-CE9A1183B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723385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1E339-9477-4ED3-8CC9-BB6062F8177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20EFD-4410-4D40-A958-B3C2D22DC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5373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3AAD8-C90E-443F-AB80-F920FB9F9EA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65510-7D79-44DD-9519-A1FBF1C8F5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028223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3B166-B7AD-4796-990C-331C3153895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04CD9-47C7-4F7B-8358-C4E4C81C14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999864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0D3FD-DF29-4872-ADCB-7833BD368A2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A14BB-CC1E-4488-B1DB-D04AAD2EC1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3207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DAD22-60CE-446B-9436-1274F11F182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1452B-0BEA-4CEA-B95B-07BA6C623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342450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C0CB0-5A2B-4674-8307-81EB9B23EE1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41EE-45DD-47D0-88BD-1B1ABB2E5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82738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1CAA-2B76-4264-A1A5-3A1F76E5ADA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52328-9E01-4554-91CB-E3AE806A3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081924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9D688-E7A1-43C5-8FF0-C171D0EB6D7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7C339-9BEE-4C71-9123-5DD120E5E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702915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8BBF0-CF7A-4E99-A5C2-337029A2A75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99965-6E31-43B6-A1BB-69D164D884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500176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078-AC99-47C7-A7A6-736723DC7E4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226C7-0665-4F72-9240-BC121EDC75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464986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1851E-361C-4ECA-8A80-69A03EF4916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C5E5-15AF-4AAB-8508-2984E6EC8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02447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55024-A0F2-4D86-955E-AB65C15B6E4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31FD6-5CF5-4549-A4A1-0503E5D80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188499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81189-49CC-4D76-A459-71594D0B519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A245C-9540-4E8F-A80C-30E7AF619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87175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CA39F-1158-4F64-9DE7-741F6BBB874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31756-0C12-4A7E-BBDD-B89F9BEFF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917236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3EA1B-B584-495C-9568-1454C78BA05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7AC7F-AC9C-4435-B4B6-1E939EC80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7531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DE9D4-9871-4988-9BAC-30EF7547A91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C571E-477C-4DC5-871D-1AB72FF2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474830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84A82-BA81-403D-9190-4A136D5EEB9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EC37A-5D3C-4139-AEB0-2B8E48C63F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00981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D375E-4AAC-4D18-8548-C40C63419DA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D4233-BDBD-4F54-85DB-CB7FF9A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337662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1E12B-57A5-4168-8C31-B00458E1527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655B0-A116-4960-856F-7668792D7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065399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A753D-FFAA-4C5D-99C3-8CF250B42BC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411DE-7B13-4B4B-BA31-5EF9ED99E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84755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1F23-68E4-41A1-8DC5-0BC78E87949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3EF43-B43E-4670-B3A5-163CC4910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670302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F2847-96BF-4B18-B36C-45B117B605F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62FDB-3FCD-4D0A-8542-73AC1954A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129842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1BC15-E53E-44F7-B054-DEC5FA67975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26DC8-2513-4CF8-A402-1B244923F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873196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BDD23-C383-4436-B796-EF187611849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83C51-2FE3-4738-BA07-E200904A4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030739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7176F-0904-446C-9584-CA7A29FCD5F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A93AB-04E0-4BBE-9D7E-FCECACE15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30637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52027-1637-40D0-9F8C-18ACFF4DEBE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B606D-EA9F-4C6D-A7B7-5F45CB470F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655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090599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C198D-C024-480C-AE03-DA9A8CE3075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E2FE5-1237-48B8-974F-C6548295A5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419125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F3B93-1DEF-411E-8127-17D1C39E1B9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C71B-143A-4695-98EB-6EA038B9F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704306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E25F2-E059-44A6-9E9B-7CE009C3A91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F3208-653D-44EC-A1F5-E74339D49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122573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71435-2FE1-41EA-97D3-41D90090AB2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E4B55-EC1E-44ED-8CA5-822759F643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2604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F7598-ABA5-4F36-9F0D-0A08EB061DE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97CA5-449E-4286-A194-114166C23C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787349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CFB9-4349-45BD-A929-6F314009DD6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A86C-7AC3-4300-B926-7572BF5F30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30474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6A45F-F55D-4E63-A8A6-25023E93676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D6C2A-C0BD-41BD-9577-11470028C2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605018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2AF48-9265-4350-A167-951A45CD1A6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37938-AED9-4A52-83C3-FE860A3AF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173327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DD73-8A65-4EA5-950F-061E1485544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05811-5F17-4CFB-BD8A-AB62BDAAE6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994741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88627-C60A-4CF0-9D4A-11CD71FA300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04EDA-4F05-49F4-9541-75AA0B2A2B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57698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4EB09-B92F-4FFF-850E-028E2623DE4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D614D-3D78-4B14-856F-16BE3C5C7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8601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69276-0535-4AE8-942E-011ABC7B88A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D805E-149F-4FDD-8264-FD198B813A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219975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0EA39-B9E0-4DE7-A5C9-33898F37A5A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4967D-36BD-4010-A815-3F468CC72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240784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FA036-4386-459B-BBC2-F9D03CDCA7E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DC82C-3576-406E-8045-1909E1BB4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85497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A0D9C-77FB-42F3-B832-285FACF7C17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71EB9-75A1-4DEB-9D60-FEC51AD52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580548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B56D8-323D-4B68-9E9C-85DE76E42C2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66FE2-B208-448B-8330-481AE41742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763290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A7E74-9377-41B0-A0F9-BDFE74E0B92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9A949-9B8C-48DC-8DCF-C4818BCF0D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814642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A2463-F776-4CC9-BF1B-03B13E2EC0C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262F7-86D7-4BEE-A37B-8A440C22FF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347243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AC02A-11F6-470E-B410-E7F1D4600C6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68DBB-9B1E-42C8-ACE1-12DD65A08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601466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66A37-EE0B-4679-8699-5A64A2C9774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9AB18-BEBE-4B17-A75E-B1CBB8DD29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346495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B29AA-8816-4804-BA3E-880DF72E567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C0F83-C5C2-4623-973C-C601FAB436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976127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57B5B-47F6-4C13-8F85-2277C2F944F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145D3-F1E3-4559-93D2-57AAF8CAF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293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4CEC1-490F-4948-8BA5-56831DA5DFD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B1301-4743-4726-B84C-4C48CCAC1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38110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6D01C-523C-4627-B529-B54B42F9280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9B600-D6DE-4D4A-B8B6-8051E0274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143823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52A51-E82E-440A-8D32-614AEEDF0B9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DFF7A-6641-4228-B3D7-96B226DDD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95920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3BB26-B5EE-46D5-844D-D2BF61A74C4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4EDB9-0C0B-4CF2-804C-32B0C9E93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408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3DB30-F6B8-40F4-BC0B-5E290AFDA9D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4B357-B5BB-4615-948D-EF7D2E3F08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645335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A250-4D51-443B-A5BC-6DDFE103BCF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06F0B-D68D-43C9-8EC4-B8EC510CE3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281980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E0AF7-31B2-4A9C-B49E-BABA2F811AC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5887A-5CBB-412B-AD70-9115D7473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199464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28965-F519-48DD-8EED-77BBE1CC1F6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7A585-DE1D-4C0A-9B80-68158F141E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041365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98CDC-07D0-4AB5-842A-17950A33A66E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50AC5-BC34-4A82-BB64-766D87FFC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69376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CC6FB-E5A1-4FB9-9C87-40DCA5D92A6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E8A2F-F519-42C0-9D72-9DC1C8FE1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296467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C5C2B-76CD-46AC-B5E3-68C8310B68F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D62AE-3BE6-4B29-A22E-18D6777EF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7521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0037193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4C6CF-B059-44FE-ACB6-56D3E8DF933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BF0EA-3589-4D07-BAE8-6F52F21C97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12058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B91F3-1CFD-441D-89EF-0F103B4FBA5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043F2-B19E-4837-AC13-49A5497850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299941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B4CB5-119C-48E6-81AB-DF31DA18FAD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26029-D872-4337-806B-FD29DCA3E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439236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D87E8-0DE3-489B-9F32-1FC071DAE07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20C02-30EF-4E53-9C8A-83D4D4BFC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51094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4DCD7-F869-4292-BF8E-969F49661A8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0923D-7F21-40D5-BE60-C0ECC4ECA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651829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BB020-D643-426A-96D7-2656689A2F7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69870-68C1-47A6-B9FA-163602A9B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304069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5B19-EF30-4020-837B-D524E1E7D6D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5875A-0014-45E7-9264-81EE9B5CF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374936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30783-C493-4E4B-9F1E-4114E1C86E8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16D71-240E-49EF-9939-04421028B7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1975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080CB-FD30-429A-8E60-039ADC26393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4EF95-5761-4FA3-825D-BD23D8910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5807362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798F5-AED5-4CD0-AD2F-FB021958AF0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DBDC4-8E05-40EB-85F0-26ED9FBCF7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57848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856216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86416-CAF4-4CA1-A4AD-236ACBF5F3F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47DAB-20A9-4183-B625-6D5FBC433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996594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7ED7F-B74F-4705-A79E-C4D97598B78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37A36-B52A-40F3-B1E7-50D15C9474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917474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FAB0A-F7C1-4B78-8945-80AF06A533C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2AD9D-E9D9-4B98-8A6F-ECDAE49284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477534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A4E38-132D-49EB-9FE5-40CB5086CEF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360EB-99DD-4E10-84BC-B1DAA3F6A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40861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9268A-2D7C-4424-8ECE-5DAE884B48F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9C2B-A77A-4BDA-8DC1-2B6D51961E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547022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CD3E9-D6E2-480E-94F6-5E9509EBCB1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AF497-8C09-4744-A19C-211BBC4D63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780372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81624-47F0-469D-8E9F-26D71189955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9CCAE-EAED-4DBC-AA6D-4AA1A2650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35439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24F5F-58A5-4DCB-A64A-7C5E9D74630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532CB-B942-45B5-A064-59F40866DB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904390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F6468-AF1E-4E5F-BC58-7CFA94F8AE37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D057B-1380-42E4-B36F-A7641D9A4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054557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C2EB4-94CE-4B07-9BB4-AF7DCE4E7C1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D986B-4B42-496C-AE70-460E45AB9A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8997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3219814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0AE2B-ABAB-40C0-9BD1-2E5A70466FB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E8E54-3FDC-4698-8782-CEE7221924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7802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284D8-795E-44C5-8EDF-0DFF482C642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7A052-7270-4911-947A-A4341B6AA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983601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45DD-083B-469A-BE4A-2B45A9243D6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E90B7-365E-4046-8822-24C2A6F4BA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865145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8E4C2-7F09-4383-B2DF-D48E6AFB969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1892B-CFA6-4121-BF37-1D020A488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76484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618614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0562418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849912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8534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227737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294879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9147250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2779779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245806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4496346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9282472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7615810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1089668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114769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9764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987939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8484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335883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9850263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9271138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4230462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686350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652826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3742807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8393829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47998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1209985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5698873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969863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1816909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2120806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7874832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481430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BAEAF-19BF-4AB3-BF7D-60C12EF9DBF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C4C64-8EE2-480F-8FD6-711D7ABE78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10950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70F72-7791-44A9-8D40-AC1402685CA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974C8-270A-4B34-9FDB-0B40AFBE9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47382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60D84-E1B9-4EA7-8EA3-0D355656BF3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35B83-2D76-4836-9B79-2C2920C25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10591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FFCD9-2380-4A90-B48A-DDCF6F08527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239D-E2BA-4612-AA04-6E7C8FCDC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7169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6186360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E8F18-905E-43E7-BAE3-7F42DD6B547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8E68-5F44-4E83-B4F9-1A9A6E5B9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15727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C9A20-0B0B-4F09-88CB-AF5F165EA9E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2F82-89F1-4C5F-AA4A-C3AD414836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98036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AC9E4-CF3A-43B6-80F4-41EA5978544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E17A0-5993-4916-A238-6A8A4ED0FB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9797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8D456-6D32-4864-8555-BC28A027F3E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E358B-800F-4FDC-BB2D-9D214FE71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79764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B6BF0-83FE-48F0-8A47-9DC2FE2E481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98125-583F-462A-AB54-03E5A7D20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08904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6889-B120-47B5-A5A6-F5A6A472830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03132-B433-4B6C-9805-1A69FFFD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929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E43A2-A57F-42CB-AEB6-6A277ACBAF9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9E5F-5E88-4A38-883C-5CC1311B89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84209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1D930-EE88-46A1-93A6-CE232E0F32A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077FB-F67D-4910-8945-B52FFE536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0729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76BB2-782F-465C-9386-3D28D8401FD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65B7E-6199-4C86-8F27-EFE84C42A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350183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80D39-3B19-4A0B-BD76-D2F1FBE42F3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7A177-4B39-42FD-AD91-3BE9DCD61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019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61908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9BCBE-0E48-4F83-8432-3E7422C0271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B2C61-3FCA-4C1B-AEA9-08484B5704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35708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C295B-DA40-40F1-A8FB-B9A91E41010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C64ED-9955-4C7F-8CE6-261B8C46F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61072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7EC98-5598-4F40-A6EB-DAE51A0DDF7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03673-D4CE-4E6A-BAE0-2A6197BA3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42208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98EBA-A739-483B-9BC1-EB93CF36582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5C3BF-46BA-41FC-9489-3786866D6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0895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EA83C-0753-4B10-B51A-CB548B49367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88494-19A3-48F8-B9F0-754F4D973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4690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0AC5A-71FF-4F1F-8433-F2E1F54D9C9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A8D59-3A83-427B-A421-876EB5562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1705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C6B41-B1BA-4A9D-832C-4EE924E4AB0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52CA-766C-4D39-BBE1-BEC5F8878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76503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63A5D-61A9-4BDC-8C7B-3F57E256B9F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018F5-2AB2-4334-A3B6-1D5F04FEB0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18305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70345-4E18-4D55-A2B9-067DCD3DA59A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2911-C180-4832-B605-475D93B449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61434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DE187-EF42-4BA2-94A2-64B18D0CCBB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7E40-1F36-4630-B0C9-70668999AC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711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4283020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CE29C-BC0A-4CA5-A960-A857D81F8C9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363E0-F929-4AB5-BA70-BE40BD676E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44833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C549C-9114-4AB5-821F-A4AF723FCFF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31F9F-83D9-4C24-876E-F339F2991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986096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1A72C-AC80-460F-840D-47F6F525C81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1476B-9092-47F9-8805-9CB46C372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35060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BD934-F35E-4F6B-ACE4-67BCC5AB5B5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53840-53B5-4F3E-9943-58EFDDD2E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98334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BFB3F-129F-4FCD-A0F1-F9EAC172476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94D49-8296-420B-9784-4689E3A937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01203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C74E1-219B-48FF-B79C-A07FE4CB503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0E1B9-DC71-4C24-9B53-4086C7726C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36784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DED3C-5A1A-4A68-B144-FA3C6795893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C3D5B-7442-4700-B67E-FD09B7E007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356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9DD4A-3CC5-45B6-A482-4AB6A6B8976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5361F-8BA1-4EE0-ADC1-14A3CBBD54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06087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7A792-6422-4EF6-B15E-EB1F52E2BEE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ADB08-7017-46BD-9A32-1ED4370A3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180710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34083-CE48-4089-976C-06B8D06E654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8483-75E9-4E8E-8E68-69E5D85BD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6348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2404169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FFA18-E4B4-408C-B807-0133E8B33AE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8808-54EA-459E-8173-9A79F340F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6493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EF6C0-1915-4664-A7E8-4A0614B7B66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31E51-F7C7-4B42-8496-F2DF79597A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5466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E4B4-5067-4658-9419-369740CF08D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D5A7D-AF29-480C-933A-E1055044C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182903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778B4-4EFE-4A6F-AAE2-9BFB909778B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2885D-DC3C-4DB9-A014-6FFADFB799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55584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C3A61-9BE5-45ED-9650-A68C48A705B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CDBCB-737B-42FD-B474-B5F1FB36E9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45217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9C7FC-4410-47C6-A080-7E6F3DA065CF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7F7B5-DA53-4ED8-87F6-BF335D5214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9813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4CF30-04C5-4CE6-8B4B-B74579010BE0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4F94F-73C1-4C85-8DAE-4367A5426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565895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431A-3B71-47B4-81AF-8674579AA65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78183-695E-459D-B00C-AAEE3E8C9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8245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BB66E-A16E-4219-A55D-A52FE9FF71B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E95A0-4C3F-451F-BDCC-8736F1514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76265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85AFE-4B07-447C-82CC-F484FAD3D26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3CC34-3E7B-4E6A-A77B-C09798FA7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821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5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4E0EC44-1793-4056-B924-C9AFF46D2DDB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126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504AB96-C868-4A71-B118-1A3F1894D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6512428-E4CE-47F6-A872-FC8BF9F31D4D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229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AF2E977-ED0A-4841-AF4C-FB22518DDC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F18F249-C29C-44EF-B1D4-76B31680923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331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0419C71-DEA6-4F28-B419-97AA883E1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888" y="836613"/>
            <a:ext cx="4914900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2"/>
          <p:cNvSpPr>
            <a:spLocks/>
          </p:cNvSpPr>
          <p:nvPr userDrawn="1"/>
        </p:nvSpPr>
        <p:spPr bwMode="auto">
          <a:xfrm>
            <a:off x="0" y="5391150"/>
            <a:ext cx="12196763" cy="1325563"/>
          </a:xfrm>
          <a:custGeom>
            <a:avLst/>
            <a:gdLst>
              <a:gd name="T0" fmla="*/ 0 w 9144000"/>
              <a:gd name="T1" fmla="*/ 0 h 986547"/>
              <a:gd name="T2" fmla="*/ 12183923 w 9144000"/>
              <a:gd name="T3" fmla="*/ 90530 h 986547"/>
              <a:gd name="T4" fmla="*/ 12196763 w 9144000"/>
              <a:gd name="T5" fmla="*/ 1230190 h 986547"/>
              <a:gd name="T6" fmla="*/ 0 w 9144000"/>
              <a:gd name="T7" fmla="*/ 1230190 h 986547"/>
              <a:gd name="T8" fmla="*/ 0 w 9144000"/>
              <a:gd name="T9" fmla="*/ 0 h 9865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86547">
                <a:moveTo>
                  <a:pt x="0" y="0"/>
                </a:moveTo>
                <a:cubicBezTo>
                  <a:pt x="2258729" y="1963553"/>
                  <a:pt x="5821913" y="455460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D1D100"/>
              </a:gs>
              <a:gs pos="1942">
                <a:srgbClr val="D1D100"/>
              </a:gs>
              <a:gs pos="60001">
                <a:srgbClr val="FFC000"/>
              </a:gs>
              <a:gs pos="100000">
                <a:srgbClr val="FFF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1" name="矩形 2"/>
          <p:cNvSpPr>
            <a:spLocks/>
          </p:cNvSpPr>
          <p:nvPr userDrawn="1"/>
        </p:nvSpPr>
        <p:spPr bwMode="auto">
          <a:xfrm>
            <a:off x="4763" y="5530850"/>
            <a:ext cx="12195175" cy="1227138"/>
          </a:xfrm>
          <a:custGeom>
            <a:avLst/>
            <a:gdLst>
              <a:gd name="T0" fmla="*/ 0 w 9144000"/>
              <a:gd name="T1" fmla="*/ 0 h 915566"/>
              <a:gd name="T2" fmla="*/ 12182337 w 9144000"/>
              <a:gd name="T3" fmla="*/ 90306 h 915566"/>
              <a:gd name="T4" fmla="*/ 12195175 w 9144000"/>
              <a:gd name="T5" fmla="*/ 1227138 h 915566"/>
              <a:gd name="T6" fmla="*/ 0 w 9144000"/>
              <a:gd name="T7" fmla="*/ 1227138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123974" y="1876926"/>
                  <a:pt x="6105625" y="125128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6F9FC"/>
              </a:gs>
              <a:gs pos="61000">
                <a:srgbClr val="006059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2" name="矩形 2"/>
          <p:cNvSpPr>
            <a:spLocks/>
          </p:cNvSpPr>
          <p:nvPr userDrawn="1"/>
        </p:nvSpPr>
        <p:spPr bwMode="auto">
          <a:xfrm>
            <a:off x="0" y="5630863"/>
            <a:ext cx="12196763" cy="1227137"/>
          </a:xfrm>
          <a:custGeom>
            <a:avLst/>
            <a:gdLst>
              <a:gd name="T0" fmla="*/ 0 w 9144000"/>
              <a:gd name="T1" fmla="*/ 0 h 915566"/>
              <a:gd name="T2" fmla="*/ 12183923 w 9144000"/>
              <a:gd name="T3" fmla="*/ 90306 h 915566"/>
              <a:gd name="T4" fmla="*/ 12196763 w 9144000"/>
              <a:gd name="T5" fmla="*/ 1227137 h 915566"/>
              <a:gd name="T6" fmla="*/ 0 w 9144000"/>
              <a:gd name="T7" fmla="*/ 1227137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431983" y="1636294"/>
                  <a:pt x="6105625" y="125128"/>
                  <a:pt x="9134374" y="67377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6F9FC"/>
              </a:gs>
              <a:gs pos="48000">
                <a:srgbClr val="006059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3" name="矩形 2"/>
          <p:cNvSpPr>
            <a:spLocks/>
          </p:cNvSpPr>
          <p:nvPr userDrawn="1"/>
        </p:nvSpPr>
        <p:spPr bwMode="auto">
          <a:xfrm>
            <a:off x="0" y="5729288"/>
            <a:ext cx="12196763" cy="1230312"/>
          </a:xfrm>
          <a:custGeom>
            <a:avLst/>
            <a:gdLst>
              <a:gd name="T0" fmla="*/ 0 w 9144000"/>
              <a:gd name="T1" fmla="*/ 0 h 915566"/>
              <a:gd name="T2" fmla="*/ 12196763 w 9144000"/>
              <a:gd name="T3" fmla="*/ 0 h 915566"/>
              <a:gd name="T4" fmla="*/ 12196763 w 9144000"/>
              <a:gd name="T5" fmla="*/ 1230312 h 915566"/>
              <a:gd name="T6" fmla="*/ 0 w 9144000"/>
              <a:gd name="T7" fmla="*/ 1230312 h 915566"/>
              <a:gd name="T8" fmla="*/ 0 w 9144000"/>
              <a:gd name="T9" fmla="*/ 0 h 915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5566">
                <a:moveTo>
                  <a:pt x="0" y="0"/>
                </a:moveTo>
                <a:cubicBezTo>
                  <a:pt x="2431983" y="1636294"/>
                  <a:pt x="6096000" y="0"/>
                  <a:pt x="9144000" y="0"/>
                </a:cubicBezTo>
                <a:lnTo>
                  <a:pt x="9144000" y="915566"/>
                </a:lnTo>
                <a:lnTo>
                  <a:pt x="0" y="915566"/>
                </a:lnTo>
                <a:lnTo>
                  <a:pt x="0" y="0"/>
                </a:lnTo>
                <a:close/>
              </a:path>
            </a:pathLst>
          </a:custGeom>
          <a:solidFill>
            <a:srgbClr val="00827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4" name="矩形 2"/>
          <p:cNvSpPr>
            <a:spLocks/>
          </p:cNvSpPr>
          <p:nvPr userDrawn="1"/>
        </p:nvSpPr>
        <p:spPr bwMode="auto">
          <a:xfrm>
            <a:off x="-3175" y="6502400"/>
            <a:ext cx="12195175" cy="461963"/>
          </a:xfrm>
          <a:custGeom>
            <a:avLst/>
            <a:gdLst>
              <a:gd name="T0" fmla="*/ 0 w 9144000"/>
              <a:gd name="T1" fmla="*/ 786 h 917126"/>
              <a:gd name="T2" fmla="*/ 12195175 w 9144000"/>
              <a:gd name="T3" fmla="*/ 786 h 917126"/>
              <a:gd name="T4" fmla="*/ 12195175 w 9144000"/>
              <a:gd name="T5" fmla="*/ 461963 h 917126"/>
              <a:gd name="T6" fmla="*/ 0 w 9144000"/>
              <a:gd name="T7" fmla="*/ 461963 h 917126"/>
              <a:gd name="T8" fmla="*/ 0 w 9144000"/>
              <a:gd name="T9" fmla="*/ 786 h 917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44000" h="917126">
                <a:moveTo>
                  <a:pt x="0" y="1560"/>
                </a:moveTo>
                <a:cubicBezTo>
                  <a:pt x="2198901" y="1799219"/>
                  <a:pt x="6113930" y="-61193"/>
                  <a:pt x="9144000" y="1560"/>
                </a:cubicBezTo>
                <a:lnTo>
                  <a:pt x="9144000" y="917126"/>
                </a:lnTo>
                <a:lnTo>
                  <a:pt x="0" y="917126"/>
                </a:lnTo>
                <a:lnTo>
                  <a:pt x="0" y="1560"/>
                </a:lnTo>
                <a:close/>
              </a:path>
            </a:pathLst>
          </a:custGeom>
          <a:solidFill>
            <a:schemeClr val="bg1">
              <a:alpha val="1294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5" name="图片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5663" y="6024563"/>
            <a:ext cx="229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43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434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59550"/>
            <a:ext cx="28130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E05A91-C68B-45C0-AA25-925369E00E2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434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559550"/>
            <a:ext cx="38163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5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559550"/>
            <a:ext cx="28130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178C6E-C83D-484A-9357-F4ECC6252A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4025" indent="-4540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7425" indent="-3778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08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04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00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72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44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16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68825" indent="-301625" algn="l" defTabSz="12160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53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536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C068EC-895C-4883-AB3D-CEA530A9DAB5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536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44A8465-0DD1-4E29-9209-2EF202A01F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63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638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BC03B0-3AC1-4762-929A-48650B38CE9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638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A2BF466-4A74-4026-8FA4-456351C6C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741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741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9CF782-F7B6-4140-8E88-133125B8E249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741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3E8E164-3301-436E-B0E9-DE2EB25AB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843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843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93424-C2A8-4F76-AC5B-420B5618BE6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843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432ACF-8CAA-4B71-B7EF-A0CF7D708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945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946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A8604E3-8403-4172-A1CF-32F38645D2A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946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46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AAF1E0-44E0-494A-B78B-05965CBA29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048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048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7FAC89-F5D4-4262-9719-21AE7A6E07EC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2048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62C768-5B51-43C6-8077-B3D537767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307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F82063-4481-4DAE-B355-6A31AE117C0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307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B158591-70AC-4DCC-A80E-E254967F9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253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253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360A45A-3825-436E-9718-373E79987D9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2253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53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BB98B3-A13E-4500-A3C3-5C9DF8538D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355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355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4AB1BF-37AC-40F2-9024-D31A370DC7E4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2355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55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DB81A64-AEA4-4FF1-91F6-83F360AB77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457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458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97D2A0-E977-409F-99B2-71FA780DC582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2458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B357FA-54DC-4A89-95D5-3E326B1C70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560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25604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99B0538-EF0C-42DD-B865-B000E422387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25605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A1BC8C-6CEF-440F-AA35-B5DB94EE33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3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66" b="36667"/>
          <a:stretch>
            <a:fillRect/>
          </a:stretch>
        </p:blipFill>
        <p:spPr bwMode="auto">
          <a:xfrm>
            <a:off x="1588" y="2171700"/>
            <a:ext cx="121888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22"/>
          <a:stretch>
            <a:fillRect/>
          </a:stretch>
        </p:blipFill>
        <p:spPr bwMode="auto">
          <a:xfrm>
            <a:off x="1588" y="838200"/>
            <a:ext cx="121888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5D0C23B-8A91-4EC1-A3F0-27068F07F466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7172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3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B57799C-93CD-4B42-8CA6-AEEF15BB3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65C3CC0-842B-4724-8F52-8E82D70B8413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8196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7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D765E2E-2ED1-478D-9659-4A7C8DEC8B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B58DA2A-F92C-44D6-8234-AD0637F95F51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922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1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C38D791-B82A-4775-BC69-28A067C2C6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DA38DC8-C656-443F-918C-70974AA201D8}" type="datetimeFigureOut">
              <a:rPr lang="zh-CN" altLang="en-US"/>
              <a:pPr>
                <a:defRPr/>
              </a:pPr>
              <a:t>2018/2/8</a:t>
            </a:fld>
            <a:endParaRPr lang="zh-CN" altLang="en-US"/>
          </a:p>
        </p:txBody>
      </p:sp>
      <p:sp>
        <p:nvSpPr>
          <p:cNvPr id="10244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5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1D8328C-B5E0-47D2-91AA-FCA3ABF11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1.xml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baijiahao.baidu.com/builder/preview/s?id=1589261222888644467" TargetMode="External"/><Relationship Id="rId3" Type="http://schemas.openxmlformats.org/officeDocument/2006/relationships/hyperlink" Target="http://tech.china.com/article/20180111/2018011197245.html" TargetMode="External"/><Relationship Id="rId7" Type="http://schemas.openxmlformats.org/officeDocument/2006/relationships/hyperlink" Target="http://it.people.com.cn/n1/2018/0111/c1009-29759078.html" TargetMode="External"/><Relationship Id="rId2" Type="http://schemas.openxmlformats.org/officeDocument/2006/relationships/hyperlink" Target="http://vr.sina.com.cn/news/hz/2018-01-11/doc-ifyqqieu5636572.shtml" TargetMode="Externa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xinhuanet.com/itown/2018-01/11/c_136887503.htm" TargetMode="External"/><Relationship Id="rId5" Type="http://schemas.openxmlformats.org/officeDocument/2006/relationships/hyperlink" Target="http://tech.huanqiu.com/gundong/2018-01/11514639.html" TargetMode="External"/><Relationship Id="rId10" Type="http://schemas.openxmlformats.org/officeDocument/2006/relationships/image" Target="../media/image84.jpeg"/><Relationship Id="rId4" Type="http://schemas.openxmlformats.org/officeDocument/2006/relationships/hyperlink" Target="http://tech.ifeng.com/a/20180111/44841007_0.shtml" TargetMode="External"/><Relationship Id="rId9" Type="http://schemas.openxmlformats.org/officeDocument/2006/relationships/hyperlink" Target="https://www.toutiao.com/i650961300270088244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53500" y="5690759"/>
            <a:ext cx="1719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</a:rPr>
              <a:t>2018.2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Picture 5" descr="F:\快盘\文件\EaseOk\72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7905" y="5264842"/>
            <a:ext cx="425916" cy="42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34882" y="5216190"/>
            <a:ext cx="546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</a:rPr>
              <a:t>厦门宇客云网络科技有限公司</a:t>
            </a:r>
          </a:p>
        </p:txBody>
      </p:sp>
      <p:sp>
        <p:nvSpPr>
          <p:cNvPr id="6" name="文本框 12"/>
          <p:cNvSpPr txBox="1">
            <a:spLocks noChangeArrowheads="1"/>
          </p:cNvSpPr>
          <p:nvPr/>
        </p:nvSpPr>
        <p:spPr bwMode="auto">
          <a:xfrm>
            <a:off x="1802422" y="2259857"/>
            <a:ext cx="82471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宇客云智慧校园管理平台</a:t>
            </a:r>
            <a:endParaRPr lang="zh-CN" altLang="en-US" sz="48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4590" y="971551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学籍管理：</a:t>
            </a:r>
          </a:p>
        </p:txBody>
      </p:sp>
      <p:sp>
        <p:nvSpPr>
          <p:cNvPr id="20" name="内容占位符 2"/>
          <p:cNvSpPr txBox="1">
            <a:spLocks/>
          </p:cNvSpPr>
          <p:nvPr/>
        </p:nvSpPr>
        <p:spPr>
          <a:xfrm>
            <a:off x="1225923" y="1638275"/>
            <a:ext cx="4757737" cy="4207917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快速批量导入学生，自动匹配标题栏，支持复制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粘贴导入数据；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可通过系统设置学生状态（转出、转入等），考试名单会自动调整；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打印各类学籍卡报表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，并持续增加中；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学生家长可根据预留信息登录查看学生成绩、评语等等（可通过微信查询）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6346" y="822654"/>
            <a:ext cx="2759685" cy="603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8368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7728" y="1000033"/>
            <a:ext cx="8362217" cy="585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9584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7186" y="941920"/>
            <a:ext cx="8330344" cy="584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6020" y="1458058"/>
            <a:ext cx="1989626" cy="33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4596" y="1030533"/>
            <a:ext cx="3231368" cy="61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46943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237" y="914143"/>
            <a:ext cx="6314396" cy="451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3722" y="2335969"/>
            <a:ext cx="6668278" cy="459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82107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5501" y="901213"/>
            <a:ext cx="6115342" cy="411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4590" y="971551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成绩管理：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0562" y="1614487"/>
            <a:ext cx="5214939" cy="511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Aft>
                <a:spcPts val="1500"/>
              </a:spcAft>
            </a:pPr>
            <a:r>
              <a:rPr lang="en-US" altLang="zh-CN" sz="2400" dirty="0"/>
              <a:t>1.</a:t>
            </a:r>
            <a:r>
              <a:rPr lang="zh-CN" altLang="en-US" sz="2400" dirty="0"/>
              <a:t>可筛选</a:t>
            </a:r>
            <a:r>
              <a:rPr lang="en-US" altLang="zh-CN" sz="2400" dirty="0"/>
              <a:t>/</a:t>
            </a:r>
            <a:r>
              <a:rPr lang="zh-CN" altLang="en-US" sz="2400" dirty="0"/>
              <a:t>显示原毕业校，方便对毕业校生源进行考察对比；</a:t>
            </a:r>
            <a:endParaRPr lang="en-US" altLang="zh-CN" sz="2400" dirty="0"/>
          </a:p>
          <a:p>
            <a:pPr eaLnBrk="1" hangingPunct="1">
              <a:spcAft>
                <a:spcPts val="1500"/>
              </a:spcAft>
            </a:pPr>
            <a:r>
              <a:rPr lang="en-US" altLang="zh-CN" sz="2400" dirty="0"/>
              <a:t>2.</a:t>
            </a:r>
            <a:r>
              <a:rPr lang="zh-CN" altLang="en-US" sz="2400" dirty="0"/>
              <a:t>灵活显示所需科目，可以隐藏或显示排名；</a:t>
            </a:r>
            <a:endParaRPr lang="en-US" altLang="zh-CN" sz="2400" dirty="0"/>
          </a:p>
          <a:p>
            <a:pPr eaLnBrk="1" hangingPunct="1">
              <a:spcAft>
                <a:spcPts val="1500"/>
              </a:spcAft>
            </a:pPr>
            <a:r>
              <a:rPr lang="en-US" altLang="zh-CN" sz="2400" dirty="0"/>
              <a:t>3.</a:t>
            </a:r>
            <a:r>
              <a:rPr lang="zh-CN" altLang="en-US" sz="2400" dirty="0"/>
              <a:t>可以过滤出全优学生</a:t>
            </a:r>
            <a:r>
              <a:rPr lang="en-US" altLang="zh-CN" sz="2400" dirty="0"/>
              <a:t>/</a:t>
            </a:r>
            <a:r>
              <a:rPr lang="zh-CN" altLang="en-US" sz="2400" dirty="0"/>
              <a:t>全部及格学生等等，便于有针对性的分析学生学习情况；</a:t>
            </a:r>
            <a:endParaRPr lang="en-US" altLang="zh-CN" sz="2400" dirty="0"/>
          </a:p>
          <a:p>
            <a:pPr eaLnBrk="1" hangingPunct="1">
              <a:spcAft>
                <a:spcPts val="1500"/>
              </a:spcAft>
            </a:pPr>
            <a:r>
              <a:rPr lang="en-US" altLang="zh-CN" sz="2400" dirty="0"/>
              <a:t>4.</a:t>
            </a:r>
            <a:r>
              <a:rPr lang="zh-CN" altLang="en-US" sz="2400" dirty="0"/>
              <a:t>可自定义考试名单，多种成绩分析；</a:t>
            </a:r>
            <a:endParaRPr lang="en-US" altLang="zh-CN" sz="2400" dirty="0"/>
          </a:p>
          <a:p>
            <a:pPr eaLnBrk="1" hangingPunct="1">
              <a:spcAft>
                <a:spcPts val="1500"/>
              </a:spcAft>
            </a:pPr>
            <a:r>
              <a:rPr lang="en-US" altLang="zh-CN" sz="2400" dirty="0"/>
              <a:t>5.</a:t>
            </a:r>
            <a:r>
              <a:rPr lang="zh-CN" altLang="en-US" sz="2400" dirty="0"/>
              <a:t>关联学籍档案，名单有变自动同步；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6.</a:t>
            </a:r>
            <a:r>
              <a:rPr lang="zh-CN" altLang="en-US" sz="2400" dirty="0"/>
              <a:t>历年考试均可保存下来，查看管理调用方便。</a:t>
            </a:r>
          </a:p>
        </p:txBody>
      </p:sp>
      <p:pic>
        <p:nvPicPr>
          <p:cNvPr id="1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320" y="3140869"/>
            <a:ext cx="15240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4589" y="3031149"/>
            <a:ext cx="31051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46125" y="1077059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成绩分析：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3" y="2466975"/>
            <a:ext cx="4191000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8165" y="966787"/>
            <a:ext cx="401002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2006" y="2466975"/>
            <a:ext cx="398145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6475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4590" y="971551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成绩分析：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026" y="1617882"/>
            <a:ext cx="619125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5964" y="3076575"/>
            <a:ext cx="50387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9308" y="971551"/>
            <a:ext cx="3962400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52732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62589" y="1646602"/>
            <a:ext cx="11792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质</a:t>
            </a:r>
            <a:endParaRPr lang="en-US" altLang="zh-CN" sz="36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量</a:t>
            </a:r>
            <a:endParaRPr lang="en-US" altLang="zh-CN" sz="36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分</a:t>
            </a:r>
            <a:endParaRPr lang="en-US" altLang="zh-CN" sz="36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析</a:t>
            </a:r>
            <a:endParaRPr lang="en-US" altLang="zh-CN" sz="36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总</a:t>
            </a:r>
            <a:endParaRPr lang="en-US" altLang="zh-CN" sz="36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表：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0065" y="1051852"/>
            <a:ext cx="8976214" cy="580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6598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38494" y="1497902"/>
            <a:ext cx="8170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分层教学：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3750" y="1127856"/>
            <a:ext cx="3858895" cy="462724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311"/>
          <a:stretch/>
        </p:blipFill>
        <p:spPr bwMode="auto">
          <a:xfrm>
            <a:off x="8649630" y="1875693"/>
            <a:ext cx="1697990" cy="4495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328067" y="1727592"/>
            <a:ext cx="268177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系统可设定独立的分层教学，</a:t>
            </a:r>
            <a:r>
              <a:rPr lang="zh-CN" altLang="zh-CN" dirty="0"/>
              <a:t>教学班级设定完成后，学生可以通过行政班级来进行成绩分析，也可通过编定好的教学班级来做成绩分析</a:t>
            </a:r>
            <a:r>
              <a:rPr lang="zh-CN" altLang="en-US" dirty="0"/>
              <a:t>，不会互相影响！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6796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2589" y="1468326"/>
            <a:ext cx="36471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班级</a:t>
            </a:r>
            <a:r>
              <a:rPr lang="en-US" altLang="zh-CN" dirty="0" smtClean="0"/>
              <a:t>/</a:t>
            </a:r>
            <a:r>
              <a:rPr lang="zh-CN" altLang="en-US" dirty="0" smtClean="0"/>
              <a:t>年段各科平均分</a:t>
            </a:r>
            <a:endParaRPr lang="en-US" altLang="zh-CN" dirty="0" smtClean="0"/>
          </a:p>
          <a:p>
            <a:r>
              <a:rPr lang="zh-CN" altLang="en-US" dirty="0"/>
              <a:t>各</a:t>
            </a:r>
            <a:r>
              <a:rPr lang="zh-CN" altLang="en-US" dirty="0" smtClean="0"/>
              <a:t>班年级名次分布情况统计</a:t>
            </a:r>
            <a:endParaRPr lang="en-US" altLang="zh-CN" dirty="0" smtClean="0"/>
          </a:p>
          <a:p>
            <a:r>
              <a:rPr lang="zh-CN" altLang="en-US" dirty="0"/>
              <a:t>年</a:t>
            </a:r>
            <a:r>
              <a:rPr lang="zh-CN" altLang="en-US" dirty="0" smtClean="0"/>
              <a:t>段最高分、最低分、极差等情况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026" y="2436387"/>
            <a:ext cx="6365040" cy="367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9575" y="2668655"/>
            <a:ext cx="4234229" cy="378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2930" y="1468326"/>
            <a:ext cx="3607100" cy="351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3330" y="2909200"/>
            <a:ext cx="3623162" cy="320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22224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8"/>
          <p:cNvSpPr txBox="1">
            <a:spLocks noChangeArrowheads="1"/>
          </p:cNvSpPr>
          <p:nvPr/>
        </p:nvSpPr>
        <p:spPr bwMode="auto">
          <a:xfrm>
            <a:off x="2514600" y="-1179513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9699" name="文本框 9"/>
          <p:cNvSpPr txBox="1">
            <a:spLocks noChangeArrowheads="1"/>
          </p:cNvSpPr>
          <p:nvPr/>
        </p:nvSpPr>
        <p:spPr bwMode="auto">
          <a:xfrm>
            <a:off x="1290968" y="2755739"/>
            <a:ext cx="34217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目录</a:t>
            </a:r>
            <a:endParaRPr lang="en-US" altLang="zh-CN" sz="3600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701" name="Group 7"/>
          <p:cNvGrpSpPr>
            <a:grpSpLocks/>
          </p:cNvGrpSpPr>
          <p:nvPr/>
        </p:nvGrpSpPr>
        <p:grpSpPr bwMode="auto">
          <a:xfrm>
            <a:off x="6836015" y="759762"/>
            <a:ext cx="2580546" cy="1422241"/>
            <a:chOff x="0" y="0"/>
            <a:chExt cx="3140995" cy="1731078"/>
          </a:xfrm>
        </p:grpSpPr>
        <p:sp>
          <p:nvSpPr>
            <p:cNvPr id="29709" name="椭圆 7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10" name="文本框 12"/>
            <p:cNvSpPr txBox="1">
              <a:spLocks noChangeArrowheads="1"/>
            </p:cNvSpPr>
            <p:nvPr/>
          </p:nvSpPr>
          <p:spPr bwMode="auto">
            <a:xfrm>
              <a:off x="1000123" y="1244530"/>
              <a:ext cx="2140872" cy="486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排课解决方案</a:t>
              </a:r>
            </a:p>
          </p:txBody>
        </p:sp>
      </p:grpSp>
      <p:sp>
        <p:nvSpPr>
          <p:cNvPr id="29707" name="椭圆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53601" y="1700912"/>
            <a:ext cx="633862" cy="633879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05" name="椭圆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62394" y="2647104"/>
            <a:ext cx="633862" cy="63388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04" name="等腰三角形 17"/>
          <p:cNvSpPr>
            <a:spLocks noChangeArrowheads="1"/>
          </p:cNvSpPr>
          <p:nvPr/>
        </p:nvSpPr>
        <p:spPr bwMode="auto">
          <a:xfrm rot="5400000">
            <a:off x="5984326" y="3260866"/>
            <a:ext cx="574675" cy="357188"/>
          </a:xfrm>
          <a:prstGeom prst="triangle">
            <a:avLst>
              <a:gd name="adj" fmla="val 50000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文本框 13"/>
          <p:cNvSpPr txBox="1">
            <a:spLocks noChangeArrowheads="1"/>
          </p:cNvSpPr>
          <p:nvPr/>
        </p:nvSpPr>
        <p:spPr bwMode="auto">
          <a:xfrm>
            <a:off x="7659329" y="824501"/>
            <a:ext cx="3216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教务管理解决方案</a:t>
            </a:r>
          </a:p>
        </p:txBody>
      </p:sp>
      <p:sp>
        <p:nvSpPr>
          <p:cNvPr id="17" name="椭圆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71186" y="3676775"/>
            <a:ext cx="633862" cy="633879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7688249" y="3771710"/>
            <a:ext cx="2907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数据安全保障</a:t>
            </a:r>
            <a:endParaRPr lang="zh-CN" altLang="en-US" sz="2400" dirty="0">
              <a:solidFill>
                <a:srgbClr val="09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79978" y="4683992"/>
            <a:ext cx="633862" cy="633879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4"/>
          <p:cNvSpPr txBox="1">
            <a:spLocks noChangeArrowheads="1"/>
          </p:cNvSpPr>
          <p:nvPr/>
        </p:nvSpPr>
        <p:spPr bwMode="auto">
          <a:xfrm>
            <a:off x="7684064" y="4768127"/>
            <a:ext cx="2907457" cy="39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售后维护服务</a:t>
            </a:r>
          </a:p>
        </p:txBody>
      </p:sp>
      <p:sp>
        <p:nvSpPr>
          <p:cNvPr id="22" name="文本框 14"/>
          <p:cNvSpPr txBox="1">
            <a:spLocks noChangeArrowheads="1"/>
          </p:cNvSpPr>
          <p:nvPr/>
        </p:nvSpPr>
        <p:spPr bwMode="auto">
          <a:xfrm>
            <a:off x="7719236" y="5644573"/>
            <a:ext cx="2907457" cy="39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部分案例列举</a:t>
            </a:r>
          </a:p>
        </p:txBody>
      </p:sp>
      <p:sp>
        <p:nvSpPr>
          <p:cNvPr id="23" name="椭圆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82910" y="5574945"/>
            <a:ext cx="633862" cy="633879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文本框 14"/>
          <p:cNvSpPr txBox="1">
            <a:spLocks noChangeArrowheads="1"/>
          </p:cNvSpPr>
          <p:nvPr/>
        </p:nvSpPr>
        <p:spPr bwMode="auto">
          <a:xfrm>
            <a:off x="7682388" y="2745940"/>
            <a:ext cx="340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400" dirty="0">
              <a:solidFill>
                <a:srgbClr val="09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2589" y="1556246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学生个人进退情况分析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班级进退情况分析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085" y="2892676"/>
            <a:ext cx="5386166" cy="275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5787" y="1415664"/>
            <a:ext cx="619125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0856" y="2725352"/>
            <a:ext cx="50387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52814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2589" y="1521078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班级的各项指标，以及全科及格率等</a:t>
            </a:r>
            <a:endParaRPr lang="en-US" altLang="zh-CN" dirty="0" smtClean="0"/>
          </a:p>
          <a:p>
            <a:r>
              <a:rPr lang="zh-CN" altLang="en-US" dirty="0" smtClean="0"/>
              <a:t>每个科目独立分析或整体分析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999" y="2269684"/>
            <a:ext cx="6053256" cy="122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027" y="3868624"/>
            <a:ext cx="6104726" cy="173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3524" y="1327647"/>
            <a:ext cx="382905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9495" y="4113343"/>
            <a:ext cx="348615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7894" y="1982743"/>
            <a:ext cx="3496420" cy="399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1122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139705" y="1011117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5">
                    <a:lumMod val="25000"/>
                  </a:schemeClr>
                </a:solidFill>
              </a:rPr>
              <a:t>P</a:t>
            </a:r>
            <a:r>
              <a:rPr lang="zh-CN" altLang="en-US" sz="3600" b="1" dirty="0" smtClean="0">
                <a:solidFill>
                  <a:schemeClr val="accent5">
                    <a:lumMod val="25000"/>
                  </a:schemeClr>
                </a:solidFill>
              </a:rPr>
              <a:t>值分析</a:t>
            </a:r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：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4443" y="1740974"/>
            <a:ext cx="6482988" cy="473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4769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00065" y="1100138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微信成绩查询：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8474" y="1415562"/>
            <a:ext cx="2748854" cy="480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4631" y="1002323"/>
            <a:ext cx="2661881" cy="472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04446" y="2365677"/>
            <a:ext cx="25862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微信上集成的成绩均无需老师再做任何导入，微信公众号直接将系统中有关该生的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成绩信息直接同步发布</a:t>
            </a:r>
            <a:r>
              <a:rPr lang="zh-CN" altLang="en-US" dirty="0" smtClean="0">
                <a:latin typeface="+mn-ea"/>
              </a:rPr>
              <a:t>！吸引家长关注！</a:t>
            </a:r>
            <a:endParaRPr lang="zh-CN" altLang="en-US" dirty="0"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9957" y="2074985"/>
            <a:ext cx="2792043" cy="458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87383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38619" y="1084524"/>
            <a:ext cx="976421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5">
                    <a:lumMod val="25000"/>
                  </a:schemeClr>
                </a:solidFill>
              </a:rPr>
              <a:t>信息采集：</a:t>
            </a:r>
            <a:endParaRPr lang="en-US" altLang="zh-CN" sz="3600" b="1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accent5">
                    <a:lumMod val="25000"/>
                  </a:schemeClr>
                </a:solidFill>
              </a:rPr>
              <a:t>	</a:t>
            </a:r>
            <a:r>
              <a:rPr lang="zh-CN" altLang="en-US" sz="2800" b="1" dirty="0" smtClean="0">
                <a:solidFill>
                  <a:schemeClr val="accent5">
                    <a:lumMod val="25000"/>
                  </a:schemeClr>
                </a:solidFill>
              </a:rPr>
              <a:t>可直接后台设定填表内容，生成二维码后供学生扫描</a:t>
            </a:r>
            <a:endParaRPr lang="en-US" altLang="zh-CN" sz="2800" b="1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accent5">
                    <a:lumMod val="25000"/>
                  </a:schemeClr>
                </a:solidFill>
              </a:rPr>
              <a:t>填写后，后台会自动统计并整理学生信息。</a:t>
            </a:r>
            <a:endParaRPr lang="zh-CN" altLang="en-US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3423" y="2706930"/>
            <a:ext cx="2838928" cy="337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6759" y="3058621"/>
            <a:ext cx="57245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5723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576481"/>
            <a:ext cx="3982916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0723" name="KSO_GT2.1"/>
          <p:cNvSpPr txBox="1">
            <a:spLocks noChangeArrowheads="1"/>
          </p:cNvSpPr>
          <p:nvPr/>
        </p:nvSpPr>
        <p:spPr bwMode="auto">
          <a:xfrm>
            <a:off x="3695955" y="3442037"/>
            <a:ext cx="5364773" cy="69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02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734412" y="2909113"/>
            <a:ext cx="8326316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排课解决方案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KSO_GT2.1"/>
          <p:cNvSpPr txBox="1">
            <a:spLocks noChangeArrowheads="1"/>
          </p:cNvSpPr>
          <p:nvPr/>
        </p:nvSpPr>
        <p:spPr bwMode="auto">
          <a:xfrm>
            <a:off x="4583978" y="3657983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宇客云排课</a:t>
            </a: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国内海量用户超</a:t>
            </a: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6000</a:t>
            </a: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所在用学校</a:t>
            </a: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规则定义自动排课手动调课</a:t>
            </a: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4820" name="箭头1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6130925" y="1890713"/>
            <a:ext cx="1739900" cy="2003425"/>
          </a:xfrm>
          <a:custGeom>
            <a:avLst/>
            <a:gdLst>
              <a:gd name="T0" fmla="*/ 66738974 w 1260"/>
              <a:gd name="T1" fmla="*/ 1906775 h 1451"/>
              <a:gd name="T2" fmla="*/ 190680612 w 1260"/>
              <a:gd name="T3" fmla="*/ 11437886 h 1451"/>
              <a:gd name="T4" fmla="*/ 308902675 w 1260"/>
              <a:gd name="T5" fmla="*/ 24782547 h 1451"/>
              <a:gd name="T6" fmla="*/ 429031723 w 1260"/>
              <a:gd name="T7" fmla="*/ 43847531 h 1451"/>
              <a:gd name="T8" fmla="*/ 543441195 w 1260"/>
              <a:gd name="T9" fmla="*/ 70536852 h 1451"/>
              <a:gd name="T10" fmla="*/ 657849286 w 1260"/>
              <a:gd name="T11" fmla="*/ 101038342 h 1451"/>
              <a:gd name="T12" fmla="*/ 770351772 w 1260"/>
              <a:gd name="T13" fmla="*/ 137260156 h 1451"/>
              <a:gd name="T14" fmla="*/ 879038906 w 1260"/>
              <a:gd name="T15" fmla="*/ 179200912 h 1451"/>
              <a:gd name="T16" fmla="*/ 985820436 w 1260"/>
              <a:gd name="T17" fmla="*/ 226860612 h 1451"/>
              <a:gd name="T18" fmla="*/ 1090694979 w 1260"/>
              <a:gd name="T19" fmla="*/ 276425706 h 1451"/>
              <a:gd name="T20" fmla="*/ 1191756933 w 1260"/>
              <a:gd name="T21" fmla="*/ 333617897 h 1451"/>
              <a:gd name="T22" fmla="*/ 1289003534 w 1260"/>
              <a:gd name="T23" fmla="*/ 392715483 h 1451"/>
              <a:gd name="T24" fmla="*/ 1384344531 w 1260"/>
              <a:gd name="T25" fmla="*/ 457533393 h 1451"/>
              <a:gd name="T26" fmla="*/ 1475871556 w 1260"/>
              <a:gd name="T27" fmla="*/ 528068864 h 1451"/>
              <a:gd name="T28" fmla="*/ 1563584610 w 1260"/>
              <a:gd name="T29" fmla="*/ 602419266 h 1451"/>
              <a:gd name="T30" fmla="*/ 1651297664 w 1260"/>
              <a:gd name="T31" fmla="*/ 678673681 h 1451"/>
              <a:gd name="T32" fmla="*/ 1731384156 w 1260"/>
              <a:gd name="T33" fmla="*/ 758743025 h 1451"/>
              <a:gd name="T34" fmla="*/ 1807656677 w 1260"/>
              <a:gd name="T35" fmla="*/ 846436707 h 1451"/>
              <a:gd name="T36" fmla="*/ 1880115227 w 1260"/>
              <a:gd name="T37" fmla="*/ 934130389 h 1451"/>
              <a:gd name="T38" fmla="*/ 1950666791 w 1260"/>
              <a:gd name="T39" fmla="*/ 1025636239 h 1451"/>
              <a:gd name="T40" fmla="*/ 2015498779 w 1260"/>
              <a:gd name="T41" fmla="*/ 1122862413 h 1451"/>
              <a:gd name="T42" fmla="*/ 2074609810 w 1260"/>
              <a:gd name="T43" fmla="*/ 1220088586 h 1451"/>
              <a:gd name="T44" fmla="*/ 2129906870 w 1260"/>
              <a:gd name="T45" fmla="*/ 1321126929 h 1451"/>
              <a:gd name="T46" fmla="*/ 2147483646 w 1260"/>
              <a:gd name="T47" fmla="*/ 1425978820 h 1451"/>
              <a:gd name="T48" fmla="*/ 2147483646 w 1260"/>
              <a:gd name="T49" fmla="*/ 1532736105 h 1451"/>
              <a:gd name="T50" fmla="*/ 2147483646 w 1260"/>
              <a:gd name="T51" fmla="*/ 1641400165 h 1451"/>
              <a:gd name="T52" fmla="*/ 2147483646 w 1260"/>
              <a:gd name="T53" fmla="*/ 1755783168 h 1451"/>
              <a:gd name="T54" fmla="*/ 2147483646 w 1260"/>
              <a:gd name="T55" fmla="*/ 1868260777 h 1451"/>
              <a:gd name="T56" fmla="*/ 2147483646 w 1260"/>
              <a:gd name="T57" fmla="*/ 1986455949 h 1451"/>
              <a:gd name="T58" fmla="*/ 2147483646 w 1260"/>
              <a:gd name="T59" fmla="*/ 2104652501 h 1451"/>
              <a:gd name="T60" fmla="*/ 2147483646 w 1260"/>
              <a:gd name="T61" fmla="*/ 2147483646 h 1451"/>
              <a:gd name="T62" fmla="*/ 2147483646 w 1260"/>
              <a:gd name="T63" fmla="*/ 2147483646 h 1451"/>
              <a:gd name="T64" fmla="*/ 1756172208 w 1260"/>
              <a:gd name="T65" fmla="*/ 2147483646 h 1451"/>
              <a:gd name="T66" fmla="*/ 1186035976 w 1260"/>
              <a:gd name="T67" fmla="*/ 2147483646 h 1451"/>
              <a:gd name="T68" fmla="*/ 1174595443 w 1260"/>
              <a:gd name="T69" fmla="*/ 2147483646 h 1451"/>
              <a:gd name="T70" fmla="*/ 1159340939 w 1260"/>
              <a:gd name="T71" fmla="*/ 2147483646 h 1451"/>
              <a:gd name="T72" fmla="*/ 1138365478 w 1260"/>
              <a:gd name="T73" fmla="*/ 2089401066 h 1451"/>
              <a:gd name="T74" fmla="*/ 1121203988 w 1260"/>
              <a:gd name="T75" fmla="*/ 2034115648 h 1451"/>
              <a:gd name="T76" fmla="*/ 1090694979 w 1260"/>
              <a:gd name="T77" fmla="*/ 1954047684 h 1451"/>
              <a:gd name="T78" fmla="*/ 1065906928 w 1260"/>
              <a:gd name="T79" fmla="*/ 1902575816 h 1451"/>
              <a:gd name="T80" fmla="*/ 1027771358 w 1260"/>
              <a:gd name="T81" fmla="*/ 1828226795 h 1451"/>
              <a:gd name="T82" fmla="*/ 997262349 w 1260"/>
              <a:gd name="T83" fmla="*/ 1780567096 h 1451"/>
              <a:gd name="T84" fmla="*/ 949591851 w 1260"/>
              <a:gd name="T85" fmla="*/ 1711937018 h 1451"/>
              <a:gd name="T86" fmla="*/ 915268872 w 1260"/>
              <a:gd name="T87" fmla="*/ 1666182712 h 1451"/>
              <a:gd name="T88" fmla="*/ 879038906 w 1260"/>
              <a:gd name="T89" fmla="*/ 1624243336 h 1451"/>
              <a:gd name="T90" fmla="*/ 821834861 w 1260"/>
              <a:gd name="T91" fmla="*/ 1565144370 h 1451"/>
              <a:gd name="T92" fmla="*/ 760816844 w 1260"/>
              <a:gd name="T93" fmla="*/ 1507953559 h 1451"/>
              <a:gd name="T94" fmla="*/ 715053331 w 1260"/>
              <a:gd name="T95" fmla="*/ 1473638520 h 1451"/>
              <a:gd name="T96" fmla="*/ 671196804 w 1260"/>
              <a:gd name="T97" fmla="*/ 1439323481 h 1451"/>
              <a:gd name="T98" fmla="*/ 625433292 w 1260"/>
              <a:gd name="T99" fmla="*/ 1408820610 h 1451"/>
              <a:gd name="T100" fmla="*/ 552974742 w 1260"/>
              <a:gd name="T101" fmla="*/ 1364974460 h 1451"/>
              <a:gd name="T102" fmla="*/ 503397258 w 1260"/>
              <a:gd name="T103" fmla="*/ 1338285139 h 1451"/>
              <a:gd name="T104" fmla="*/ 425219132 w 1260"/>
              <a:gd name="T105" fmla="*/ 1303970100 h 1451"/>
              <a:gd name="T106" fmla="*/ 345132640 w 1260"/>
              <a:gd name="T107" fmla="*/ 1275374004 h 1451"/>
              <a:gd name="T108" fmla="*/ 261233557 w 1260"/>
              <a:gd name="T109" fmla="*/ 1250590076 h 1451"/>
              <a:gd name="T110" fmla="*/ 205935116 w 1260"/>
              <a:gd name="T111" fmla="*/ 1237245416 h 1451"/>
              <a:gd name="T112" fmla="*/ 120129048 w 1260"/>
              <a:gd name="T113" fmla="*/ 1223900755 h 1451"/>
              <a:gd name="T114" fmla="*/ 59111031 w 1260"/>
              <a:gd name="T115" fmla="*/ 1218181812 h 1451"/>
              <a:gd name="T116" fmla="*/ 0 w 1260"/>
              <a:gd name="T117" fmla="*/ 1214369643 h 1451"/>
              <a:gd name="T118" fmla="*/ 5720957 w 1260"/>
              <a:gd name="T119" fmla="*/ 0 h 14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60"/>
              <a:gd name="T181" fmla="*/ 0 h 1451"/>
              <a:gd name="T182" fmla="*/ 1260 w 1260"/>
              <a:gd name="T183" fmla="*/ 1451 h 145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4821" name="箭头4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4333875" y="1892300"/>
            <a:ext cx="1974850" cy="1828800"/>
          </a:xfrm>
          <a:custGeom>
            <a:avLst/>
            <a:gdLst>
              <a:gd name="T0" fmla="*/ 1213188582 w 1431"/>
              <a:gd name="T1" fmla="*/ 2147483646 h 1325"/>
              <a:gd name="T2" fmla="*/ 1213188582 w 1431"/>
              <a:gd name="T3" fmla="*/ 2147483646 h 1325"/>
              <a:gd name="T4" fmla="*/ 1218901985 w 1431"/>
              <a:gd name="T5" fmla="*/ 2147483646 h 1325"/>
              <a:gd name="T6" fmla="*/ 1230330170 w 1431"/>
              <a:gd name="T7" fmla="*/ 2147483646 h 1325"/>
              <a:gd name="T8" fmla="*/ 1247470377 w 1431"/>
              <a:gd name="T9" fmla="*/ 2143153467 h 1325"/>
              <a:gd name="T10" fmla="*/ 1262706118 w 1431"/>
              <a:gd name="T11" fmla="*/ 2086002432 h 1325"/>
              <a:gd name="T12" fmla="*/ 1291274510 w 1431"/>
              <a:gd name="T13" fmla="*/ 2004085994 h 1325"/>
              <a:gd name="T14" fmla="*/ 1312225033 w 1431"/>
              <a:gd name="T15" fmla="*/ 1950745764 h 1325"/>
              <a:gd name="T16" fmla="*/ 1348411295 w 1431"/>
              <a:gd name="T17" fmla="*/ 1872640132 h 1325"/>
              <a:gd name="T18" fmla="*/ 1378882776 w 1431"/>
              <a:gd name="T19" fmla="*/ 1823109326 h 1325"/>
              <a:gd name="T20" fmla="*/ 1407451168 w 1431"/>
              <a:gd name="T21" fmla="*/ 1775483234 h 1325"/>
              <a:gd name="T22" fmla="*/ 1439828496 w 1431"/>
              <a:gd name="T23" fmla="*/ 1727857141 h 1325"/>
              <a:gd name="T24" fmla="*/ 1472205823 w 1431"/>
              <a:gd name="T25" fmla="*/ 1684041854 h 1325"/>
              <a:gd name="T26" fmla="*/ 1508392086 w 1431"/>
              <a:gd name="T27" fmla="*/ 1638321854 h 1325"/>
              <a:gd name="T28" fmla="*/ 1565527491 w 1431"/>
              <a:gd name="T29" fmla="*/ 1575455301 h 1325"/>
              <a:gd name="T30" fmla="*/ 1605522689 w 1431"/>
              <a:gd name="T31" fmla="*/ 1537355531 h 1325"/>
              <a:gd name="T32" fmla="*/ 1670277344 w 1431"/>
              <a:gd name="T33" fmla="*/ 1482109208 h 1325"/>
              <a:gd name="T34" fmla="*/ 1715985944 w 1431"/>
              <a:gd name="T35" fmla="*/ 1447818863 h 1325"/>
              <a:gd name="T36" fmla="*/ 1786454002 w 1431"/>
              <a:gd name="T37" fmla="*/ 1400192770 h 1325"/>
              <a:gd name="T38" fmla="*/ 1858826527 w 1431"/>
              <a:gd name="T39" fmla="*/ 1354472770 h 1325"/>
              <a:gd name="T40" fmla="*/ 1910248530 w 1431"/>
              <a:gd name="T41" fmla="*/ 1329707368 h 1325"/>
              <a:gd name="T42" fmla="*/ 1961670533 w 1431"/>
              <a:gd name="T43" fmla="*/ 1306846678 h 1325"/>
              <a:gd name="T44" fmla="*/ 2016902851 w 1431"/>
              <a:gd name="T45" fmla="*/ 1285892080 h 1325"/>
              <a:gd name="T46" fmla="*/ 2127366106 w 1431"/>
              <a:gd name="T47" fmla="*/ 1251601735 h 1325"/>
              <a:gd name="T48" fmla="*/ 2147483646 w 1431"/>
              <a:gd name="T49" fmla="*/ 1236361275 h 1325"/>
              <a:gd name="T50" fmla="*/ 2147483646 w 1431"/>
              <a:gd name="T51" fmla="*/ 1223025528 h 1325"/>
              <a:gd name="T52" fmla="*/ 2147483646 w 1431"/>
              <a:gd name="T53" fmla="*/ 1215405298 h 1325"/>
              <a:gd name="T54" fmla="*/ 2147483646 w 1431"/>
              <a:gd name="T55" fmla="*/ 636278856 h 1325"/>
              <a:gd name="T56" fmla="*/ 2147483646 w 1431"/>
              <a:gd name="T57" fmla="*/ 1904712 h 1325"/>
              <a:gd name="T58" fmla="*/ 2147483646 w 1431"/>
              <a:gd name="T59" fmla="*/ 11429655 h 1325"/>
              <a:gd name="T60" fmla="*/ 2056898048 w 1431"/>
              <a:gd name="T61" fmla="*/ 28574827 h 1325"/>
              <a:gd name="T62" fmla="*/ 1938816923 w 1431"/>
              <a:gd name="T63" fmla="*/ 49530805 h 1325"/>
              <a:gd name="T64" fmla="*/ 1822640265 w 1431"/>
              <a:gd name="T65" fmla="*/ 76200920 h 1325"/>
              <a:gd name="T66" fmla="*/ 1710272542 w 1431"/>
              <a:gd name="T67" fmla="*/ 108586553 h 1325"/>
              <a:gd name="T68" fmla="*/ 1597904819 w 1431"/>
              <a:gd name="T69" fmla="*/ 144781610 h 1325"/>
              <a:gd name="T70" fmla="*/ 1491250498 w 1431"/>
              <a:gd name="T71" fmla="*/ 190502990 h 1325"/>
              <a:gd name="T72" fmla="*/ 1386502026 w 1431"/>
              <a:gd name="T73" fmla="*/ 238127703 h 1325"/>
              <a:gd name="T74" fmla="*/ 1281752173 w 1431"/>
              <a:gd name="T75" fmla="*/ 289563221 h 1325"/>
              <a:gd name="T76" fmla="*/ 1180811255 w 1431"/>
              <a:gd name="T77" fmla="*/ 346714256 h 1325"/>
              <a:gd name="T78" fmla="*/ 1085585119 w 1431"/>
              <a:gd name="T79" fmla="*/ 407674716 h 1325"/>
              <a:gd name="T80" fmla="*/ 990357604 w 1431"/>
              <a:gd name="T81" fmla="*/ 476256786 h 1325"/>
              <a:gd name="T82" fmla="*/ 898940404 w 1431"/>
              <a:gd name="T83" fmla="*/ 546742189 h 1325"/>
              <a:gd name="T84" fmla="*/ 813236606 w 1431"/>
              <a:gd name="T85" fmla="*/ 619133684 h 1325"/>
              <a:gd name="T86" fmla="*/ 727532808 w 1431"/>
              <a:gd name="T87" fmla="*/ 697239317 h 1325"/>
              <a:gd name="T88" fmla="*/ 649446880 w 1431"/>
              <a:gd name="T89" fmla="*/ 781060467 h 1325"/>
              <a:gd name="T90" fmla="*/ 573265420 w 1431"/>
              <a:gd name="T91" fmla="*/ 866786329 h 1325"/>
              <a:gd name="T92" fmla="*/ 500892895 w 1431"/>
              <a:gd name="T93" fmla="*/ 956322997 h 1325"/>
              <a:gd name="T94" fmla="*/ 432329304 w 1431"/>
              <a:gd name="T95" fmla="*/ 1047764377 h 1325"/>
              <a:gd name="T96" fmla="*/ 369479116 w 1431"/>
              <a:gd name="T97" fmla="*/ 1146824607 h 1325"/>
              <a:gd name="T98" fmla="*/ 310439244 w 1431"/>
              <a:gd name="T99" fmla="*/ 1243981505 h 1325"/>
              <a:gd name="T100" fmla="*/ 257112774 w 1431"/>
              <a:gd name="T101" fmla="*/ 1346852540 h 1325"/>
              <a:gd name="T102" fmla="*/ 207593858 w 1431"/>
              <a:gd name="T103" fmla="*/ 1451629668 h 1325"/>
              <a:gd name="T104" fmla="*/ 163789726 w 1431"/>
              <a:gd name="T105" fmla="*/ 1560214841 h 1325"/>
              <a:gd name="T106" fmla="*/ 121890060 w 1431"/>
              <a:gd name="T107" fmla="*/ 1668801394 h 1325"/>
              <a:gd name="T108" fmla="*/ 89512733 w 1431"/>
              <a:gd name="T109" fmla="*/ 1783103464 h 1325"/>
              <a:gd name="T110" fmla="*/ 59041253 w 1431"/>
              <a:gd name="T111" fmla="*/ 1897405534 h 1325"/>
              <a:gd name="T112" fmla="*/ 36186263 w 1431"/>
              <a:gd name="T113" fmla="*/ 2015517029 h 1325"/>
              <a:gd name="T114" fmla="*/ 19044675 w 1431"/>
              <a:gd name="T115" fmla="*/ 2133628525 h 1325"/>
              <a:gd name="T116" fmla="*/ 7617870 w 1431"/>
              <a:gd name="T117" fmla="*/ 2147483646 h 1325"/>
              <a:gd name="T118" fmla="*/ 1904468 w 1431"/>
              <a:gd name="T119" fmla="*/ 2147483646 h 1325"/>
              <a:gd name="T120" fmla="*/ 1904468 w 1431"/>
              <a:gd name="T121" fmla="*/ 2147483646 h 1325"/>
              <a:gd name="T122" fmla="*/ 638018695 w 1431"/>
              <a:gd name="T123" fmla="*/ 2147483646 h 13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31"/>
              <a:gd name="T187" fmla="*/ 0 h 1325"/>
              <a:gd name="T188" fmla="*/ 1431 w 1431"/>
              <a:gd name="T189" fmla="*/ 1325 h 13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2" name="箭头3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4338638" y="3543300"/>
            <a:ext cx="1790700" cy="1884363"/>
          </a:xfrm>
          <a:custGeom>
            <a:avLst/>
            <a:gdLst>
              <a:gd name="T0" fmla="*/ 2095640308 w 1295"/>
              <a:gd name="T1" fmla="*/ 1952432160 h 1364"/>
              <a:gd name="T2" fmla="*/ 2147483646 w 1295"/>
              <a:gd name="T3" fmla="*/ 1389413783 h 1364"/>
              <a:gd name="T4" fmla="*/ 2147483646 w 1295"/>
              <a:gd name="T5" fmla="*/ 1385596705 h 1364"/>
              <a:gd name="T6" fmla="*/ 2147483646 w 1295"/>
              <a:gd name="T7" fmla="*/ 1377962548 h 1364"/>
              <a:gd name="T8" fmla="*/ 2147483646 w 1295"/>
              <a:gd name="T9" fmla="*/ 1356969307 h 1364"/>
              <a:gd name="T10" fmla="*/ 2109024235 w 1295"/>
              <a:gd name="T11" fmla="*/ 1343608842 h 1364"/>
              <a:gd name="T12" fmla="*/ 2007684443 w 1295"/>
              <a:gd name="T13" fmla="*/ 1311164366 h 1364"/>
              <a:gd name="T14" fmla="*/ 1956058354 w 1295"/>
              <a:gd name="T15" fmla="*/ 1292078974 h 1364"/>
              <a:gd name="T16" fmla="*/ 1860454333 w 1295"/>
              <a:gd name="T17" fmla="*/ 1246274033 h 1364"/>
              <a:gd name="T18" fmla="*/ 1814564016 w 1295"/>
              <a:gd name="T19" fmla="*/ 1217646635 h 1364"/>
              <a:gd name="T20" fmla="*/ 1724695766 w 1295"/>
              <a:gd name="T21" fmla="*/ 1160390459 h 1364"/>
              <a:gd name="T22" fmla="*/ 1682630218 w 1295"/>
              <a:gd name="T23" fmla="*/ 1127944602 h 1364"/>
              <a:gd name="T24" fmla="*/ 1600411506 w 1295"/>
              <a:gd name="T25" fmla="*/ 1061146420 h 1364"/>
              <a:gd name="T26" fmla="*/ 1527751953 w 1295"/>
              <a:gd name="T27" fmla="*/ 986712700 h 1364"/>
              <a:gd name="T28" fmla="*/ 1493334560 w 1295"/>
              <a:gd name="T29" fmla="*/ 946634067 h 1364"/>
              <a:gd name="T30" fmla="*/ 1428324545 w 1295"/>
              <a:gd name="T31" fmla="*/ 860750494 h 1364"/>
              <a:gd name="T32" fmla="*/ 1386257614 w 1295"/>
              <a:gd name="T33" fmla="*/ 795860160 h 1364"/>
              <a:gd name="T34" fmla="*/ 1344192066 w 1295"/>
              <a:gd name="T35" fmla="*/ 725243519 h 1364"/>
              <a:gd name="T36" fmla="*/ 1300214134 w 1295"/>
              <a:gd name="T37" fmla="*/ 629816558 h 1364"/>
              <a:gd name="T38" fmla="*/ 1281094436 w 1295"/>
              <a:gd name="T39" fmla="*/ 578286690 h 1364"/>
              <a:gd name="T40" fmla="*/ 1256236201 w 1295"/>
              <a:gd name="T41" fmla="*/ 501945122 h 1364"/>
              <a:gd name="T42" fmla="*/ 1235204118 w 1295"/>
              <a:gd name="T43" fmla="*/ 421786475 h 1364"/>
              <a:gd name="T44" fmla="*/ 615689675 w 1295"/>
              <a:gd name="T45" fmla="*/ 0 h 1364"/>
              <a:gd name="T46" fmla="*/ 3824769 w 1295"/>
              <a:gd name="T47" fmla="*/ 423695705 h 1364"/>
              <a:gd name="T48" fmla="*/ 19121081 w 1295"/>
              <a:gd name="T49" fmla="*/ 538206676 h 1364"/>
              <a:gd name="T50" fmla="*/ 40153163 w 1295"/>
              <a:gd name="T51" fmla="*/ 654628259 h 1364"/>
              <a:gd name="T52" fmla="*/ 66922400 w 1295"/>
              <a:gd name="T53" fmla="*/ 765323533 h 1364"/>
              <a:gd name="T54" fmla="*/ 97516406 w 1295"/>
              <a:gd name="T55" fmla="*/ 874109577 h 1364"/>
              <a:gd name="T56" fmla="*/ 131933798 w 1295"/>
              <a:gd name="T57" fmla="*/ 984804852 h 1364"/>
              <a:gd name="T58" fmla="*/ 173999346 w 1295"/>
              <a:gd name="T59" fmla="*/ 1089773818 h 1364"/>
              <a:gd name="T60" fmla="*/ 219889663 w 1295"/>
              <a:gd name="T61" fmla="*/ 1190927086 h 1364"/>
              <a:gd name="T62" fmla="*/ 269603367 w 1295"/>
              <a:gd name="T63" fmla="*/ 1293988204 h 1364"/>
              <a:gd name="T64" fmla="*/ 323141840 w 1295"/>
              <a:gd name="T65" fmla="*/ 1391323013 h 1364"/>
              <a:gd name="T66" fmla="*/ 382416084 w 1295"/>
              <a:gd name="T67" fmla="*/ 1486749974 h 1364"/>
              <a:gd name="T68" fmla="*/ 445515098 w 1295"/>
              <a:gd name="T69" fmla="*/ 1580267704 h 1364"/>
              <a:gd name="T70" fmla="*/ 512437498 w 1295"/>
              <a:gd name="T71" fmla="*/ 1668060508 h 1364"/>
              <a:gd name="T72" fmla="*/ 583184667 w 1295"/>
              <a:gd name="T73" fmla="*/ 1753944082 h 1364"/>
              <a:gd name="T74" fmla="*/ 657755223 w 1295"/>
              <a:gd name="T75" fmla="*/ 1836011958 h 1364"/>
              <a:gd name="T76" fmla="*/ 736150547 w 1295"/>
              <a:gd name="T77" fmla="*/ 1916170605 h 1364"/>
              <a:gd name="T78" fmla="*/ 818370642 w 1295"/>
              <a:gd name="T79" fmla="*/ 1990602944 h 1364"/>
              <a:gd name="T80" fmla="*/ 904414122 w 1295"/>
              <a:gd name="T81" fmla="*/ 2063127434 h 1364"/>
              <a:gd name="T82" fmla="*/ 992369988 w 1295"/>
              <a:gd name="T83" fmla="*/ 2129926997 h 1364"/>
              <a:gd name="T84" fmla="*/ 1084149240 w 1295"/>
              <a:gd name="T85" fmla="*/ 2147483646 h 1364"/>
              <a:gd name="T86" fmla="*/ 1177840876 w 1295"/>
              <a:gd name="T87" fmla="*/ 2147483646 h 1364"/>
              <a:gd name="T88" fmla="*/ 1275357282 w 1295"/>
              <a:gd name="T89" fmla="*/ 2147483646 h 1364"/>
              <a:gd name="T90" fmla="*/ 1376698457 w 1295"/>
              <a:gd name="T91" fmla="*/ 2147483646 h 1364"/>
              <a:gd name="T92" fmla="*/ 1479950634 w 1295"/>
              <a:gd name="T93" fmla="*/ 2147483646 h 1364"/>
              <a:gd name="T94" fmla="*/ 1583202810 w 1295"/>
              <a:gd name="T95" fmla="*/ 2147483646 h 1364"/>
              <a:gd name="T96" fmla="*/ 1692190758 w 1295"/>
              <a:gd name="T97" fmla="*/ 2147483646 h 1364"/>
              <a:gd name="T98" fmla="*/ 1801180089 w 1295"/>
              <a:gd name="T99" fmla="*/ 2147483646 h 1364"/>
              <a:gd name="T100" fmla="*/ 1913992806 w 1295"/>
              <a:gd name="T101" fmla="*/ 2147483646 h 1364"/>
              <a:gd name="T102" fmla="*/ 2028716525 w 1295"/>
              <a:gd name="T103" fmla="*/ 2147483646 h 1364"/>
              <a:gd name="T104" fmla="*/ 2143441627 w 1295"/>
              <a:gd name="T105" fmla="*/ 2147483646 h 1364"/>
              <a:gd name="T106" fmla="*/ 2147483646 w 1295"/>
              <a:gd name="T107" fmla="*/ 2147483646 h 1364"/>
              <a:gd name="T108" fmla="*/ 2147483646 w 1295"/>
              <a:gd name="T109" fmla="*/ 2147483646 h 1364"/>
              <a:gd name="T110" fmla="*/ 2147483646 w 1295"/>
              <a:gd name="T111" fmla="*/ 2147483646 h 1364"/>
              <a:gd name="T112" fmla="*/ 2147483646 w 1295"/>
              <a:gd name="T113" fmla="*/ 2147483646 h 13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95"/>
              <a:gd name="T172" fmla="*/ 0 h 1364"/>
              <a:gd name="T173" fmla="*/ 1295 w 1295"/>
              <a:gd name="T174" fmla="*/ 1364 h 13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3" name="箭头2"/>
          <p:cNvSpPr>
            <a:spLocks noChangeAspect="1"/>
          </p:cNvSpPr>
          <p:nvPr/>
        </p:nvSpPr>
        <p:spPr bwMode="auto">
          <a:xfrm>
            <a:off x="5956300" y="3721100"/>
            <a:ext cx="1912938" cy="1703388"/>
          </a:xfrm>
          <a:custGeom>
            <a:avLst/>
            <a:gdLst>
              <a:gd name="T0" fmla="*/ 0 w 1385"/>
              <a:gd name="T1" fmla="*/ 1723410062 h 1233"/>
              <a:gd name="T2" fmla="*/ 421593580 w 1385"/>
              <a:gd name="T3" fmla="*/ 1122220473 h 1233"/>
              <a:gd name="T4" fmla="*/ 499808573 w 1385"/>
              <a:gd name="T5" fmla="*/ 1105044299 h 1233"/>
              <a:gd name="T6" fmla="*/ 576114772 w 1385"/>
              <a:gd name="T7" fmla="*/ 1082141812 h 1233"/>
              <a:gd name="T8" fmla="*/ 675314074 w 1385"/>
              <a:gd name="T9" fmla="*/ 1045878851 h 1233"/>
              <a:gd name="T10" fmla="*/ 745896652 w 1385"/>
              <a:gd name="T11" fmla="*/ 1013434352 h 1233"/>
              <a:gd name="T12" fmla="*/ 814573198 w 1385"/>
              <a:gd name="T13" fmla="*/ 975263540 h 1233"/>
              <a:gd name="T14" fmla="*/ 900417845 w 1385"/>
              <a:gd name="T15" fmla="*/ 919915173 h 1233"/>
              <a:gd name="T16" fmla="*/ 965278183 w 1385"/>
              <a:gd name="T17" fmla="*/ 874110199 h 1233"/>
              <a:gd name="T18" fmla="*/ 1003431973 w 1385"/>
              <a:gd name="T19" fmla="*/ 841665700 h 1233"/>
              <a:gd name="T20" fmla="*/ 1041585763 w 1385"/>
              <a:gd name="T21" fmla="*/ 807311970 h 1233"/>
              <a:gd name="T22" fmla="*/ 1077830759 w 1385"/>
              <a:gd name="T23" fmla="*/ 772958240 h 1233"/>
              <a:gd name="T24" fmla="*/ 1114077136 w 1385"/>
              <a:gd name="T25" fmla="*/ 734787428 h 1233"/>
              <a:gd name="T26" fmla="*/ 1163675406 w 1385"/>
              <a:gd name="T27" fmla="*/ 673714130 h 1233"/>
              <a:gd name="T28" fmla="*/ 1224720917 w 1385"/>
              <a:gd name="T29" fmla="*/ 591647576 h 1233"/>
              <a:gd name="T30" fmla="*/ 1280044189 w 1385"/>
              <a:gd name="T31" fmla="*/ 503854710 h 1233"/>
              <a:gd name="T32" fmla="*/ 1314381772 w 1385"/>
              <a:gd name="T33" fmla="*/ 435147250 h 1233"/>
              <a:gd name="T34" fmla="*/ 1344904527 w 1385"/>
              <a:gd name="T35" fmla="*/ 360713477 h 1233"/>
              <a:gd name="T36" fmla="*/ 1379242110 w 1385"/>
              <a:gd name="T37" fmla="*/ 263378599 h 1233"/>
              <a:gd name="T38" fmla="*/ 1405950039 w 1385"/>
              <a:gd name="T39" fmla="*/ 160317408 h 1233"/>
              <a:gd name="T40" fmla="*/ 1423118140 w 1385"/>
              <a:gd name="T41" fmla="*/ 53439136 h 1233"/>
              <a:gd name="T42" fmla="*/ 1426934347 w 1385"/>
              <a:gd name="T43" fmla="*/ 0 h 1233"/>
              <a:gd name="T44" fmla="*/ 2147483646 w 1385"/>
              <a:gd name="T45" fmla="*/ 7634162 h 1233"/>
              <a:gd name="T46" fmla="*/ 2147483646 w 1385"/>
              <a:gd name="T47" fmla="*/ 125963678 h 1233"/>
              <a:gd name="T48" fmla="*/ 2147483646 w 1385"/>
              <a:gd name="T49" fmla="*/ 240476112 h 1233"/>
              <a:gd name="T50" fmla="*/ 2147483646 w 1385"/>
              <a:gd name="T51" fmla="*/ 353079315 h 1233"/>
              <a:gd name="T52" fmla="*/ 2147483646 w 1385"/>
              <a:gd name="T53" fmla="*/ 467591749 h 1233"/>
              <a:gd name="T54" fmla="*/ 2147483646 w 1385"/>
              <a:gd name="T55" fmla="*/ 576379252 h 1233"/>
              <a:gd name="T56" fmla="*/ 2147483646 w 1385"/>
              <a:gd name="T57" fmla="*/ 685165374 h 1233"/>
              <a:gd name="T58" fmla="*/ 2147483646 w 1385"/>
              <a:gd name="T59" fmla="*/ 790134414 h 1233"/>
              <a:gd name="T60" fmla="*/ 2147483646 w 1385"/>
              <a:gd name="T61" fmla="*/ 893195605 h 1233"/>
              <a:gd name="T62" fmla="*/ 2147483646 w 1385"/>
              <a:gd name="T63" fmla="*/ 996256796 h 1233"/>
              <a:gd name="T64" fmla="*/ 2147483646 w 1385"/>
              <a:gd name="T65" fmla="*/ 1093593055 h 1233"/>
              <a:gd name="T66" fmla="*/ 2147483646 w 1385"/>
              <a:gd name="T67" fmla="*/ 1189020084 h 1233"/>
              <a:gd name="T68" fmla="*/ 2147483646 w 1385"/>
              <a:gd name="T69" fmla="*/ 1280630031 h 1233"/>
              <a:gd name="T70" fmla="*/ 2147483646 w 1385"/>
              <a:gd name="T71" fmla="*/ 1372239979 h 1233"/>
              <a:gd name="T72" fmla="*/ 2096524801 w 1385"/>
              <a:gd name="T73" fmla="*/ 1458123613 h 1233"/>
              <a:gd name="T74" fmla="*/ 2025940841 w 1385"/>
              <a:gd name="T75" fmla="*/ 1542099399 h 1233"/>
              <a:gd name="T76" fmla="*/ 1951542056 w 1385"/>
              <a:gd name="T77" fmla="*/ 1624165952 h 1233"/>
              <a:gd name="T78" fmla="*/ 1873327062 w 1385"/>
              <a:gd name="T79" fmla="*/ 1700507575 h 1233"/>
              <a:gd name="T80" fmla="*/ 1791298623 w 1385"/>
              <a:gd name="T81" fmla="*/ 1773032117 h 1233"/>
              <a:gd name="T82" fmla="*/ 1707360009 w 1385"/>
              <a:gd name="T83" fmla="*/ 1841739577 h 1233"/>
              <a:gd name="T84" fmla="*/ 1619607949 w 1385"/>
              <a:gd name="T85" fmla="*/ 1908539188 h 1233"/>
              <a:gd name="T86" fmla="*/ 1528039681 w 1385"/>
              <a:gd name="T87" fmla="*/ 1969612486 h 1233"/>
              <a:gd name="T88" fmla="*/ 1434564001 w 1385"/>
              <a:gd name="T89" fmla="*/ 2028776553 h 1233"/>
              <a:gd name="T90" fmla="*/ 1337273493 w 1385"/>
              <a:gd name="T91" fmla="*/ 2080307839 h 1233"/>
              <a:gd name="T92" fmla="*/ 1238075573 w 1385"/>
              <a:gd name="T93" fmla="*/ 2129929894 h 1233"/>
              <a:gd name="T94" fmla="*/ 1135061444 w 1385"/>
              <a:gd name="T95" fmla="*/ 2147483646 h 1233"/>
              <a:gd name="T96" fmla="*/ 1032047316 w 1385"/>
              <a:gd name="T97" fmla="*/ 2147483646 h 1233"/>
              <a:gd name="T98" fmla="*/ 925218361 w 1385"/>
              <a:gd name="T99" fmla="*/ 2147483646 h 1233"/>
              <a:gd name="T100" fmla="*/ 816480612 w 1385"/>
              <a:gd name="T101" fmla="*/ 2147483646 h 1233"/>
              <a:gd name="T102" fmla="*/ 705836830 w 1385"/>
              <a:gd name="T103" fmla="*/ 2147483646 h 1233"/>
              <a:gd name="T104" fmla="*/ 593284254 w 1385"/>
              <a:gd name="T105" fmla="*/ 2147483646 h 1233"/>
              <a:gd name="T106" fmla="*/ 478824265 w 1385"/>
              <a:gd name="T107" fmla="*/ 2147483646 h 1233"/>
              <a:gd name="T108" fmla="*/ 364364276 w 1385"/>
              <a:gd name="T109" fmla="*/ 2147483646 h 1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85"/>
              <a:gd name="T166" fmla="*/ 0 h 1233"/>
              <a:gd name="T167" fmla="*/ 1385 w 1385"/>
              <a:gd name="T168" fmla="*/ 1233 h 12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3605" rIns="0" bIns="33605" anchor="ctr"/>
          <a:lstStyle/>
          <a:p>
            <a:endParaRPr lang="zh-CN" altLang="en-US"/>
          </a:p>
        </p:txBody>
      </p:sp>
      <p:sp>
        <p:nvSpPr>
          <p:cNvPr id="34824" name="中心文本"/>
          <p:cNvSpPr txBox="1">
            <a:spLocks noChangeArrowheads="1"/>
          </p:cNvSpPr>
          <p:nvPr/>
        </p:nvSpPr>
        <p:spPr bwMode="auto">
          <a:xfrm>
            <a:off x="5287963" y="3413125"/>
            <a:ext cx="168275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</a:t>
            </a:r>
          </a:p>
        </p:txBody>
      </p:sp>
      <p:sp>
        <p:nvSpPr>
          <p:cNvPr id="34825" name="TextBox 10"/>
          <p:cNvSpPr txBox="1">
            <a:spLocks noChangeArrowheads="1"/>
          </p:cNvSpPr>
          <p:nvPr/>
        </p:nvSpPr>
        <p:spPr bwMode="auto">
          <a:xfrm>
            <a:off x="842963" y="1844675"/>
            <a:ext cx="378618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直观的图形化规则定义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所有元素均可通过组批量规则定义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6" name="TextBox 10"/>
          <p:cNvSpPr txBox="1">
            <a:spLocks noChangeArrowheads="1"/>
          </p:cNvSpPr>
          <p:nvPr/>
        </p:nvSpPr>
        <p:spPr bwMode="auto">
          <a:xfrm>
            <a:off x="7421563" y="1844675"/>
            <a:ext cx="35131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优秀的排课算法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可支持部分班级部分科目排课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7" name="TextBox 10"/>
          <p:cNvSpPr txBox="1">
            <a:spLocks noChangeArrowheads="1"/>
          </p:cNvSpPr>
          <p:nvPr/>
        </p:nvSpPr>
        <p:spPr bwMode="auto">
          <a:xfrm>
            <a:off x="1393825" y="4624388"/>
            <a:ext cx="35131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集中显示课表冲突问题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智能分析课表质量，有效避免手工调课顾此失彼现象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8" name="TextBox 10"/>
          <p:cNvSpPr txBox="1">
            <a:spLocks noChangeArrowheads="1"/>
          </p:cNvSpPr>
          <p:nvPr/>
        </p:nvSpPr>
        <p:spPr bwMode="auto">
          <a:xfrm>
            <a:off x="6015038" y="4329113"/>
            <a:ext cx="6176962" cy="14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拖放式排课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颜色显示冲突与否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无干扰提醒模式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自由课表、浮动课表、主从课表等方便调课参考</a:t>
            </a:r>
            <a:endParaRPr lang="en-US" altLang="zh-CN" dirty="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17026" y="1863695"/>
            <a:ext cx="55304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支持多课表同时操作，所有数据自动同步；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</a:t>
            </a:r>
            <a:r>
              <a:rPr lang="en-US" altLang="zh-CN" dirty="0"/>
              <a:t>Excel</a:t>
            </a:r>
            <a:r>
              <a:rPr lang="zh-CN" altLang="zh-CN" dirty="0"/>
              <a:t>数据导入导出、</a:t>
            </a:r>
            <a:r>
              <a:rPr lang="en-US" altLang="zh-CN" dirty="0"/>
              <a:t>Word</a:t>
            </a:r>
            <a:r>
              <a:rPr lang="zh-CN" altLang="zh-CN" dirty="0"/>
              <a:t>自定义的课表打印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支持单双周、两周连上课时；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支持单节、连堂混合排课；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支持班级特殊课、组合课</a:t>
            </a:r>
            <a:r>
              <a:rPr lang="en-US" altLang="zh-CN" dirty="0"/>
              <a:t>(</a:t>
            </a:r>
            <a:r>
              <a:rPr lang="zh-CN" altLang="zh-CN" dirty="0"/>
              <a:t>多班级、多教师、多场地</a:t>
            </a:r>
            <a:r>
              <a:rPr lang="en-US" altLang="zh-CN" dirty="0"/>
              <a:t>)</a:t>
            </a:r>
            <a:r>
              <a:rPr lang="zh-CN" altLang="zh-CN" dirty="0"/>
              <a:t>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en-US" altLang="zh-CN" dirty="0"/>
          </a:p>
          <a:p>
            <a:pPr marL="285750" indent="-285750">
              <a:buFont typeface="Wingdings" pitchFamily="2" charset="2"/>
              <a:buChar char="ü"/>
            </a:pPr>
            <a:r>
              <a:rPr lang="zh-CN" altLang="zh-CN" dirty="0"/>
              <a:t>自动检测各种问题并警告；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</p:txBody>
      </p:sp>
      <p:sp>
        <p:nvSpPr>
          <p:cNvPr id="3" name="矩形 2"/>
          <p:cNvSpPr/>
          <p:nvPr/>
        </p:nvSpPr>
        <p:spPr>
          <a:xfrm>
            <a:off x="6037385" y="1621840"/>
            <a:ext cx="56475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支持设定并处理教学场所冲突、教师冲突等问题；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支持不同科目每天总课时平均，如语文和作文、体育和大课间活动、音乐和美术；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dirty="0"/>
              <a:t>自动排课支持并行计算，充分运用多核处理器的强大运算能力；</a:t>
            </a:r>
            <a:endParaRPr lang="en-US" altLang="zh-CN" dirty="0"/>
          </a:p>
          <a:p>
            <a:pPr marL="285750" lvl="0" indent="-285750">
              <a:buFont typeface="Wingdings" pitchFamily="2" charset="2"/>
              <a:buChar char="ü"/>
            </a:pPr>
            <a:endParaRPr lang="zh-CN" altLang="zh-CN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zh-CN" b="1" dirty="0"/>
              <a:t>通过数据分析，智能调课时汇总所用规则并评估所有可调位置的合适程度；</a:t>
            </a:r>
            <a:endParaRPr lang="en-US" altLang="zh-CN" b="1" dirty="0"/>
          </a:p>
          <a:p>
            <a:pPr marL="285750" lvl="0" indent="-285750">
              <a:buFont typeface="Wingdings" pitchFamily="2" charset="2"/>
              <a:buChar char="ü"/>
            </a:pPr>
            <a:endParaRPr lang="en-US" altLang="zh-CN" b="1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zh-CN" altLang="en-US" b="1" dirty="0"/>
              <a:t>集中显示当前课表所有问题，利于排查。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8331205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4590" y="971551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流程式排课定义：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3212" y="1862869"/>
            <a:ext cx="9180513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4590" y="971551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直观化图形规则定义：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4202" y="1719887"/>
            <a:ext cx="6180829" cy="465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0641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576481"/>
            <a:ext cx="3982916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0723" name="KSO_GT2.1"/>
          <p:cNvSpPr txBox="1">
            <a:spLocks noChangeArrowheads="1"/>
          </p:cNvSpPr>
          <p:nvPr/>
        </p:nvSpPr>
        <p:spPr bwMode="auto">
          <a:xfrm>
            <a:off x="3695955" y="3442037"/>
            <a:ext cx="5364773" cy="69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01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734412" y="2909113"/>
            <a:ext cx="8326316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教务管理解决方案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KSO_GT2.1"/>
          <p:cNvSpPr txBox="1">
            <a:spLocks noChangeArrowheads="1"/>
          </p:cNvSpPr>
          <p:nvPr/>
        </p:nvSpPr>
        <p:spPr bwMode="auto">
          <a:xfrm>
            <a:off x="4583978" y="3657983"/>
            <a:ext cx="44767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宇客云家校</a:t>
            </a: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接地气的教务管理平台</a:t>
            </a: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学籍管理、成绩分析、家校联系相互关联</a:t>
            </a:r>
            <a:endParaRPr lang="en-US" altLang="zh-CN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08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42990" y="942976"/>
            <a:ext cx="8986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优秀算法支持部分班级部分科目分别排课：</a:t>
            </a: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9167" y="1693985"/>
            <a:ext cx="573405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38960" y="942975"/>
            <a:ext cx="852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集中显示课表问题，智能分析课表质量：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1090" y="1589306"/>
            <a:ext cx="4744548" cy="490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4414" y="1607611"/>
            <a:ext cx="7239732" cy="50770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6328" y="971551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25000"/>
                  </a:schemeClr>
                </a:solidFill>
              </a:rPr>
              <a:t>主从课表模式更直观：</a:t>
            </a:r>
          </a:p>
        </p:txBody>
      </p:sp>
    </p:spTree>
    <p:extLst>
      <p:ext uri="{BB962C8B-B14F-4D97-AF65-F5344CB8AC3E}">
        <p14:creationId xmlns:p14="http://schemas.microsoft.com/office/powerpoint/2010/main" xmlns="" val="18836428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宇客云排课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56328" y="971551"/>
            <a:ext cx="6207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5">
                    <a:lumMod val="25000"/>
                  </a:schemeClr>
                </a:solidFill>
              </a:rPr>
              <a:t>排课软件用户登录使用数量：</a:t>
            </a:r>
            <a:endParaRPr lang="zh-CN" altLang="en-US" sz="36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1229" y="1695834"/>
            <a:ext cx="8120795" cy="475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60560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673197"/>
            <a:ext cx="5099539" cy="19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03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4853353" y="3050211"/>
            <a:ext cx="5073162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人脸识别</a:t>
            </a:r>
            <a:r>
              <a:rPr lang="en-US" altLang="zh-CN" sz="3600" b="1" dirty="0" smtClean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zh-CN" altLang="en-US" sz="3600" b="1" dirty="0" smtClean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德育随手记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618519" y="1515017"/>
            <a:ext cx="340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400" dirty="0">
              <a:solidFill>
                <a:srgbClr val="09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8239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4136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4097" name="Picture 1" descr="http://www.easeok.cn/root/introduction/img/sce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4800" cy="323850"/>
          </a:xfrm>
          <a:prstGeom prst="rect">
            <a:avLst/>
          </a:prstGeom>
          <a:noFill/>
        </p:spPr>
      </p:pic>
      <p:pic>
        <p:nvPicPr>
          <p:cNvPr id="4098" name="Picture 2" descr="http://www.easeok.cn/root/introduction/img/aip-info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7216" y="3138853"/>
            <a:ext cx="4476750" cy="34290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69277" y="1160584"/>
            <a:ext cx="85197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9C9C9C"/>
                </a:solidFill>
                <a:latin typeface="inherit"/>
              </a:rPr>
              <a:t>场景一 </a:t>
            </a:r>
            <a:r>
              <a:rPr lang="en-US" altLang="zh-CN" sz="2400" b="1" dirty="0" smtClean="0">
                <a:solidFill>
                  <a:srgbClr val="9C9C9C"/>
                </a:solidFill>
                <a:latin typeface="inherit"/>
              </a:rPr>
              <a:t>: </a:t>
            </a:r>
            <a:r>
              <a:rPr lang="zh-CN" altLang="en-US" sz="2400" b="1" dirty="0" smtClean="0">
                <a:solidFill>
                  <a:srgbClr val="9C9C9C"/>
                </a:solidFill>
                <a:latin typeface="inherit"/>
              </a:rPr>
              <a:t>迟到、请假等异常行为刷脸</a:t>
            </a:r>
            <a:endParaRPr lang="en-US" altLang="zh-CN" sz="2400" b="1" dirty="0" smtClean="0">
              <a:solidFill>
                <a:srgbClr val="9C9C9C"/>
              </a:solidFill>
              <a:latin typeface="inherit"/>
            </a:endParaRPr>
          </a:p>
          <a:p>
            <a:endParaRPr lang="zh-CN" altLang="en-US" sz="2400" b="1" dirty="0" smtClean="0">
              <a:solidFill>
                <a:srgbClr val="9C9C9C"/>
              </a:solidFill>
              <a:latin typeface="inherit"/>
            </a:endParaRP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家长手机</a:t>
            </a:r>
            <a:r>
              <a:rPr lang="zh-CN" altLang="en-US" dirty="0" smtClean="0">
                <a:solidFill>
                  <a:srgbClr val="FF9E48"/>
                </a:solidFill>
                <a:latin typeface="inherit"/>
              </a:rPr>
              <a:t>微信端实时</a:t>
            </a:r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从学校的微信公众号</a:t>
            </a:r>
            <a:r>
              <a:rPr lang="en-US" altLang="zh-CN" dirty="0" smtClean="0">
                <a:solidFill>
                  <a:srgbClr val="9C9C9C"/>
                </a:solidFill>
                <a:latin typeface="inherit"/>
              </a:rPr>
              <a:t>(</a:t>
            </a:r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需服务号</a:t>
            </a:r>
            <a:r>
              <a:rPr lang="en-US" altLang="zh-CN" dirty="0" smtClean="0">
                <a:solidFill>
                  <a:srgbClr val="9C9C9C"/>
                </a:solidFill>
                <a:latin typeface="inherit"/>
              </a:rPr>
              <a:t>)</a:t>
            </a:r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收到提醒</a:t>
            </a:r>
            <a:endParaRPr lang="en-US" altLang="zh-CN" dirty="0" smtClean="0">
              <a:solidFill>
                <a:srgbClr val="9C9C9C"/>
              </a:solidFill>
              <a:latin typeface="inherit"/>
            </a:endParaRPr>
          </a:p>
          <a:p>
            <a:endParaRPr lang="zh-CN" altLang="en-US" dirty="0" smtClean="0">
              <a:solidFill>
                <a:srgbClr val="9C9C9C"/>
              </a:solidFill>
              <a:latin typeface="inherit"/>
            </a:endParaRP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班主任、年段长、学校相关负责人可以按需查询、统计，做到高效、电子化管理</a:t>
            </a:r>
            <a:endParaRPr lang="zh-CN" altLang="en-US" dirty="0">
              <a:solidFill>
                <a:srgbClr val="9C9C9C"/>
              </a:solidFill>
              <a:latin typeface="inherit"/>
            </a:endParaRPr>
          </a:p>
        </p:txBody>
      </p:sp>
      <p:pic>
        <p:nvPicPr>
          <p:cNvPr id="10" name="图片 9" descr="D:\ai\人脸方向\ai客户案例\宇客云\方案一：门口迟到或请假刷脸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34" y="3743324"/>
            <a:ext cx="3353474" cy="18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32983" y="1218870"/>
            <a:ext cx="2806031" cy="498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4136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1025" name="Picture 1" descr="http://www.easeok.cn/root/introduction/img/aip-info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823" y="1767253"/>
            <a:ext cx="4181475" cy="3667125"/>
          </a:xfrm>
          <a:prstGeom prst="rect">
            <a:avLst/>
          </a:prstGeom>
          <a:noFill/>
        </p:spPr>
      </p:pic>
      <p:pic>
        <p:nvPicPr>
          <p:cNvPr id="1026" name="Picture 2" descr="http://www.easeok.cn/root/introduction/img/sce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04800" cy="32385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5017476" y="1659459"/>
            <a:ext cx="6096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场景二 </a:t>
            </a:r>
            <a:r>
              <a:rPr lang="en-US" altLang="zh-CN" sz="2800" b="1" dirty="0" smtClean="0">
                <a:solidFill>
                  <a:srgbClr val="9C9C9C"/>
                </a:solidFill>
                <a:latin typeface="inherit"/>
              </a:rPr>
              <a:t>: </a:t>
            </a:r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食堂刷脸用餐</a:t>
            </a: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吃饭只要人来，刷脸进食堂直接就可以吃了。系统自</a:t>
            </a: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动根据每天来用餐的学生生成各种报表，按班级、年级等汇总统计，大大提高了管理效率。</a:t>
            </a:r>
            <a:endParaRPr lang="zh-CN" altLang="en-US" dirty="0">
              <a:solidFill>
                <a:srgbClr val="9C9C9C"/>
              </a:solidFill>
              <a:latin typeface="inheri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99536" y="3719791"/>
            <a:ext cx="627770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场景三 </a:t>
            </a:r>
            <a:r>
              <a:rPr lang="en-US" altLang="zh-CN" sz="2800" b="1" dirty="0" smtClean="0">
                <a:solidFill>
                  <a:srgbClr val="9C9C9C"/>
                </a:solidFill>
                <a:latin typeface="inherit"/>
              </a:rPr>
              <a:t>: </a:t>
            </a:r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学校医务室刷脸</a:t>
            </a: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家长录入孩子的过敏信息、注意事项，学生在身体不适时，在医务室刷脸，医务室马上得知学生的身体情况，可在短时间内做出最适当的处理。</a:t>
            </a:r>
            <a:endParaRPr lang="en-US" altLang="zh-CN" dirty="0" smtClean="0">
              <a:solidFill>
                <a:srgbClr val="9C9C9C"/>
              </a:solidFill>
              <a:latin typeface="inherit"/>
            </a:endParaRP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刷脸时医务室设备通过微信自动提示家长“孩子来医务室就医，请及时关注孩子身体健康”</a:t>
            </a:r>
            <a:endParaRPr lang="zh-CN" altLang="en-US" dirty="0">
              <a:solidFill>
                <a:srgbClr val="9C9C9C"/>
              </a:solidFill>
              <a:latin typeface="inheri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4136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4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578968" y="1659459"/>
            <a:ext cx="385103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场景四 </a:t>
            </a:r>
            <a:r>
              <a:rPr lang="en-US" altLang="zh-CN" sz="2800" b="1" dirty="0" smtClean="0">
                <a:solidFill>
                  <a:srgbClr val="9C9C9C"/>
                </a:solidFill>
                <a:latin typeface="inherit"/>
              </a:rPr>
              <a:t>:</a:t>
            </a:r>
            <a:r>
              <a:rPr lang="zh-CN" altLang="en-US" sz="2800" b="1" dirty="0" smtClean="0">
                <a:solidFill>
                  <a:srgbClr val="9C9C9C"/>
                </a:solidFill>
                <a:latin typeface="inherit"/>
              </a:rPr>
              <a:t>德育随手记</a:t>
            </a:r>
            <a:endParaRPr lang="en-US" altLang="zh-CN" sz="2800" b="1" dirty="0" smtClean="0">
              <a:solidFill>
                <a:srgbClr val="9C9C9C"/>
              </a:solidFill>
              <a:latin typeface="inherit"/>
            </a:endParaRPr>
          </a:p>
          <a:p>
            <a:endParaRPr lang="en-US" altLang="zh-CN" sz="2800" b="1" dirty="0" smtClean="0">
              <a:solidFill>
                <a:srgbClr val="9C9C9C"/>
              </a:solidFill>
              <a:latin typeface="inherit"/>
            </a:endParaRPr>
          </a:p>
          <a:p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        无需安装任何</a:t>
            </a:r>
            <a:r>
              <a:rPr lang="en-US" altLang="zh-CN" dirty="0" smtClean="0">
                <a:solidFill>
                  <a:srgbClr val="9C9C9C"/>
                </a:solidFill>
                <a:latin typeface="inherit"/>
              </a:rPr>
              <a:t>APP</a:t>
            </a:r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，直接从微信公众号，进入人脸识别。碰到学生做好事，直接记录，表扬情况会同步发送给班主任和家长。碰到调皮学生，手机刷脸，就知道该学生是具体班级姓名，手机记录违纪情况，结果同样会即时发送至班主任和家长，到期末自动生成学生个人德育得分汇总表，真正做到</a:t>
            </a:r>
            <a:r>
              <a:rPr lang="zh-CN" altLang="en-US" b="1" dirty="0" smtClean="0">
                <a:solidFill>
                  <a:srgbClr val="9C9C9C"/>
                </a:solidFill>
                <a:latin typeface="inherit"/>
              </a:rPr>
              <a:t>全员德育</a:t>
            </a:r>
            <a:r>
              <a:rPr lang="zh-CN" altLang="en-US" dirty="0" smtClean="0">
                <a:solidFill>
                  <a:srgbClr val="9C9C9C"/>
                </a:solidFill>
                <a:latin typeface="inherit"/>
              </a:rPr>
              <a:t>。</a:t>
            </a:r>
          </a:p>
        </p:txBody>
      </p:sp>
      <p:sp>
        <p:nvSpPr>
          <p:cNvPr id="2051" name="AutoShape 3" descr="https://mmbiz.qpic.cn/mmbiz_jpg/ajFqLzda3KnK1ALA0DWx4yZrRApT5nfyEc05jh6VACiaJgibcNnpeI7r4dKtU0MqxC2jS1acBoTIUWVug6UOJlHA/640?wx_fmt=jpeg&amp;tp=webp&amp;wxfrom=5&amp;wx_lazy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903" y="993531"/>
            <a:ext cx="3036932" cy="53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AutoShape 6" descr="https://mmbiz.qpic.cn/mmbiz_jpg/ajFqLzda3KnK1ALA0DWx4yZrRApT5nfyPcppt6Lcy1DjmM0Vz2K6pOVKMSadNdh0ZP9mm6OCLjIFy0XOo7yrIA/640?wx_fmt=jpeg&amp;tp=webp&amp;wxfrom=5&amp;wx_lazy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6159" y="965259"/>
            <a:ext cx="3133726" cy="535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27657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7658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27652" name="AutoShape 3" descr="https://mmbiz.qpic.cn/mmbiz_jpg/ajFqLzda3KnK1ALA0DWx4yZrRApT5nfyEc05jh6VACiaJgibcNnpeI7r4dKtU0MqxC2jS1acBoTIUWVug6UOJlHA/640?wx_fmt=jpeg&amp;tp=webp&amp;wxfrom=5&amp;wx_lazy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7653" name="AutoShape 6" descr="https://mmbiz.qpic.cn/mmbiz_jpg/ajFqLzda3KnK1ALA0DWx4yZrRApT5nfyPcppt6Lcy1DjmM0Vz2K6pOVKMSadNdh0ZP9mm6OCLjIFy0XOo7yrIA/640?wx_fmt=jpeg&amp;tp=webp&amp;wxfrom=5&amp;wx_lazy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27654" name="图片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0" y="1228725"/>
            <a:ext cx="27305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图片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6013" y="1204913"/>
            <a:ext cx="2738437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图片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2938" y="1212850"/>
            <a:ext cx="2736850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4136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德育随手记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673197"/>
            <a:ext cx="3982916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30724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04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4853353" y="3050211"/>
            <a:ext cx="4435719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数据安全保障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8239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泪滴形 90"/>
          <p:cNvSpPr>
            <a:spLocks/>
          </p:cNvSpPr>
          <p:nvPr/>
        </p:nvSpPr>
        <p:spPr bwMode="auto">
          <a:xfrm rot="8100000">
            <a:off x="4905375" y="1725614"/>
            <a:ext cx="2063750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泪滴形 91"/>
          <p:cNvSpPr>
            <a:spLocks/>
          </p:cNvSpPr>
          <p:nvPr/>
        </p:nvSpPr>
        <p:spPr bwMode="auto">
          <a:xfrm rot="8100000">
            <a:off x="8451849" y="1654175"/>
            <a:ext cx="2062163" cy="2063750"/>
          </a:xfrm>
          <a:custGeom>
            <a:avLst/>
            <a:gdLst>
              <a:gd name="T0" fmla="*/ 0 w 2063468"/>
              <a:gd name="T1" fmla="*/ 1032016 h 2063468"/>
              <a:gd name="T2" fmla="*/ 1030430 w 2063468"/>
              <a:gd name="T3" fmla="*/ 0 h 2063468"/>
              <a:gd name="T4" fmla="*/ 2060859 w 2063468"/>
              <a:gd name="T5" fmla="*/ 0 h 2063468"/>
              <a:gd name="T6" fmla="*/ 2060859 w 2063468"/>
              <a:gd name="T7" fmla="*/ 1032016 h 2063468"/>
              <a:gd name="T8" fmla="*/ 1030430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3" name="泪滴形 89"/>
          <p:cNvSpPr>
            <a:spLocks/>
          </p:cNvSpPr>
          <p:nvPr/>
        </p:nvSpPr>
        <p:spPr bwMode="auto">
          <a:xfrm rot="8100000">
            <a:off x="1262062" y="1725612"/>
            <a:ext cx="2063750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32775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2776" name="泪滴形 1"/>
          <p:cNvSpPr>
            <a:spLocks/>
          </p:cNvSpPr>
          <p:nvPr/>
        </p:nvSpPr>
        <p:spPr bwMode="auto">
          <a:xfrm rot="8100000">
            <a:off x="1465262" y="1928812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7" name="泪滴形 73"/>
          <p:cNvSpPr>
            <a:spLocks/>
          </p:cNvSpPr>
          <p:nvPr/>
        </p:nvSpPr>
        <p:spPr bwMode="auto">
          <a:xfrm rot="8100000">
            <a:off x="5095875" y="1928814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泪滴形 74"/>
          <p:cNvSpPr>
            <a:spLocks/>
          </p:cNvSpPr>
          <p:nvPr/>
        </p:nvSpPr>
        <p:spPr bwMode="auto">
          <a:xfrm rot="8100000">
            <a:off x="8639176" y="1814512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Freeform 36"/>
          <p:cNvSpPr>
            <a:spLocks noEditPoints="1"/>
          </p:cNvSpPr>
          <p:nvPr/>
        </p:nvSpPr>
        <p:spPr bwMode="auto">
          <a:xfrm>
            <a:off x="5505450" y="2409826"/>
            <a:ext cx="876300" cy="666750"/>
          </a:xfrm>
          <a:custGeom>
            <a:avLst/>
            <a:gdLst>
              <a:gd name="T0" fmla="*/ 835533666 w 286"/>
              <a:gd name="T1" fmla="*/ 500360540 h 217"/>
              <a:gd name="T2" fmla="*/ 1849437278 w 286"/>
              <a:gd name="T3" fmla="*/ 481479532 h 217"/>
              <a:gd name="T4" fmla="*/ 1755556747 w 286"/>
              <a:gd name="T5" fmla="*/ 566445605 h 217"/>
              <a:gd name="T6" fmla="*/ 938802251 w 286"/>
              <a:gd name="T7" fmla="*/ 585326613 h 217"/>
              <a:gd name="T8" fmla="*/ 1126560250 w 286"/>
              <a:gd name="T9" fmla="*/ 755258758 h 217"/>
              <a:gd name="T10" fmla="*/ 1558410694 w 286"/>
              <a:gd name="T11" fmla="*/ 736377750 h 217"/>
              <a:gd name="T12" fmla="*/ 1351873525 w 286"/>
              <a:gd name="T13" fmla="*/ 519241548 h 217"/>
              <a:gd name="T14" fmla="*/ 1351873525 w 286"/>
              <a:gd name="T15" fmla="*/ 774142839 h 217"/>
              <a:gd name="T16" fmla="*/ 1351873525 w 286"/>
              <a:gd name="T17" fmla="*/ 1085687153 h 217"/>
              <a:gd name="T18" fmla="*/ 1351873525 w 286"/>
              <a:gd name="T19" fmla="*/ 774142839 h 217"/>
              <a:gd name="T20" fmla="*/ 103268585 w 286"/>
              <a:gd name="T21" fmla="*/ 1944796065 h 217"/>
              <a:gd name="T22" fmla="*/ 103268585 w 286"/>
              <a:gd name="T23" fmla="*/ 2048643145 h 217"/>
              <a:gd name="T24" fmla="*/ 2147483646 w 286"/>
              <a:gd name="T25" fmla="*/ 1925911984 h 217"/>
              <a:gd name="T26" fmla="*/ 2147483646 w 286"/>
              <a:gd name="T27" fmla="*/ 1671013766 h 217"/>
              <a:gd name="T28" fmla="*/ 2147483646 w 286"/>
              <a:gd name="T29" fmla="*/ 198255194 h 217"/>
              <a:gd name="T30" fmla="*/ 488175700 w 286"/>
              <a:gd name="T31" fmla="*/ 0 h 217"/>
              <a:gd name="T32" fmla="*/ 291029648 w 286"/>
              <a:gd name="T33" fmla="*/ 1265061339 h 217"/>
              <a:gd name="T34" fmla="*/ 18776106 w 286"/>
              <a:gd name="T35" fmla="*/ 1784302887 h 217"/>
              <a:gd name="T36" fmla="*/ 2147483646 w 286"/>
              <a:gd name="T37" fmla="*/ 1831506944 h 217"/>
              <a:gd name="T38" fmla="*/ 2147483646 w 286"/>
              <a:gd name="T39" fmla="*/ 1671013766 h 217"/>
              <a:gd name="T40" fmla="*/ 460011540 w 286"/>
              <a:gd name="T41" fmla="*/ 160493177 h 217"/>
              <a:gd name="T42" fmla="*/ 2147483646 w 286"/>
              <a:gd name="T43" fmla="*/ 132170129 h 217"/>
              <a:gd name="T44" fmla="*/ 2147483646 w 286"/>
              <a:gd name="T45" fmla="*/ 226578242 h 217"/>
              <a:gd name="T46" fmla="*/ 2147483646 w 286"/>
              <a:gd name="T47" fmla="*/ 1198976274 h 217"/>
              <a:gd name="T48" fmla="*/ 525727912 w 286"/>
              <a:gd name="T49" fmla="*/ 1227296250 h 217"/>
              <a:gd name="T50" fmla="*/ 431847381 w 286"/>
              <a:gd name="T51" fmla="*/ 1132891210 h 217"/>
              <a:gd name="T52" fmla="*/ 403683221 w 286"/>
              <a:gd name="T53" fmla="*/ 1350027411 h 217"/>
              <a:gd name="T54" fmla="*/ 2147483646 w 286"/>
              <a:gd name="T55" fmla="*/ 1425554516 h 217"/>
              <a:gd name="T56" fmla="*/ 403683221 w 286"/>
              <a:gd name="T57" fmla="*/ 1350027411 h 217"/>
              <a:gd name="T58" fmla="*/ 2147483646 w 286"/>
              <a:gd name="T59" fmla="*/ 1482197540 h 217"/>
              <a:gd name="T60" fmla="*/ 272253541 w 286"/>
              <a:gd name="T61" fmla="*/ 1557724645 h 217"/>
              <a:gd name="T62" fmla="*/ 910638091 w 286"/>
              <a:gd name="T63" fmla="*/ 1689894774 h 217"/>
              <a:gd name="T64" fmla="*/ 234701329 w 286"/>
              <a:gd name="T65" fmla="*/ 1614367669 h 217"/>
              <a:gd name="T66" fmla="*/ 910638091 w 286"/>
              <a:gd name="T67" fmla="*/ 1689894774 h 217"/>
              <a:gd name="T68" fmla="*/ 1746168693 w 286"/>
              <a:gd name="T69" fmla="*/ 1614367669 h 217"/>
              <a:gd name="T70" fmla="*/ 2147483646 w 286"/>
              <a:gd name="T71" fmla="*/ 1689894774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28"/>
          <p:cNvSpPr>
            <a:spLocks noEditPoints="1"/>
          </p:cNvSpPr>
          <p:nvPr/>
        </p:nvSpPr>
        <p:spPr bwMode="auto">
          <a:xfrm>
            <a:off x="9083675" y="2239963"/>
            <a:ext cx="777875" cy="777875"/>
          </a:xfrm>
          <a:custGeom>
            <a:avLst/>
            <a:gdLst>
              <a:gd name="T0" fmla="*/ 2147483646 w 207"/>
              <a:gd name="T1" fmla="*/ 720191999 h 207"/>
              <a:gd name="T2" fmla="*/ 2005245257 w 207"/>
              <a:gd name="T3" fmla="*/ 1807544755 h 207"/>
              <a:gd name="T4" fmla="*/ 2147483646 w 207"/>
              <a:gd name="T5" fmla="*/ 1835788758 h 207"/>
              <a:gd name="T6" fmla="*/ 2147483646 w 207"/>
              <a:gd name="T7" fmla="*/ 1525116005 h 207"/>
              <a:gd name="T8" fmla="*/ 2147483646 w 207"/>
              <a:gd name="T9" fmla="*/ 819042249 h 207"/>
              <a:gd name="T10" fmla="*/ 1934635251 w 207"/>
              <a:gd name="T11" fmla="*/ 381279001 h 207"/>
              <a:gd name="T12" fmla="*/ 1073230755 w 207"/>
              <a:gd name="T13" fmla="*/ 423645005 h 207"/>
              <a:gd name="T14" fmla="*/ 437763248 w 207"/>
              <a:gd name="T15" fmla="*/ 1044986753 h 207"/>
              <a:gd name="T16" fmla="*/ 423645005 w 207"/>
              <a:gd name="T17" fmla="*/ 1962879253 h 207"/>
              <a:gd name="T18" fmla="*/ 1002620749 w 207"/>
              <a:gd name="T19" fmla="*/ 2147483646 h 207"/>
              <a:gd name="T20" fmla="*/ 1708694505 w 207"/>
              <a:gd name="T21" fmla="*/ 2147483646 h 207"/>
              <a:gd name="T22" fmla="*/ 2019367258 w 207"/>
              <a:gd name="T23" fmla="*/ 2147483646 h 207"/>
              <a:gd name="T24" fmla="*/ 1440387755 w 207"/>
              <a:gd name="T25" fmla="*/ 2147483646 h 207"/>
              <a:gd name="T26" fmla="*/ 409523004 w 207"/>
              <a:gd name="T27" fmla="*/ 2147483646 h 207"/>
              <a:gd name="T28" fmla="*/ 0 w 207"/>
              <a:gd name="T29" fmla="*/ 1525116005 h 207"/>
              <a:gd name="T30" fmla="*/ 451885249 w 207"/>
              <a:gd name="T31" fmla="*/ 409523004 h 207"/>
              <a:gd name="T32" fmla="*/ 1539238006 w 207"/>
              <a:gd name="T33" fmla="*/ 0 h 207"/>
              <a:gd name="T34" fmla="*/ 2147483646 w 207"/>
              <a:gd name="T35" fmla="*/ 324794754 h 207"/>
              <a:gd name="T36" fmla="*/ 2147483646 w 207"/>
              <a:gd name="T37" fmla="*/ 1228565253 h 207"/>
              <a:gd name="T38" fmla="*/ 2147483646 w 207"/>
              <a:gd name="T39" fmla="*/ 1934635251 h 207"/>
              <a:gd name="T40" fmla="*/ 1991123255 w 207"/>
              <a:gd name="T41" fmla="*/ 2147483646 h 207"/>
              <a:gd name="T42" fmla="*/ 1736938507 w 207"/>
              <a:gd name="T43" fmla="*/ 2132335752 h 207"/>
              <a:gd name="T44" fmla="*/ 1652206500 w 207"/>
              <a:gd name="T45" fmla="*/ 1864029002 h 207"/>
              <a:gd name="T46" fmla="*/ 1539238006 w 207"/>
              <a:gd name="T47" fmla="*/ 1991123255 h 207"/>
              <a:gd name="T48" fmla="*/ 1256809255 w 207"/>
              <a:gd name="T49" fmla="*/ 2147483646 h 207"/>
              <a:gd name="T50" fmla="*/ 932014501 w 207"/>
              <a:gd name="T51" fmla="*/ 2147483646 h 207"/>
              <a:gd name="T52" fmla="*/ 734314000 w 207"/>
              <a:gd name="T53" fmla="*/ 1934635251 h 207"/>
              <a:gd name="T54" fmla="*/ 762558002 w 207"/>
              <a:gd name="T55" fmla="*/ 1355659506 h 207"/>
              <a:gd name="T56" fmla="*/ 1200321251 w 207"/>
              <a:gd name="T57" fmla="*/ 790802005 h 207"/>
              <a:gd name="T58" fmla="*/ 1694572504 w 207"/>
              <a:gd name="T59" fmla="*/ 734314000 h 207"/>
              <a:gd name="T60" fmla="*/ 1934635251 w 207"/>
              <a:gd name="T61" fmla="*/ 720191999 h 207"/>
              <a:gd name="T62" fmla="*/ 1652206500 w 207"/>
              <a:gd name="T63" fmla="*/ 1059108754 h 207"/>
              <a:gd name="T64" fmla="*/ 1355659506 w 207"/>
              <a:gd name="T65" fmla="*/ 1101471000 h 207"/>
              <a:gd name="T66" fmla="*/ 1129715002 w 207"/>
              <a:gd name="T67" fmla="*/ 1426265754 h 207"/>
              <a:gd name="T68" fmla="*/ 1143837004 w 207"/>
              <a:gd name="T69" fmla="*/ 1807544755 h 207"/>
              <a:gd name="T70" fmla="*/ 1383899751 w 207"/>
              <a:gd name="T71" fmla="*/ 1849907001 h 207"/>
              <a:gd name="T72" fmla="*/ 1581600252 w 207"/>
              <a:gd name="T73" fmla="*/ 1680450502 h 207"/>
              <a:gd name="T74" fmla="*/ 1736938507 w 207"/>
              <a:gd name="T75" fmla="*/ 1115593001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0"/>
          <p:cNvSpPr>
            <a:spLocks noEditPoints="1"/>
          </p:cNvSpPr>
          <p:nvPr/>
        </p:nvSpPr>
        <p:spPr bwMode="auto">
          <a:xfrm>
            <a:off x="1978024" y="2306637"/>
            <a:ext cx="744538" cy="844550"/>
          </a:xfrm>
          <a:custGeom>
            <a:avLst/>
            <a:gdLst>
              <a:gd name="T0" fmla="*/ 958112862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68439587 w 90"/>
              <a:gd name="T25" fmla="*/ 1919587631 h 102"/>
              <a:gd name="T26" fmla="*/ 479060567 w 90"/>
              <a:gd name="T27" fmla="*/ 1371135205 h 102"/>
              <a:gd name="T28" fmla="*/ 547491882 w 90"/>
              <a:gd name="T29" fmla="*/ 1302577617 h 102"/>
              <a:gd name="T30" fmla="*/ 684362784 w 90"/>
              <a:gd name="T31" fmla="*/ 1302577617 h 102"/>
              <a:gd name="T32" fmla="*/ 2053096626 w 90"/>
              <a:gd name="T33" fmla="*/ 1302577617 h 102"/>
              <a:gd name="T34" fmla="*/ 2147483646 w 90"/>
              <a:gd name="T35" fmla="*/ 205672765 h 102"/>
              <a:gd name="T36" fmla="*/ 2147483646 w 90"/>
              <a:gd name="T37" fmla="*/ 0 h 102"/>
              <a:gd name="T38" fmla="*/ 2147483646 w 90"/>
              <a:gd name="T39" fmla="*/ 205672765 h 102"/>
              <a:gd name="T40" fmla="*/ 2147483646 w 90"/>
              <a:gd name="T41" fmla="*/ 1302577617 h 102"/>
              <a:gd name="T42" fmla="*/ 2147483646 w 90"/>
              <a:gd name="T43" fmla="*/ 1302577617 h 102"/>
              <a:gd name="T44" fmla="*/ 2147483646 w 90"/>
              <a:gd name="T45" fmla="*/ 1576807970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822682779 h 102"/>
              <a:gd name="T58" fmla="*/ 1710915233 w 90"/>
              <a:gd name="T59" fmla="*/ 2147483646 h 102"/>
              <a:gd name="T60" fmla="*/ 889673274 w 90"/>
              <a:gd name="T61" fmla="*/ 2147483646 h 102"/>
              <a:gd name="T62" fmla="*/ 1505604744 w 90"/>
              <a:gd name="T63" fmla="*/ 1919587631 h 102"/>
              <a:gd name="T64" fmla="*/ 752802372 w 90"/>
              <a:gd name="T65" fmla="*/ 1919587631 h 102"/>
              <a:gd name="T66" fmla="*/ 615931469 w 90"/>
              <a:gd name="T67" fmla="*/ 2125260396 h 102"/>
              <a:gd name="T68" fmla="*/ 615931469 w 90"/>
              <a:gd name="T69" fmla="*/ 2147483646 h 102"/>
              <a:gd name="T70" fmla="*/ 684362784 w 90"/>
              <a:gd name="T71" fmla="*/ 2147483646 h 102"/>
              <a:gd name="T72" fmla="*/ 958112862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文本框 7"/>
          <p:cNvSpPr txBox="1">
            <a:spLocks noChangeArrowheads="1"/>
          </p:cNvSpPr>
          <p:nvPr/>
        </p:nvSpPr>
        <p:spPr bwMode="auto">
          <a:xfrm>
            <a:off x="1355724" y="4189412"/>
            <a:ext cx="211468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学籍管理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便捷档案调整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学籍卡批量打印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包含各类档案报表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785" name="文本框 86"/>
          <p:cNvSpPr txBox="1">
            <a:spLocks noChangeArrowheads="1"/>
          </p:cNvSpPr>
          <p:nvPr/>
        </p:nvSpPr>
        <p:spPr bwMode="auto">
          <a:xfrm>
            <a:off x="5019675" y="4175127"/>
            <a:ext cx="225266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成绩分析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多种分析样式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自定义筛选分析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教学分层分析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成绩条打印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786" name="文本框 87"/>
          <p:cNvSpPr txBox="1">
            <a:spLocks noChangeArrowheads="1"/>
          </p:cNvSpPr>
          <p:nvPr/>
        </p:nvSpPr>
        <p:spPr bwMode="auto">
          <a:xfrm>
            <a:off x="8658293" y="4150823"/>
            <a:ext cx="221246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家校互动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集群至微信公众号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成绩同步查询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作业、通知发布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API</a:t>
            </a:r>
            <a:r>
              <a:rPr lang="zh-CN" altLang="en-US" sz="1600" dirty="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第三方接口开放</a:t>
            </a:r>
            <a:endParaRPr lang="en-US" altLang="zh-CN" sz="1600" dirty="0">
              <a:solidFill>
                <a:srgbClr val="09405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文本框 69"/>
          <p:cNvSpPr txBox="1">
            <a:spLocks noChangeArrowheads="1"/>
          </p:cNvSpPr>
          <p:nvPr/>
        </p:nvSpPr>
        <p:spPr bwMode="auto">
          <a:xfrm>
            <a:off x="1491778" y="1095988"/>
            <a:ext cx="17170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学籍管理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69"/>
          <p:cNvSpPr txBox="1">
            <a:spLocks noChangeArrowheads="1"/>
          </p:cNvSpPr>
          <p:nvPr/>
        </p:nvSpPr>
        <p:spPr bwMode="auto">
          <a:xfrm>
            <a:off x="5152309" y="1095988"/>
            <a:ext cx="17170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成绩管理</a:t>
            </a:r>
          </a:p>
        </p:txBody>
      </p:sp>
      <p:sp>
        <p:nvSpPr>
          <p:cNvPr id="20" name="文本框 69"/>
          <p:cNvSpPr txBox="1">
            <a:spLocks noChangeArrowheads="1"/>
          </p:cNvSpPr>
          <p:nvPr/>
        </p:nvSpPr>
        <p:spPr bwMode="auto">
          <a:xfrm>
            <a:off x="8658293" y="1085655"/>
            <a:ext cx="17170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家校互动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8889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数据安全保障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45267" y="1968649"/>
            <a:ext cx="5872201" cy="37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391071" y="996139"/>
            <a:ext cx="439709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/>
              <a:t>提供专业的数据安全保障。服务器设置快照策略，每天凌晨</a:t>
            </a:r>
            <a:r>
              <a:rPr lang="en-US" altLang="zh-CN" dirty="0" smtClean="0"/>
              <a:t>4</a:t>
            </a:r>
            <a:r>
              <a:rPr lang="zh-CN" altLang="en-US" dirty="0" smtClean="0"/>
              <a:t>点自动将服务器系统生成一份快照。如遇到病毒，可在短时间内回滚至前一天的数据。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/>
              <a:t>每个可能直接接触到学生信息数据库的员工，均签订保密协议，以协议的方式保障信息安全。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/>
              <a:t>学校培训软件使用时，会强调密码安全性，建议老师设置高强度密码，并妥善保管好自己的帐号密码。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39675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673197"/>
            <a:ext cx="3982916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30724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05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4853353" y="3050211"/>
            <a:ext cx="4435719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售后维护服务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4961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8889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售后维护服务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958362" y="906128"/>
            <a:ext cx="10471638" cy="5611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、保修年限、范围、保修条件</a:t>
            </a:r>
            <a:endParaRPr lang="zh-CN" altLang="zh-CN" sz="2000" b="1" dirty="0"/>
          </a:p>
          <a:p>
            <a:pPr lvl="0"/>
            <a:r>
              <a:rPr lang="en-US" altLang="zh-CN" dirty="0"/>
              <a:t>       </a:t>
            </a:r>
            <a:r>
              <a:rPr lang="zh-CN" altLang="zh-CN" u="sng" dirty="0"/>
              <a:t>软件维护：</a:t>
            </a:r>
            <a:r>
              <a:rPr lang="zh-CN" altLang="zh-CN" dirty="0"/>
              <a:t>软件产品验收后起</a:t>
            </a:r>
            <a:r>
              <a:rPr lang="zh-CN" altLang="zh-CN" dirty="0">
                <a:solidFill>
                  <a:srgbClr val="FF0000"/>
                </a:solidFill>
              </a:rPr>
              <a:t>提供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dirty="0">
                <a:solidFill>
                  <a:srgbClr val="FF0000"/>
                </a:solidFill>
              </a:rPr>
              <a:t>年免费升级维护及技术支持服务</a:t>
            </a:r>
            <a:r>
              <a:rPr lang="zh-CN" altLang="zh-CN" dirty="0"/>
              <a:t>。</a:t>
            </a:r>
            <a:endParaRPr lang="zh-CN" altLang="zh-CN" sz="1400" dirty="0"/>
          </a:p>
          <a:p>
            <a:pPr lvl="0"/>
            <a:r>
              <a:rPr lang="en-US" altLang="zh-CN" dirty="0"/>
              <a:t>       </a:t>
            </a:r>
            <a:r>
              <a:rPr lang="zh-CN" altLang="zh-CN" u="sng" dirty="0"/>
              <a:t>软件技术支持范围：</a:t>
            </a:r>
            <a:r>
              <a:rPr lang="zh-CN" altLang="zh-CN" dirty="0"/>
              <a:t>软件培训，软件升级、故障维护、完善等技术支持；</a:t>
            </a:r>
            <a:endParaRPr lang="zh-CN" altLang="zh-CN" sz="1400" dirty="0"/>
          </a:p>
          <a:p>
            <a:pPr lvl="0"/>
            <a:r>
              <a:rPr lang="en-US" altLang="zh-CN" dirty="0"/>
              <a:t>       </a:t>
            </a:r>
            <a:r>
              <a:rPr lang="zh-CN" altLang="zh-CN" u="sng" dirty="0"/>
              <a:t>技术支持方式：</a:t>
            </a:r>
            <a:r>
              <a:rPr lang="zh-CN" altLang="zh-CN" dirty="0"/>
              <a:t>软件方面我司提供电话、网络等线上维护支持或到现场进行故障排除支持。</a:t>
            </a:r>
            <a:endParaRPr lang="zh-CN" altLang="zh-CN" sz="1400" dirty="0"/>
          </a:p>
          <a:p>
            <a:pPr>
              <a:spcBef>
                <a:spcPts val="800"/>
              </a:spcBef>
            </a:pPr>
            <a:r>
              <a:rPr lang="en-US" altLang="zh-CN" b="1" dirty="0"/>
              <a:t>2</a:t>
            </a:r>
            <a:r>
              <a:rPr lang="zh-CN" altLang="zh-CN" b="1" dirty="0"/>
              <a:t>、安装调试及协助数据导入</a:t>
            </a:r>
            <a:endParaRPr lang="en-US" altLang="zh-CN" b="1" dirty="0"/>
          </a:p>
          <a:p>
            <a:r>
              <a:rPr lang="en-US" altLang="zh-CN" sz="2000" dirty="0"/>
              <a:t>      </a:t>
            </a:r>
            <a:r>
              <a:rPr lang="zh-CN" altLang="zh-CN" dirty="0"/>
              <a:t>对产品进行安装、调试并协助学校进行初始化平台基础数据。</a:t>
            </a:r>
            <a:endParaRPr lang="zh-CN" altLang="zh-CN" sz="2000" b="1" dirty="0"/>
          </a:p>
          <a:p>
            <a:pPr>
              <a:spcBef>
                <a:spcPts val="800"/>
              </a:spcBef>
            </a:pPr>
            <a:r>
              <a:rPr lang="en-US" altLang="zh-CN" b="1" dirty="0"/>
              <a:t>3</a:t>
            </a:r>
            <a:r>
              <a:rPr lang="zh-CN" altLang="zh-CN" b="1" dirty="0"/>
              <a:t>、</a:t>
            </a:r>
            <a:r>
              <a:rPr lang="zh-CN" altLang="en-US" b="1" dirty="0"/>
              <a:t>软件使用</a:t>
            </a:r>
            <a:r>
              <a:rPr lang="zh-CN" altLang="zh-CN" b="1" dirty="0"/>
              <a:t>培训</a:t>
            </a:r>
            <a:r>
              <a:rPr lang="zh-CN" altLang="en-US" b="1" dirty="0"/>
              <a:t>及部署</a:t>
            </a:r>
            <a:endParaRPr lang="en-US" altLang="zh-CN" b="1" dirty="0"/>
          </a:p>
          <a:p>
            <a:r>
              <a:rPr lang="en-US" altLang="zh-CN" sz="2000" b="1" dirty="0"/>
              <a:t>       </a:t>
            </a:r>
            <a:r>
              <a:rPr lang="zh-CN" altLang="en-US" dirty="0"/>
              <a:t>上门培训及提供培训手册，并进行软件使用部署。</a:t>
            </a:r>
            <a:endParaRPr lang="zh-CN" altLang="zh-CN" dirty="0"/>
          </a:p>
          <a:p>
            <a:pPr>
              <a:spcBef>
                <a:spcPts val="800"/>
              </a:spcBef>
            </a:pPr>
            <a:r>
              <a:rPr lang="en-US" altLang="zh-CN" b="1" dirty="0"/>
              <a:t>4</a:t>
            </a:r>
            <a:r>
              <a:rPr lang="zh-CN" altLang="zh-CN" b="1" dirty="0"/>
              <a:t>、故障响应</a:t>
            </a:r>
          </a:p>
          <a:p>
            <a:r>
              <a:rPr lang="en-US" altLang="zh-CN" dirty="0"/>
              <a:t>       A</a:t>
            </a:r>
            <a:r>
              <a:rPr lang="zh-CN" altLang="zh-CN" dirty="0"/>
              <a:t>、软件系统本身各个功能模块运行日常维护。</a:t>
            </a:r>
          </a:p>
          <a:p>
            <a:r>
              <a:rPr lang="en-US" altLang="zh-CN" dirty="0"/>
              <a:t>       B</a:t>
            </a:r>
            <a:r>
              <a:rPr lang="zh-CN" altLang="zh-CN" dirty="0"/>
              <a:t>、软件的故障响应和更新迭代升级服务。</a:t>
            </a:r>
          </a:p>
          <a:p>
            <a:r>
              <a:rPr lang="en-US" altLang="zh-CN" dirty="0"/>
              <a:t>       C</a:t>
            </a:r>
            <a:r>
              <a:rPr lang="zh-CN" altLang="zh-CN" dirty="0"/>
              <a:t>、软件日常使用的电话辅导及线上服务。</a:t>
            </a:r>
          </a:p>
          <a:p>
            <a:r>
              <a:rPr lang="en-US" altLang="zh-CN" dirty="0"/>
              <a:t>       D</a:t>
            </a:r>
            <a:r>
              <a:rPr lang="zh-CN" altLang="zh-CN" dirty="0"/>
              <a:t>、服务响应式包括电话、传真、</a:t>
            </a:r>
            <a:r>
              <a:rPr lang="en-US" altLang="zh-CN" dirty="0"/>
              <a:t>E-mail</a:t>
            </a:r>
            <a:r>
              <a:rPr lang="zh-CN" altLang="zh-CN" dirty="0"/>
              <a:t>、远程维护；</a:t>
            </a:r>
            <a:endParaRPr lang="en-US" altLang="zh-CN" dirty="0"/>
          </a:p>
          <a:p>
            <a:r>
              <a:rPr lang="en-US" altLang="zh-CN" dirty="0"/>
              <a:t>       E</a:t>
            </a:r>
            <a:r>
              <a:rPr lang="zh-CN" altLang="zh-CN" dirty="0"/>
              <a:t>、响应时间：</a:t>
            </a:r>
          </a:p>
          <a:p>
            <a:r>
              <a:rPr lang="en-US" altLang="zh-CN" dirty="0"/>
              <a:t>              </a:t>
            </a:r>
            <a:r>
              <a:rPr lang="zh-CN" altLang="zh-CN" dirty="0"/>
              <a:t>工作日内： </a:t>
            </a:r>
            <a:r>
              <a:rPr lang="en-US" altLang="zh-CN" dirty="0"/>
              <a:t>5</a:t>
            </a:r>
            <a:r>
              <a:rPr lang="zh-CN" altLang="en-US" dirty="0"/>
              <a:t>天</a:t>
            </a:r>
            <a:r>
              <a:rPr lang="en-US" altLang="zh-CN" dirty="0"/>
              <a:t>*24</a:t>
            </a:r>
            <a:r>
              <a:rPr lang="zh-CN" altLang="en-US" dirty="0"/>
              <a:t>小时响应（其他时间按故障轻重缓急来进行响应）</a:t>
            </a:r>
            <a:endParaRPr lang="zh-CN" altLang="zh-CN" dirty="0"/>
          </a:p>
          <a:p>
            <a:pPr>
              <a:spcBef>
                <a:spcPts val="800"/>
              </a:spcBef>
            </a:pPr>
            <a:r>
              <a:rPr lang="en-US" altLang="zh-CN" b="1" dirty="0"/>
              <a:t>5</a:t>
            </a:r>
            <a:r>
              <a:rPr lang="zh-CN" altLang="zh-CN" b="1" dirty="0"/>
              <a:t>、版本升级</a:t>
            </a:r>
          </a:p>
          <a:p>
            <a:r>
              <a:rPr lang="zh-CN" altLang="zh-CN" dirty="0"/>
              <a:t>合同约定服务期内，乙方免费提供同版本的故障补丁及其它升级服务，如果甲方需要进行功能升级或单独的定制开发新功能，乙方会根据需求工件量的大小评估酌情收取相应开发费用。</a:t>
            </a:r>
          </a:p>
        </p:txBody>
      </p:sp>
    </p:spTree>
    <p:extLst>
      <p:ext uri="{BB962C8B-B14F-4D97-AF65-F5344CB8AC3E}">
        <p14:creationId xmlns:p14="http://schemas.microsoft.com/office/powerpoint/2010/main" xmlns="" val="29770741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5011615" y="3673197"/>
            <a:ext cx="3982916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30724" name="Group 4"/>
          <p:cNvGrpSpPr>
            <a:grpSpLocks/>
          </p:cNvGrpSpPr>
          <p:nvPr/>
        </p:nvGrpSpPr>
        <p:grpSpPr bwMode="auto">
          <a:xfrm rot="20520865">
            <a:off x="2852149" y="2448262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06</a:t>
                </a:r>
                <a:endParaRPr lang="zh-CN" altLang="en-US" sz="6400" dirty="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 cstate="print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GT2"/>
          <p:cNvSpPr txBox="1">
            <a:spLocks noChangeArrowheads="1"/>
          </p:cNvSpPr>
          <p:nvPr/>
        </p:nvSpPr>
        <p:spPr bwMode="auto">
          <a:xfrm>
            <a:off x="4853353" y="3050211"/>
            <a:ext cx="4435719" cy="56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部分案例列举</a:t>
            </a:r>
            <a:endParaRPr lang="en-US" altLang="zh-CN" sz="3600" b="1" dirty="0">
              <a:solidFill>
                <a:srgbClr val="FFC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7432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9925" y="933706"/>
            <a:ext cx="2040344" cy="3511292"/>
          </a:xfrm>
          <a:prstGeom prst="rect">
            <a:avLst/>
          </a:prstGeom>
        </p:spPr>
      </p:pic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170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部分案例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" y="892796"/>
            <a:ext cx="1930561" cy="329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2153" y="1702656"/>
            <a:ext cx="1997772" cy="3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999" y="2833172"/>
            <a:ext cx="2097107" cy="3601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2435" y="933706"/>
            <a:ext cx="2004165" cy="3456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5232" y="2742081"/>
            <a:ext cx="2322787" cy="40023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8396" y="1965802"/>
            <a:ext cx="2461660" cy="430208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8179" y="892796"/>
            <a:ext cx="2517724" cy="434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10056" y="2833172"/>
            <a:ext cx="2031112" cy="354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35476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170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部分案例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831240"/>
            <a:ext cx="6732587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2852" y="831240"/>
            <a:ext cx="6599148" cy="396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662" y="3101460"/>
            <a:ext cx="3479188" cy="3990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4278" y="1960440"/>
            <a:ext cx="7169314" cy="4510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999" y="2611315"/>
            <a:ext cx="7100153" cy="375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15328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0787" y="226433"/>
            <a:ext cx="8020310" cy="6515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3000" y="1222131"/>
            <a:ext cx="5802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94162"/>
                </a:solidFill>
              </a:rPr>
              <a:t>近期</a:t>
            </a:r>
            <a:endParaRPr lang="en-US" altLang="zh-CN" sz="3600" b="1" dirty="0" smtClean="0">
              <a:solidFill>
                <a:srgbClr val="094162"/>
              </a:solidFill>
            </a:endParaRPr>
          </a:p>
          <a:p>
            <a:r>
              <a:rPr lang="zh-CN" altLang="en-US" sz="3600" b="1" dirty="0" smtClean="0">
                <a:solidFill>
                  <a:srgbClr val="094162"/>
                </a:solidFill>
              </a:rPr>
              <a:t>开通的学校</a:t>
            </a:r>
            <a:endParaRPr lang="en-US" altLang="zh-CN" sz="3600" b="1" dirty="0" smtClean="0">
              <a:solidFill>
                <a:srgbClr val="094162"/>
              </a:solidFill>
            </a:endParaRPr>
          </a:p>
          <a:p>
            <a:r>
              <a:rPr lang="zh-CN" altLang="en-US" sz="3600" b="1" dirty="0">
                <a:solidFill>
                  <a:srgbClr val="094162"/>
                </a:solidFill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xmlns="" val="4294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0874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作方推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荐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4823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4824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34820" name="矩形 1"/>
          <p:cNvSpPr>
            <a:spLocks noChangeArrowheads="1"/>
          </p:cNvSpPr>
          <p:nvPr/>
        </p:nvSpPr>
        <p:spPr bwMode="auto">
          <a:xfrm>
            <a:off x="1627188" y="1490663"/>
            <a:ext cx="87423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        2017</a:t>
            </a:r>
            <a:r>
              <a:rPr lang="zh-CN" altLang="zh-CN"/>
              <a:t>年</a:t>
            </a:r>
            <a:r>
              <a:rPr lang="en-US" altLang="zh-CN"/>
              <a:t>12</a:t>
            </a:r>
            <a:r>
              <a:rPr lang="zh-CN" altLang="zh-CN"/>
              <a:t>月</a:t>
            </a:r>
            <a:r>
              <a:rPr lang="en-US" altLang="zh-CN"/>
              <a:t>21</a:t>
            </a:r>
            <a:r>
              <a:rPr lang="zh-CN" altLang="zh-CN"/>
              <a:t>日北京企业微信合作伙伴大会，温经理向全国腾讯合作伙伴展示了宇客云接入微信的校园应用案例。</a:t>
            </a:r>
          </a:p>
        </p:txBody>
      </p:sp>
      <p:pic>
        <p:nvPicPr>
          <p:cNvPr id="34821" name="图片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2357438"/>
            <a:ext cx="5497513" cy="305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图片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2213" y="2357438"/>
            <a:ext cx="5514975" cy="305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0874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作方推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荐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5846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5847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35844" name="矩形 2"/>
          <p:cNvSpPr>
            <a:spLocks noChangeArrowheads="1"/>
          </p:cNvSpPr>
          <p:nvPr/>
        </p:nvSpPr>
        <p:spPr bwMode="auto">
          <a:xfrm>
            <a:off x="1715600" y="855174"/>
            <a:ext cx="9726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dirty="0"/>
              <a:t>百度</a:t>
            </a:r>
            <a:r>
              <a:rPr lang="en-US" altLang="zh-CN" dirty="0"/>
              <a:t>AI</a:t>
            </a:r>
            <a:r>
              <a:rPr lang="zh-CN" altLang="zh-CN" dirty="0"/>
              <a:t>开放平</a:t>
            </a:r>
            <a:r>
              <a:rPr lang="zh-CN" altLang="zh-CN" dirty="0" smtClean="0"/>
              <a:t>台</a:t>
            </a:r>
            <a:r>
              <a:rPr lang="zh-CN" altLang="en-US" dirty="0" smtClean="0"/>
              <a:t>优秀</a:t>
            </a:r>
            <a:r>
              <a:rPr lang="zh-CN" altLang="zh-CN" dirty="0" smtClean="0"/>
              <a:t>合</a:t>
            </a:r>
            <a:r>
              <a:rPr lang="zh-CN" altLang="zh-CN" dirty="0"/>
              <a:t>作伙伴，参考网址：</a:t>
            </a:r>
            <a:r>
              <a:rPr lang="en-US" altLang="zh-CN" dirty="0"/>
              <a:t>http://ai.baidu.com/partner/yukeyun</a:t>
            </a:r>
            <a:endParaRPr lang="zh-CN" altLang="zh-CN" dirty="0"/>
          </a:p>
        </p:txBody>
      </p:sp>
      <p:pic>
        <p:nvPicPr>
          <p:cNvPr id="2050" name="Picture 2" descr="F:\快盘\宇客云\宣传材料\百度AI开发者生态合作伙伴_权益_规章_政策.png"/>
          <p:cNvPicPr>
            <a:picLocks noChangeAspect="1" noChangeArrowheads="1"/>
          </p:cNvPicPr>
          <p:nvPr/>
        </p:nvPicPr>
        <p:blipFill>
          <a:blip r:embed="rId2" cstate="print"/>
          <a:srcRect b="13384"/>
          <a:stretch>
            <a:fillRect/>
          </a:stretch>
        </p:blipFill>
        <p:spPr bwMode="auto">
          <a:xfrm>
            <a:off x="1994359" y="1339736"/>
            <a:ext cx="3320111" cy="4779710"/>
          </a:xfrm>
          <a:prstGeom prst="rect">
            <a:avLst/>
          </a:prstGeom>
          <a:noFill/>
        </p:spPr>
      </p:pic>
      <p:pic>
        <p:nvPicPr>
          <p:cNvPr id="2051" name="Picture 3" descr="F:\快盘\宇客云\宣传材料\百度AI平台推荐.png"/>
          <p:cNvPicPr>
            <a:picLocks noChangeAspect="1" noChangeArrowheads="1"/>
          </p:cNvPicPr>
          <p:nvPr/>
        </p:nvPicPr>
        <p:blipFill>
          <a:blip r:embed="rId3" cstate="print"/>
          <a:srcRect b="17362"/>
          <a:stretch>
            <a:fillRect/>
          </a:stretch>
        </p:blipFill>
        <p:spPr bwMode="auto">
          <a:xfrm>
            <a:off x="6805245" y="1408029"/>
            <a:ext cx="2754127" cy="49136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媒体报道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6869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6870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36868" name="矩形 1"/>
          <p:cNvSpPr>
            <a:spLocks noChangeArrowheads="1"/>
          </p:cNvSpPr>
          <p:nvPr/>
        </p:nvSpPr>
        <p:spPr bwMode="auto">
          <a:xfrm>
            <a:off x="6268915" y="1441938"/>
            <a:ext cx="5653453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200" dirty="0"/>
              <a:t>1.</a:t>
            </a:r>
            <a:r>
              <a:rPr lang="zh-CN" altLang="en-US" sz="1200" dirty="0"/>
              <a:t>新浪网 ：校园里的“黑科技” 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</a:t>
            </a:r>
            <a:r>
              <a:rPr lang="zh-CN" altLang="en-US" sz="1200" dirty="0"/>
              <a:t>   </a:t>
            </a:r>
            <a:r>
              <a:rPr lang="en-US" altLang="zh-CN" sz="1200" dirty="0">
                <a:hlinkClick r:id="rId2"/>
              </a:rPr>
              <a:t>http://vr.sina.com.cn/news/hz/2018-01-11/doc-ifyqqieu5636572.shtml</a:t>
            </a:r>
            <a:endParaRPr lang="en-US" altLang="zh-CN" sz="1200" dirty="0"/>
          </a:p>
          <a:p>
            <a:r>
              <a:rPr lang="en-US" altLang="zh-CN" sz="1200" dirty="0"/>
              <a:t>2. </a:t>
            </a:r>
            <a:r>
              <a:rPr lang="zh-CN" altLang="en-US" sz="1200" dirty="0"/>
              <a:t>中华网：校园里的“黑科技” 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3"/>
              </a:rPr>
              <a:t>http://tech.china.com/article/20180111/2018011197245.html</a:t>
            </a:r>
            <a:endParaRPr lang="en-US" altLang="zh-CN" sz="1200" dirty="0"/>
          </a:p>
          <a:p>
            <a:r>
              <a:rPr lang="en-US" altLang="zh-CN" sz="1200" dirty="0"/>
              <a:t>3.</a:t>
            </a:r>
            <a:r>
              <a:rPr lang="zh-CN" altLang="en-US" sz="1200" dirty="0"/>
              <a:t>凤凰网：校园里的 “黑科技” 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4"/>
              </a:rPr>
              <a:t>http://tech.ifeng.com/a/20180111/44841007_0.shtml</a:t>
            </a:r>
            <a:endParaRPr lang="en-US" altLang="zh-CN" sz="1200" dirty="0"/>
          </a:p>
          <a:p>
            <a:r>
              <a:rPr lang="en-US" altLang="zh-CN" sz="1200" dirty="0"/>
              <a:t>4.</a:t>
            </a:r>
            <a:r>
              <a:rPr lang="zh-CN" altLang="en-US" sz="1200" dirty="0"/>
              <a:t>环球网 ：百度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5"/>
              </a:rPr>
              <a:t>http://tech.huanqiu.com/gundong/2018-01/11514639.html</a:t>
            </a:r>
            <a:endParaRPr lang="en-US" altLang="zh-CN" sz="1200" dirty="0"/>
          </a:p>
          <a:p>
            <a:r>
              <a:rPr lang="en-US" altLang="zh-CN" sz="1200" dirty="0"/>
              <a:t>5.</a:t>
            </a:r>
            <a:r>
              <a:rPr lang="zh-CN" altLang="en-US" sz="1200" dirty="0"/>
              <a:t>新华网：百度</a:t>
            </a:r>
            <a:r>
              <a:rPr lang="en-US" altLang="zh-CN" sz="1200" dirty="0"/>
              <a:t>AI</a:t>
            </a:r>
            <a:r>
              <a:rPr lang="zh-CN" altLang="en-US" sz="1200" dirty="0"/>
              <a:t>进校园 宇客云校园“刷脸”系统打造教育管理新模式   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6"/>
              </a:rPr>
              <a:t>http://www.xinhuanet.com/itown/2018-01/11/c_136887503.htm</a:t>
            </a:r>
            <a:endParaRPr lang="en-US" altLang="zh-CN" sz="1200" dirty="0"/>
          </a:p>
          <a:p>
            <a:r>
              <a:rPr lang="en-US" altLang="zh-CN" sz="1200" dirty="0"/>
              <a:t>6.</a:t>
            </a:r>
            <a:r>
              <a:rPr lang="zh-CN" altLang="en-US" sz="1200" dirty="0"/>
              <a:t>人民网 ：百度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7"/>
              </a:rPr>
              <a:t>http://it.people.com.cn/n1/2018/0111/c1009-29759078.html</a:t>
            </a:r>
            <a:endParaRPr lang="en-US" altLang="zh-CN" sz="1200" dirty="0"/>
          </a:p>
          <a:p>
            <a:r>
              <a:rPr lang="en-US" altLang="zh-CN" sz="1200" dirty="0"/>
              <a:t>7.</a:t>
            </a:r>
            <a:r>
              <a:rPr lang="zh-CN" altLang="en-US" sz="1200" dirty="0"/>
              <a:t>百家号：校园里的“黑科技”百度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 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8"/>
              </a:rPr>
              <a:t>http://baijiahao.baidu.com/builder/preview/s?id=1589261222888644467</a:t>
            </a:r>
            <a:endParaRPr lang="en-US" altLang="zh-CN" sz="1200" dirty="0"/>
          </a:p>
          <a:p>
            <a:r>
              <a:rPr lang="en-US" altLang="zh-CN" sz="1200" dirty="0"/>
              <a:t>8. </a:t>
            </a:r>
            <a:r>
              <a:rPr lang="zh-CN" altLang="en-US" sz="1200" dirty="0"/>
              <a:t>今日头条：校园里的 “黑科技” 百度</a:t>
            </a:r>
            <a:r>
              <a:rPr lang="en-US" altLang="zh-CN" sz="1200" dirty="0"/>
              <a:t>AI</a:t>
            </a:r>
            <a:r>
              <a:rPr lang="zh-CN" altLang="en-US" sz="1200" dirty="0"/>
              <a:t>携手宇客云开启校园“刷脸”时代</a:t>
            </a:r>
            <a:endParaRPr lang="en-US" altLang="zh-CN" sz="1200" dirty="0"/>
          </a:p>
          <a:p>
            <a:pPr>
              <a:spcAft>
                <a:spcPts val="1200"/>
              </a:spcAft>
            </a:pPr>
            <a:r>
              <a:rPr lang="en-US" altLang="zh-CN" sz="1200" dirty="0"/>
              <a:t>          </a:t>
            </a:r>
            <a:r>
              <a:rPr lang="en-US" altLang="zh-CN" sz="1200" dirty="0">
                <a:hlinkClick r:id="rId9"/>
              </a:rPr>
              <a:t>https://www.toutiao.com/i6509613002700882440</a:t>
            </a:r>
            <a:endParaRPr lang="en-US" altLang="zh-CN" sz="1200" dirty="0"/>
          </a:p>
          <a:p>
            <a:endParaRPr lang="en-US" altLang="zh-CN" sz="1200" dirty="0"/>
          </a:p>
        </p:txBody>
      </p:sp>
      <p:pic>
        <p:nvPicPr>
          <p:cNvPr id="1026" name="Picture 2" descr="F:\快盘\宇客云\宣传材料\20180116厦门日报A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2051" y="1005630"/>
            <a:ext cx="5887547" cy="52105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0299" y="943525"/>
            <a:ext cx="8098447" cy="577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7342" y="1031445"/>
            <a:ext cx="1866900" cy="18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026" y="2592267"/>
            <a:ext cx="2936749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系统中的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个模块：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1</a:t>
            </a:r>
            <a:r>
              <a:rPr lang="zh-CN" altLang="en-US" dirty="0">
                <a:latin typeface="+mn-ea"/>
              </a:rPr>
              <a:t>、学生档案管理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2</a:t>
            </a:r>
            <a:r>
              <a:rPr lang="zh-CN" altLang="en-US" dirty="0">
                <a:latin typeface="+mn-ea"/>
              </a:rPr>
              <a:t>、学生成绩管理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3</a:t>
            </a:r>
            <a:r>
              <a:rPr lang="zh-CN" altLang="en-US" dirty="0">
                <a:latin typeface="+mn-ea"/>
              </a:rPr>
              <a:t>、家校互动联系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三个模块中的数据互相关联，学生档案名单自动关联至考试名单，考试数据自动关联至微信家校供家长查询！无需做重复工作！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7026" y="1320694"/>
            <a:ext cx="2764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采用</a:t>
            </a:r>
            <a:r>
              <a:rPr lang="en-US" altLang="zh-CN" dirty="0"/>
              <a:t>C/S/S</a:t>
            </a:r>
            <a:r>
              <a:rPr lang="zh-CN" altLang="en-US" dirty="0"/>
              <a:t>架构，数据传输过程中全程加密，数据安全性高于全国学籍系统。</a:t>
            </a:r>
          </a:p>
        </p:txBody>
      </p:sp>
    </p:spTree>
    <p:extLst>
      <p:ext uri="{BB962C8B-B14F-4D97-AF65-F5344CB8AC3E}">
        <p14:creationId xmlns:p14="http://schemas.microsoft.com/office/powerpoint/2010/main" xmlns="" val="11484457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文本框 12"/>
          <p:cNvSpPr txBox="1">
            <a:spLocks noChangeArrowheads="1"/>
          </p:cNvSpPr>
          <p:nvPr/>
        </p:nvSpPr>
        <p:spPr bwMode="auto">
          <a:xfrm>
            <a:off x="2780750" y="2379456"/>
            <a:ext cx="64103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微软雅黑" pitchFamily="34" charset="-122"/>
              </a:rPr>
              <a:t>谢谢聆听！</a:t>
            </a:r>
          </a:p>
        </p:txBody>
      </p:sp>
      <p:pic>
        <p:nvPicPr>
          <p:cNvPr id="4" name="Picture 5" descr="F:\快盘\文件\EaseOk\72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9389" y="5264842"/>
            <a:ext cx="425916" cy="42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65305" y="5216191"/>
            <a:ext cx="546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</a:rPr>
              <a:t>厦门宇客云网络科技有限公司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2049" name="Picture 1" descr="C:\Users\Administrator\Documents\Tencent Files\464544194\Image\C2C\)3%9X9894DF3E7{G8PPVA7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895" y="1875140"/>
            <a:ext cx="5630036" cy="401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ocuments\Tencent Files\464544194\Image\C2C\Y](3~@JQ$EBCNYP3N$_S8@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8914" y="1777264"/>
            <a:ext cx="5789735" cy="411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05708" y="977943"/>
            <a:ext cx="9284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系统从学籍国网直接下载数据完成基本信息初始化</a:t>
            </a:r>
          </a:p>
        </p:txBody>
      </p:sp>
    </p:spTree>
    <p:extLst>
      <p:ext uri="{BB962C8B-B14F-4D97-AF65-F5344CB8AC3E}">
        <p14:creationId xmlns:p14="http://schemas.microsoft.com/office/powerpoint/2010/main" xmlns="" val="2082973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08599" y="807601"/>
            <a:ext cx="392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自动同步获取信息</a:t>
            </a:r>
            <a:endParaRPr lang="en-US" altLang="zh-CN" sz="3200" b="1" dirty="0"/>
          </a:p>
        </p:txBody>
      </p:sp>
      <p:pic>
        <p:nvPicPr>
          <p:cNvPr id="10" name="图片 9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3056" y="1698011"/>
            <a:ext cx="6874952" cy="487147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>
            <a:off x="9558573" y="1467668"/>
            <a:ext cx="1519736" cy="51018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txBody>
          <a:bodyPr vert="eaVert" lIns="0" rIns="0" rtlCol="0" anchor="ctr"/>
          <a:lstStyle/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000" b="1" kern="1500" spc="150" dirty="0">
                <a:solidFill>
                  <a:srgbClr val="FF0000"/>
                </a:solidFill>
                <a:latin typeface="+mn-ea"/>
                <a:ea typeface="+mn-ea"/>
              </a:rPr>
              <a:t>做到与学籍国网同步的公司！</a:t>
            </a:r>
            <a:endParaRPr lang="en-US" altLang="zh-CN" sz="2000" b="1" kern="1500" spc="15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000" b="1" kern="1500" spc="150" dirty="0">
                <a:solidFill>
                  <a:srgbClr val="FF0000"/>
                </a:solidFill>
                <a:latin typeface="+mn-ea"/>
                <a:ea typeface="+mn-ea"/>
              </a:rPr>
              <a:t>宇客云是厦门市目前唯一能够</a:t>
            </a:r>
          </a:p>
        </p:txBody>
      </p:sp>
    </p:spTree>
    <p:extLst>
      <p:ext uri="{BB962C8B-B14F-4D97-AF65-F5344CB8AC3E}">
        <p14:creationId xmlns:p14="http://schemas.microsoft.com/office/powerpoint/2010/main" xmlns="" val="2082973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055505" y="958776"/>
            <a:ext cx="7965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历年数据保存，文件夹式存储，便于回顾</a:t>
            </a:r>
            <a:endParaRPr lang="en-US" altLang="zh-CN" sz="3200" b="1" dirty="0"/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1706" y="2037249"/>
            <a:ext cx="6310410" cy="422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3700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75" y="128588"/>
            <a:ext cx="252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宇客云家校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463" y="223838"/>
            <a:ext cx="474662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98064" y="941606"/>
            <a:ext cx="8486713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每个老师均可有账号分配</a:t>
            </a:r>
            <a:r>
              <a:rPr lang="en-US" altLang="zh-CN" sz="2400" b="1" dirty="0"/>
              <a:t>(</a:t>
            </a:r>
            <a:r>
              <a:rPr lang="zh-CN" altLang="en-US" sz="2400" b="1" dirty="0"/>
              <a:t>权限管理员可设定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，各自登陆查看</a:t>
            </a:r>
            <a:endParaRPr lang="en-US" altLang="zh-CN" sz="2400" b="1" dirty="0"/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2662" y="1635407"/>
            <a:ext cx="6651821" cy="498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30841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2_自定义设计方案">
  <a:themeElements>
    <a:clrScheme name="1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94162"/>
        </a:solidFill>
        <a:ln>
          <a:noFill/>
        </a:ln>
        <a:extLs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lIns="0" rIns="0" anchor="ctr"/>
      <a:lstStyle>
        <a:defPPr algn="ctr" eaLnBrk="1" hangingPunct="1">
          <a:lnSpc>
            <a:spcPct val="120000"/>
          </a:lnSpc>
          <a:spcBef>
            <a:spcPts val="600"/>
          </a:spcBef>
          <a:spcAft>
            <a:spcPts val="600"/>
          </a:spcAft>
          <a:buFont typeface="Arial" panose="020B0604020202020204" pitchFamily="34" charset="0"/>
          <a:buNone/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3724</TotalTime>
  <Pages>0</Pages>
  <Words>2679</Words>
  <Characters>0</Characters>
  <Application>Microsoft Office PowerPoint</Application>
  <DocSecurity>0</DocSecurity>
  <PresentationFormat>自定义</PresentationFormat>
  <Lines>0</Lines>
  <Paragraphs>236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23</vt:i4>
      </vt:variant>
      <vt:variant>
        <vt:lpstr>幻灯片标题</vt:lpstr>
      </vt:variant>
      <vt:variant>
        <vt:i4>50</vt:i4>
      </vt:variant>
    </vt:vector>
  </HeadingPairs>
  <TitlesOfParts>
    <vt:vector size="73" baseType="lpstr">
      <vt:lpstr>Office 主题</vt:lpstr>
      <vt:lpstr>1_自定义设计方案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2_Office 主题​​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9_自定义设计方案</vt:lpstr>
      <vt:lpstr>10_自定义设计方案</vt:lpstr>
      <vt:lpstr>11_自定义设计方案</vt:lpstr>
      <vt:lpstr>12_自定义设计方案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ykyxt</cp:lastModifiedBy>
  <cp:revision>316</cp:revision>
  <dcterms:created xsi:type="dcterms:W3CDTF">2014-06-29T11:45:14Z</dcterms:created>
  <dcterms:modified xsi:type="dcterms:W3CDTF">2018-02-08T09:20:37Z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